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 id="2147483801" r:id="rId4"/>
  </p:sldMasterIdLst>
  <p:notesMasterIdLst>
    <p:notesMasterId r:id="rId76"/>
  </p:notesMasterIdLst>
  <p:sldIdLst>
    <p:sldId id="662" r:id="rId5"/>
    <p:sldId id="743" r:id="rId6"/>
    <p:sldId id="726" r:id="rId7"/>
    <p:sldId id="695" r:id="rId8"/>
    <p:sldId id="265" r:id="rId9"/>
    <p:sldId id="728" r:id="rId10"/>
    <p:sldId id="860" r:id="rId11"/>
    <p:sldId id="495" r:id="rId12"/>
    <p:sldId id="837" r:id="rId13"/>
    <p:sldId id="815" r:id="rId14"/>
    <p:sldId id="812" r:id="rId15"/>
    <p:sldId id="811" r:id="rId16"/>
    <p:sldId id="813" r:id="rId17"/>
    <p:sldId id="262" r:id="rId18"/>
    <p:sldId id="271" r:id="rId19"/>
    <p:sldId id="273" r:id="rId20"/>
    <p:sldId id="853" r:id="rId21"/>
    <p:sldId id="727" r:id="rId22"/>
    <p:sldId id="259" r:id="rId23"/>
    <p:sldId id="785" r:id="rId24"/>
    <p:sldId id="270" r:id="rId25"/>
    <p:sldId id="803" r:id="rId26"/>
    <p:sldId id="802" r:id="rId27"/>
    <p:sldId id="758" r:id="rId28"/>
    <p:sldId id="846" r:id="rId29"/>
    <p:sldId id="816" r:id="rId30"/>
    <p:sldId id="817" r:id="rId31"/>
    <p:sldId id="818" r:id="rId32"/>
    <p:sldId id="762" r:id="rId33"/>
    <p:sldId id="820" r:id="rId34"/>
    <p:sldId id="296" r:id="rId35"/>
    <p:sldId id="819" r:id="rId36"/>
    <p:sldId id="748" r:id="rId37"/>
    <p:sldId id="821" r:id="rId38"/>
    <p:sldId id="298" r:id="rId39"/>
    <p:sldId id="261" r:id="rId40"/>
    <p:sldId id="286" r:id="rId41"/>
    <p:sldId id="786" r:id="rId42"/>
    <p:sldId id="276" r:id="rId43"/>
    <p:sldId id="787" r:id="rId44"/>
    <p:sldId id="320" r:id="rId45"/>
    <p:sldId id="750" r:id="rId46"/>
    <p:sldId id="840" r:id="rId47"/>
    <p:sldId id="287" r:id="rId48"/>
    <p:sldId id="295" r:id="rId49"/>
    <p:sldId id="796" r:id="rId50"/>
    <p:sldId id="836" r:id="rId51"/>
    <p:sldId id="333" r:id="rId52"/>
    <p:sldId id="858" r:id="rId53"/>
    <p:sldId id="857" r:id="rId54"/>
    <p:sldId id="297" r:id="rId55"/>
    <p:sldId id="859" r:id="rId56"/>
    <p:sldId id="844" r:id="rId57"/>
    <p:sldId id="740" r:id="rId58"/>
    <p:sldId id="372" r:id="rId59"/>
    <p:sldId id="849" r:id="rId60"/>
    <p:sldId id="850" r:id="rId61"/>
    <p:sldId id="788" r:id="rId62"/>
    <p:sldId id="847" r:id="rId63"/>
    <p:sldId id="756" r:id="rId64"/>
    <p:sldId id="369" r:id="rId65"/>
    <p:sldId id="368" r:id="rId66"/>
    <p:sldId id="794" r:id="rId67"/>
    <p:sldId id="851" r:id="rId68"/>
    <p:sldId id="852" r:id="rId69"/>
    <p:sldId id="769" r:id="rId70"/>
    <p:sldId id="854" r:id="rId71"/>
    <p:sldId id="753" r:id="rId72"/>
    <p:sldId id="848" r:id="rId73"/>
    <p:sldId id="393" r:id="rId74"/>
    <p:sldId id="659" r:id="rId7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0" autoAdjust="0"/>
    <p:restoredTop sz="96344" autoAdjust="0"/>
  </p:normalViewPr>
  <p:slideViewPr>
    <p:cSldViewPr snapToGrid="0" showGuides="1">
      <p:cViewPr varScale="1">
        <p:scale>
          <a:sx n="98" d="100"/>
          <a:sy n="98" d="100"/>
        </p:scale>
        <p:origin x="78" y="348"/>
      </p:cViewPr>
      <p:guideLst>
        <p:guide orient="horz" pos="2160"/>
        <p:guide pos="3840"/>
      </p:guideLst>
    </p:cSldViewPr>
  </p:slideViewPr>
  <p:notesTextViewPr>
    <p:cViewPr>
      <p:scale>
        <a:sx n="1" d="1"/>
        <a:sy n="1" d="1"/>
      </p:scale>
      <p:origin x="0" y="0"/>
    </p:cViewPr>
  </p:notesTextViewPr>
  <p:sorterViewPr>
    <p:cViewPr>
      <p:scale>
        <a:sx n="100" d="100"/>
        <a:sy n="100" d="100"/>
      </p:scale>
      <p:origin x="0" y="-684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2023/3/13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en-US" altLang="ja-JP" b="0" i="0" dirty="0">
                <a:solidFill>
                  <a:srgbClr val="323232"/>
                </a:solidFill>
                <a:effectLst/>
                <a:latin typeface="opensans"/>
              </a:rPr>
              <a:t>C14</a:t>
            </a:r>
            <a:r>
              <a:rPr lang="ja-JP" altLang="en-US" b="0" i="0" dirty="0">
                <a:solidFill>
                  <a:srgbClr val="323232"/>
                </a:solidFill>
                <a:effectLst/>
                <a:latin typeface="opensans"/>
              </a:rPr>
              <a:t>を除去するための廃棄物処理が廃棄物を</a:t>
            </a:r>
            <a:r>
              <a:rPr lang="en-US" altLang="ja-JP" b="0" i="0" dirty="0">
                <a:solidFill>
                  <a:srgbClr val="323232"/>
                </a:solidFill>
                <a:effectLst/>
                <a:latin typeface="opensans"/>
              </a:rPr>
              <a:t>LLW</a:t>
            </a:r>
            <a:r>
              <a:rPr lang="ja-JP" altLang="en-US" b="0" i="0" dirty="0">
                <a:solidFill>
                  <a:srgbClr val="323232"/>
                </a:solidFill>
                <a:effectLst/>
                <a:latin typeface="opensans"/>
              </a:rPr>
              <a:t>に再分類する場合、</a:t>
            </a:r>
            <a:r>
              <a:rPr lang="en-US" altLang="ja-JP" b="0" i="0" dirty="0">
                <a:solidFill>
                  <a:srgbClr val="323232"/>
                </a:solidFill>
                <a:effectLst/>
                <a:latin typeface="opensans"/>
              </a:rPr>
              <a:t>1</a:t>
            </a:r>
            <a:r>
              <a:rPr lang="ja-JP" altLang="en-US" b="0" i="0" dirty="0">
                <a:solidFill>
                  <a:srgbClr val="323232"/>
                </a:solidFill>
                <a:effectLst/>
                <a:latin typeface="opensans"/>
              </a:rPr>
              <a:t>立方メートルあたり</a:t>
            </a:r>
            <a:r>
              <a:rPr lang="en-US" altLang="ja-JP" b="0" i="0" dirty="0">
                <a:solidFill>
                  <a:srgbClr val="323232"/>
                </a:solidFill>
                <a:effectLst/>
                <a:latin typeface="opensans"/>
              </a:rPr>
              <a:t>43,000</a:t>
            </a:r>
            <a:r>
              <a:rPr lang="ja-JP" altLang="en-US" b="0" i="0" dirty="0">
                <a:solidFill>
                  <a:srgbClr val="323232"/>
                </a:solidFill>
                <a:effectLst/>
                <a:latin typeface="opensans"/>
              </a:rPr>
              <a:t>ポンド</a:t>
            </a:r>
            <a:r>
              <a:rPr lang="en-US" altLang="ja-JP" b="0" i="0" dirty="0">
                <a:solidFill>
                  <a:srgbClr val="323232"/>
                </a:solidFill>
                <a:effectLst/>
                <a:latin typeface="opensans"/>
              </a:rPr>
              <a:t>( $ 56,000 )</a:t>
            </a:r>
            <a:r>
              <a:rPr lang="ja-JP" altLang="en-US" b="0" i="0" dirty="0">
                <a:solidFill>
                  <a:srgbClr val="323232"/>
                </a:solidFill>
                <a:effectLst/>
                <a:latin typeface="opensans"/>
              </a:rPr>
              <a:t>未満のコストは、英国の納税者にとって節約になります。同様に、地質学的処分を必要としないようにグラファイトを処理できれば、より小さな地質処分施設を構築することで大幅に節約できます。”</a:t>
            </a:r>
          </a:p>
          <a:p>
            <a:pPr algn="l" fontAlgn="base"/>
            <a:r>
              <a:rPr lang="ja-JP" altLang="en-US" b="0" i="0" dirty="0">
                <a:solidFill>
                  <a:srgbClr val="323232"/>
                </a:solidFill>
                <a:effectLst/>
                <a:latin typeface="opensans"/>
              </a:rPr>
              <a:t>これらのダイヤモンドバッテリーは、化学蒸着</a:t>
            </a:r>
            <a:r>
              <a:rPr lang="en-US" altLang="ja-JP" b="0" i="0" dirty="0">
                <a:solidFill>
                  <a:srgbClr val="323232"/>
                </a:solidFill>
                <a:effectLst/>
                <a:latin typeface="opensans"/>
              </a:rPr>
              <a:t>( CVD )</a:t>
            </a:r>
            <a:r>
              <a:rPr lang="ja-JP" altLang="en-US" b="0" i="0" dirty="0">
                <a:solidFill>
                  <a:srgbClr val="323232"/>
                </a:solidFill>
                <a:effectLst/>
                <a:latin typeface="opensans"/>
              </a:rPr>
              <a:t>と呼ばれるプロセスを使用して製造されています。これは、ダイヤモンドの製造に広く使用されており、水素とメタンの混合プラズマを使用して、ダイヤモンドフィルムを非常に成長させます 高温。</a:t>
            </a:r>
          </a:p>
          <a:p>
            <a:pPr algn="l" fontAlgn="base"/>
            <a:r>
              <a:rPr lang="en-US" altLang="ja-JP" b="0" i="0" dirty="0">
                <a:solidFill>
                  <a:srgbClr val="323232"/>
                </a:solidFill>
                <a:effectLst/>
                <a:latin typeface="opensans"/>
              </a:rPr>
              <a:t>ASPIRE</a:t>
            </a:r>
            <a:r>
              <a:rPr lang="ja-JP" altLang="en-US" b="0" i="0" dirty="0">
                <a:solidFill>
                  <a:srgbClr val="323232"/>
                </a:solidFill>
                <a:effectLst/>
                <a:latin typeface="opensans"/>
              </a:rPr>
              <a:t>の科学者は、放射状同位体</a:t>
            </a:r>
            <a:r>
              <a:rPr lang="en-US" altLang="ja-JP" b="0" i="0" dirty="0">
                <a:solidFill>
                  <a:srgbClr val="323232"/>
                </a:solidFill>
                <a:effectLst/>
                <a:latin typeface="opensans"/>
              </a:rPr>
              <a:t>Carbon-14</a:t>
            </a:r>
            <a:r>
              <a:rPr lang="ja-JP" altLang="en-US" b="0" i="0" dirty="0">
                <a:solidFill>
                  <a:srgbClr val="323232"/>
                </a:solidFill>
                <a:effectLst/>
                <a:latin typeface="opensans"/>
              </a:rPr>
              <a:t>を含む放射性メタンを使用して、放射性ダイヤモンドの成長を可能にするために</a:t>
            </a:r>
            <a:r>
              <a:rPr lang="en-US" altLang="ja-JP" b="0" i="0" dirty="0">
                <a:solidFill>
                  <a:srgbClr val="323232"/>
                </a:solidFill>
                <a:effectLst/>
                <a:latin typeface="opensans"/>
              </a:rPr>
              <a:t>CVD</a:t>
            </a:r>
            <a:r>
              <a:rPr lang="ja-JP" altLang="en-US" b="0" i="0" dirty="0">
                <a:solidFill>
                  <a:srgbClr val="323232"/>
                </a:solidFill>
                <a:effectLst/>
                <a:latin typeface="opensans"/>
              </a:rPr>
              <a:t>プロセスを変更しました。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55</a:t>
            </a:fld>
            <a:endParaRPr kumimoji="1" lang="ja-JP" altLang="en-US"/>
          </a:p>
        </p:txBody>
      </p:sp>
    </p:spTree>
    <p:extLst>
      <p:ext uri="{BB962C8B-B14F-4D97-AF65-F5344CB8AC3E}">
        <p14:creationId xmlns:p14="http://schemas.microsoft.com/office/powerpoint/2010/main" val="250022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en-US" altLang="ja-JP" b="0" i="0" dirty="0">
                <a:solidFill>
                  <a:srgbClr val="323232"/>
                </a:solidFill>
                <a:effectLst/>
                <a:latin typeface="opensans"/>
              </a:rPr>
              <a:t>C14</a:t>
            </a:r>
            <a:r>
              <a:rPr lang="ja-JP" altLang="en-US" b="0" i="0" dirty="0">
                <a:solidFill>
                  <a:srgbClr val="323232"/>
                </a:solidFill>
                <a:effectLst/>
                <a:latin typeface="opensans"/>
              </a:rPr>
              <a:t>を除去するための廃棄物処理が廃棄物を</a:t>
            </a:r>
            <a:r>
              <a:rPr lang="en-US" altLang="ja-JP" b="0" i="0" dirty="0">
                <a:solidFill>
                  <a:srgbClr val="323232"/>
                </a:solidFill>
                <a:effectLst/>
                <a:latin typeface="opensans"/>
              </a:rPr>
              <a:t>LLW</a:t>
            </a:r>
            <a:r>
              <a:rPr lang="ja-JP" altLang="en-US" b="0" i="0" dirty="0">
                <a:solidFill>
                  <a:srgbClr val="323232"/>
                </a:solidFill>
                <a:effectLst/>
                <a:latin typeface="opensans"/>
              </a:rPr>
              <a:t>に再分類する場合、</a:t>
            </a:r>
            <a:r>
              <a:rPr lang="en-US" altLang="ja-JP" b="0" i="0" dirty="0">
                <a:solidFill>
                  <a:srgbClr val="323232"/>
                </a:solidFill>
                <a:effectLst/>
                <a:latin typeface="opensans"/>
              </a:rPr>
              <a:t>1</a:t>
            </a:r>
            <a:r>
              <a:rPr lang="ja-JP" altLang="en-US" b="0" i="0" dirty="0">
                <a:solidFill>
                  <a:srgbClr val="323232"/>
                </a:solidFill>
                <a:effectLst/>
                <a:latin typeface="opensans"/>
              </a:rPr>
              <a:t>立方メートルあたり</a:t>
            </a:r>
            <a:r>
              <a:rPr lang="en-US" altLang="ja-JP" b="0" i="0" dirty="0">
                <a:solidFill>
                  <a:srgbClr val="323232"/>
                </a:solidFill>
                <a:effectLst/>
                <a:latin typeface="opensans"/>
              </a:rPr>
              <a:t>43,000</a:t>
            </a:r>
            <a:r>
              <a:rPr lang="ja-JP" altLang="en-US" b="0" i="0" dirty="0">
                <a:solidFill>
                  <a:srgbClr val="323232"/>
                </a:solidFill>
                <a:effectLst/>
                <a:latin typeface="opensans"/>
              </a:rPr>
              <a:t>ポンド</a:t>
            </a:r>
            <a:r>
              <a:rPr lang="en-US" altLang="ja-JP" b="0" i="0" dirty="0">
                <a:solidFill>
                  <a:srgbClr val="323232"/>
                </a:solidFill>
                <a:effectLst/>
                <a:latin typeface="opensans"/>
              </a:rPr>
              <a:t>( $ 56,000 )</a:t>
            </a:r>
            <a:r>
              <a:rPr lang="ja-JP" altLang="en-US" b="0" i="0" dirty="0">
                <a:solidFill>
                  <a:srgbClr val="323232"/>
                </a:solidFill>
                <a:effectLst/>
                <a:latin typeface="opensans"/>
              </a:rPr>
              <a:t>未満のコストは、英国の納税者にとって節約になります。同様に、地質学的処分を必要としないようにグラファイトを処理できれば、より小さな地質処分施設を構築することで大幅に節約できます。”</a:t>
            </a:r>
          </a:p>
          <a:p>
            <a:pPr algn="l" fontAlgn="base"/>
            <a:r>
              <a:rPr lang="ja-JP" altLang="en-US" b="0" i="0" dirty="0">
                <a:solidFill>
                  <a:srgbClr val="323232"/>
                </a:solidFill>
                <a:effectLst/>
                <a:latin typeface="opensans"/>
              </a:rPr>
              <a:t>これらのダイヤモンドバッテリーは、化学蒸着</a:t>
            </a:r>
            <a:r>
              <a:rPr lang="en-US" altLang="ja-JP" b="0" i="0" dirty="0">
                <a:solidFill>
                  <a:srgbClr val="323232"/>
                </a:solidFill>
                <a:effectLst/>
                <a:latin typeface="opensans"/>
              </a:rPr>
              <a:t>( CVD )</a:t>
            </a:r>
            <a:r>
              <a:rPr lang="ja-JP" altLang="en-US" b="0" i="0" dirty="0">
                <a:solidFill>
                  <a:srgbClr val="323232"/>
                </a:solidFill>
                <a:effectLst/>
                <a:latin typeface="opensans"/>
              </a:rPr>
              <a:t>と呼ばれるプロセスを使用して製造されています。これは、ダイヤモンドの製造に広く使用されており、水素とメタンの混合プラズマを使用して、ダイヤモンドフィルムを非常に成長させます 高温。</a:t>
            </a:r>
          </a:p>
          <a:p>
            <a:pPr algn="l" fontAlgn="base"/>
            <a:r>
              <a:rPr lang="en-US" altLang="ja-JP" b="0" i="0" dirty="0">
                <a:solidFill>
                  <a:srgbClr val="323232"/>
                </a:solidFill>
                <a:effectLst/>
                <a:latin typeface="opensans"/>
              </a:rPr>
              <a:t>ASPIRE</a:t>
            </a:r>
            <a:r>
              <a:rPr lang="ja-JP" altLang="en-US" b="0" i="0" dirty="0">
                <a:solidFill>
                  <a:srgbClr val="323232"/>
                </a:solidFill>
                <a:effectLst/>
                <a:latin typeface="opensans"/>
              </a:rPr>
              <a:t>の科学者は、放射状同位体</a:t>
            </a:r>
            <a:r>
              <a:rPr lang="en-US" altLang="ja-JP" b="0" i="0" dirty="0">
                <a:solidFill>
                  <a:srgbClr val="323232"/>
                </a:solidFill>
                <a:effectLst/>
                <a:latin typeface="opensans"/>
              </a:rPr>
              <a:t>Carbon-14</a:t>
            </a:r>
            <a:r>
              <a:rPr lang="ja-JP" altLang="en-US" b="0" i="0" dirty="0">
                <a:solidFill>
                  <a:srgbClr val="323232"/>
                </a:solidFill>
                <a:effectLst/>
                <a:latin typeface="opensans"/>
              </a:rPr>
              <a:t>を含む放射性メタンを使用して、放射性ダイヤモンドの成長を可能にするために</a:t>
            </a:r>
            <a:r>
              <a:rPr lang="en-US" altLang="ja-JP" b="0" i="0" dirty="0">
                <a:solidFill>
                  <a:srgbClr val="323232"/>
                </a:solidFill>
                <a:effectLst/>
                <a:latin typeface="opensans"/>
              </a:rPr>
              <a:t>CVD</a:t>
            </a:r>
            <a:r>
              <a:rPr lang="ja-JP" altLang="en-US" b="0" i="0" dirty="0">
                <a:solidFill>
                  <a:srgbClr val="323232"/>
                </a:solidFill>
                <a:effectLst/>
                <a:latin typeface="opensans"/>
              </a:rPr>
              <a:t>プロセスを変更しました。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56</a:t>
            </a:fld>
            <a:endParaRPr kumimoji="1" lang="ja-JP" altLang="en-US"/>
          </a:p>
        </p:txBody>
      </p:sp>
    </p:spTree>
    <p:extLst>
      <p:ext uri="{BB962C8B-B14F-4D97-AF65-F5344CB8AC3E}">
        <p14:creationId xmlns:p14="http://schemas.microsoft.com/office/powerpoint/2010/main" val="2480104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en-US" altLang="ja-JP" b="0" i="0" dirty="0">
                <a:solidFill>
                  <a:srgbClr val="323232"/>
                </a:solidFill>
                <a:effectLst/>
                <a:latin typeface="opensans"/>
              </a:rPr>
              <a:t>C14</a:t>
            </a:r>
            <a:r>
              <a:rPr lang="ja-JP" altLang="en-US" b="0" i="0" dirty="0">
                <a:solidFill>
                  <a:srgbClr val="323232"/>
                </a:solidFill>
                <a:effectLst/>
                <a:latin typeface="opensans"/>
              </a:rPr>
              <a:t>を除去するための廃棄物処理が廃棄物を</a:t>
            </a:r>
            <a:r>
              <a:rPr lang="en-US" altLang="ja-JP" b="0" i="0" dirty="0">
                <a:solidFill>
                  <a:srgbClr val="323232"/>
                </a:solidFill>
                <a:effectLst/>
                <a:latin typeface="opensans"/>
              </a:rPr>
              <a:t>LLW</a:t>
            </a:r>
            <a:r>
              <a:rPr lang="ja-JP" altLang="en-US" b="0" i="0" dirty="0">
                <a:solidFill>
                  <a:srgbClr val="323232"/>
                </a:solidFill>
                <a:effectLst/>
                <a:latin typeface="opensans"/>
              </a:rPr>
              <a:t>に再分類する場合、</a:t>
            </a:r>
            <a:r>
              <a:rPr lang="en-US" altLang="ja-JP" b="0" i="0" dirty="0">
                <a:solidFill>
                  <a:srgbClr val="323232"/>
                </a:solidFill>
                <a:effectLst/>
                <a:latin typeface="opensans"/>
              </a:rPr>
              <a:t>1</a:t>
            </a:r>
            <a:r>
              <a:rPr lang="ja-JP" altLang="en-US" b="0" i="0" dirty="0">
                <a:solidFill>
                  <a:srgbClr val="323232"/>
                </a:solidFill>
                <a:effectLst/>
                <a:latin typeface="opensans"/>
              </a:rPr>
              <a:t>立方メートルあたり</a:t>
            </a:r>
            <a:r>
              <a:rPr lang="en-US" altLang="ja-JP" b="0" i="0" dirty="0">
                <a:solidFill>
                  <a:srgbClr val="323232"/>
                </a:solidFill>
                <a:effectLst/>
                <a:latin typeface="opensans"/>
              </a:rPr>
              <a:t>43,000</a:t>
            </a:r>
            <a:r>
              <a:rPr lang="ja-JP" altLang="en-US" b="0" i="0" dirty="0">
                <a:solidFill>
                  <a:srgbClr val="323232"/>
                </a:solidFill>
                <a:effectLst/>
                <a:latin typeface="opensans"/>
              </a:rPr>
              <a:t>ポンド</a:t>
            </a:r>
            <a:r>
              <a:rPr lang="en-US" altLang="ja-JP" b="0" i="0" dirty="0">
                <a:solidFill>
                  <a:srgbClr val="323232"/>
                </a:solidFill>
                <a:effectLst/>
                <a:latin typeface="opensans"/>
              </a:rPr>
              <a:t>( $ 56,000 )</a:t>
            </a:r>
            <a:r>
              <a:rPr lang="ja-JP" altLang="en-US" b="0" i="0" dirty="0">
                <a:solidFill>
                  <a:srgbClr val="323232"/>
                </a:solidFill>
                <a:effectLst/>
                <a:latin typeface="opensans"/>
              </a:rPr>
              <a:t>未満のコストは、英国の納税者にとって節約になります。同様に、地質学的処分を必要としないようにグラファイトを処理できれば、より小さな地質処分施設を構築することで大幅に節約できます。”</a:t>
            </a:r>
          </a:p>
          <a:p>
            <a:pPr algn="l" fontAlgn="base"/>
            <a:r>
              <a:rPr lang="ja-JP" altLang="en-US" b="0" i="0" dirty="0">
                <a:solidFill>
                  <a:srgbClr val="323232"/>
                </a:solidFill>
                <a:effectLst/>
                <a:latin typeface="opensans"/>
              </a:rPr>
              <a:t>これらのダイヤモンドバッテリーは、化学蒸着</a:t>
            </a:r>
            <a:r>
              <a:rPr lang="en-US" altLang="ja-JP" b="0" i="0" dirty="0">
                <a:solidFill>
                  <a:srgbClr val="323232"/>
                </a:solidFill>
                <a:effectLst/>
                <a:latin typeface="opensans"/>
              </a:rPr>
              <a:t>( CVD )</a:t>
            </a:r>
            <a:r>
              <a:rPr lang="ja-JP" altLang="en-US" b="0" i="0" dirty="0">
                <a:solidFill>
                  <a:srgbClr val="323232"/>
                </a:solidFill>
                <a:effectLst/>
                <a:latin typeface="opensans"/>
              </a:rPr>
              <a:t>と呼ばれるプロセスを使用して製造されています。これは、ダイヤモンドの製造に広く使用されており、水素とメタンの混合プラズマを使用して、ダイヤモンドフィルムを非常に成長させます 高温。</a:t>
            </a:r>
          </a:p>
          <a:p>
            <a:pPr algn="l" fontAlgn="base"/>
            <a:r>
              <a:rPr lang="en-US" altLang="ja-JP" b="0" i="0" dirty="0">
                <a:solidFill>
                  <a:srgbClr val="323232"/>
                </a:solidFill>
                <a:effectLst/>
                <a:latin typeface="opensans"/>
              </a:rPr>
              <a:t>ASPIRE</a:t>
            </a:r>
            <a:r>
              <a:rPr lang="ja-JP" altLang="en-US" b="0" i="0" dirty="0">
                <a:solidFill>
                  <a:srgbClr val="323232"/>
                </a:solidFill>
                <a:effectLst/>
                <a:latin typeface="opensans"/>
              </a:rPr>
              <a:t>の科学者は、放射状同位体</a:t>
            </a:r>
            <a:r>
              <a:rPr lang="en-US" altLang="ja-JP" b="0" i="0" dirty="0">
                <a:solidFill>
                  <a:srgbClr val="323232"/>
                </a:solidFill>
                <a:effectLst/>
                <a:latin typeface="opensans"/>
              </a:rPr>
              <a:t>Carbon-14</a:t>
            </a:r>
            <a:r>
              <a:rPr lang="ja-JP" altLang="en-US" b="0" i="0" dirty="0">
                <a:solidFill>
                  <a:srgbClr val="323232"/>
                </a:solidFill>
                <a:effectLst/>
                <a:latin typeface="opensans"/>
              </a:rPr>
              <a:t>を含む放射性メタンを使用して、放射性ダイヤモンドの成長を可能にするために</a:t>
            </a:r>
            <a:r>
              <a:rPr lang="en-US" altLang="ja-JP" b="0" i="0" dirty="0">
                <a:solidFill>
                  <a:srgbClr val="323232"/>
                </a:solidFill>
                <a:effectLst/>
                <a:latin typeface="opensans"/>
              </a:rPr>
              <a:t>CVD</a:t>
            </a:r>
            <a:r>
              <a:rPr lang="ja-JP" altLang="en-US" b="0" i="0" dirty="0">
                <a:solidFill>
                  <a:srgbClr val="323232"/>
                </a:solidFill>
                <a:effectLst/>
                <a:latin typeface="opensans"/>
              </a:rPr>
              <a:t>プロセスを変更しました。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57</a:t>
            </a:fld>
            <a:endParaRPr kumimoji="1" lang="ja-JP" altLang="en-US"/>
          </a:p>
        </p:txBody>
      </p:sp>
    </p:spTree>
    <p:extLst>
      <p:ext uri="{BB962C8B-B14F-4D97-AF65-F5344CB8AC3E}">
        <p14:creationId xmlns:p14="http://schemas.microsoft.com/office/powerpoint/2010/main" val="1025684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61</a:t>
            </a:fld>
            <a:endParaRPr kumimoji="1" lang="ja-JP" altLang="en-US"/>
          </a:p>
        </p:txBody>
      </p:sp>
    </p:spTree>
    <p:extLst>
      <p:ext uri="{BB962C8B-B14F-4D97-AF65-F5344CB8AC3E}">
        <p14:creationId xmlns:p14="http://schemas.microsoft.com/office/powerpoint/2010/main" val="3346110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62</a:t>
            </a:fld>
            <a:endParaRPr kumimoji="1" lang="ja-JP" altLang="en-US"/>
          </a:p>
        </p:txBody>
      </p:sp>
    </p:spTree>
    <p:extLst>
      <p:ext uri="{BB962C8B-B14F-4D97-AF65-F5344CB8AC3E}">
        <p14:creationId xmlns:p14="http://schemas.microsoft.com/office/powerpoint/2010/main" val="1376033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580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17713" y="-22271"/>
            <a:ext cx="6880806" cy="483466"/>
          </a:xfrm>
          <a:prstGeom prst="rect">
            <a:avLst/>
          </a:prstGeom>
        </p:spPr>
        <p:txBody>
          <a:bodyPr wrap="square" lIns="0" tIns="0" rIns="0" bIns="0">
            <a:spAutoFit/>
          </a:bodyPr>
          <a:lstStyle>
            <a:lvl1pPr>
              <a:defRPr sz="3491"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408189"/>
          </a:xfrm>
          <a:prstGeom prst="rect">
            <a:avLst/>
          </a:prstGeom>
        </p:spPr>
        <p:txBody>
          <a:bodyPr wrap="square" lIns="0" tIns="0" rIns="0" bIns="0">
            <a:spAutoFit/>
          </a:bodyPr>
          <a:lstStyle>
            <a:lvl1pPr>
              <a:defRPr sz="2947" b="0" i="0">
                <a:solidFill>
                  <a:schemeClr val="tx1"/>
                </a:solidFill>
                <a:latin typeface="ＭＳ Ｐゴシック"/>
                <a:cs typeface="ＭＳ Ｐゴシック"/>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p:txBody>
          <a:bodyPr lIns="0" tIns="0" rIns="0" bIns="0"/>
          <a:lstStyle>
            <a:lvl1pPr>
              <a:defRPr sz="1768" b="0" i="0">
                <a:solidFill>
                  <a:schemeClr val="tx1"/>
                </a:solidFill>
                <a:latin typeface="Arial"/>
                <a:cs typeface="Arial"/>
              </a:defRPr>
            </a:lvl1pPr>
          </a:lstStyle>
          <a:p>
            <a:pPr marL="135893">
              <a:lnSpc>
                <a:spcPts val="2040"/>
              </a:lnSpc>
            </a:pPr>
            <a:fld id="{81D60167-4931-47E6-BA6A-407CBD079E47}" type="slidenum">
              <a:rPr lang="en-US" altLang="ja-JP" spc="-5" smtClean="0"/>
              <a:pPr marL="135893">
                <a:lnSpc>
                  <a:spcPts val="2040"/>
                </a:lnSpc>
              </a:pPr>
              <a:t>‹#›</a:t>
            </a:fld>
            <a:endParaRPr lang="en-US" altLang="ja-JP" spc="-5" dirty="0"/>
          </a:p>
        </p:txBody>
      </p:sp>
    </p:spTree>
    <p:extLst>
      <p:ext uri="{BB962C8B-B14F-4D97-AF65-F5344CB8AC3E}">
        <p14:creationId xmlns:p14="http://schemas.microsoft.com/office/powerpoint/2010/main" val="1904976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91"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5" name="Holder 5"/>
          <p:cNvSpPr>
            <a:spLocks noGrp="1"/>
          </p:cNvSpPr>
          <p:nvPr>
            <p:ph type="sldNum" sz="quarter" idx="7"/>
          </p:nvPr>
        </p:nvSpPr>
        <p:spPr/>
        <p:txBody>
          <a:bodyPr lIns="0" tIns="0" rIns="0" bIns="0"/>
          <a:lstStyle>
            <a:lvl1pPr>
              <a:defRPr sz="1768" b="0" i="0">
                <a:solidFill>
                  <a:schemeClr val="tx1"/>
                </a:solidFill>
                <a:latin typeface="Arial"/>
                <a:cs typeface="Arial"/>
              </a:defRPr>
            </a:lvl1pPr>
          </a:lstStyle>
          <a:p>
            <a:pPr marL="135893">
              <a:lnSpc>
                <a:spcPts val="2040"/>
              </a:lnSpc>
            </a:pPr>
            <a:fld id="{81D60167-4931-47E6-BA6A-407CBD079E47}" type="slidenum">
              <a:rPr lang="en-US" altLang="ja-JP" spc="-5" smtClean="0"/>
              <a:pPr marL="135893">
                <a:lnSpc>
                  <a:spcPts val="2040"/>
                </a:lnSpc>
              </a:pPr>
              <a:t>‹#›</a:t>
            </a:fld>
            <a:endParaRPr lang="en-US" altLang="ja-JP" spc="-5" dirty="0"/>
          </a:p>
        </p:txBody>
      </p:sp>
    </p:spTree>
    <p:extLst>
      <p:ext uri="{BB962C8B-B14F-4D97-AF65-F5344CB8AC3E}">
        <p14:creationId xmlns:p14="http://schemas.microsoft.com/office/powerpoint/2010/main" val="2020458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4" name="Holder 4"/>
          <p:cNvSpPr>
            <a:spLocks noGrp="1"/>
          </p:cNvSpPr>
          <p:nvPr>
            <p:ph type="sldNum" sz="quarter" idx="7"/>
          </p:nvPr>
        </p:nvSpPr>
        <p:spPr/>
        <p:txBody>
          <a:bodyPr lIns="0" tIns="0" rIns="0" bIns="0"/>
          <a:lstStyle>
            <a:lvl1pPr>
              <a:defRPr sz="1768" b="0" i="0">
                <a:solidFill>
                  <a:schemeClr val="tx1"/>
                </a:solidFill>
                <a:latin typeface="Arial"/>
                <a:cs typeface="Arial"/>
              </a:defRPr>
            </a:lvl1pPr>
          </a:lstStyle>
          <a:p>
            <a:pPr marL="135893">
              <a:lnSpc>
                <a:spcPts val="2040"/>
              </a:lnSpc>
            </a:pPr>
            <a:fld id="{81D60167-4931-47E6-BA6A-407CBD079E47}" type="slidenum">
              <a:rPr lang="en-US" altLang="ja-JP" spc="-5" smtClean="0"/>
              <a:pPr marL="135893">
                <a:lnSpc>
                  <a:spcPts val="2040"/>
                </a:lnSpc>
              </a:pPr>
              <a:t>‹#›</a:t>
            </a:fld>
            <a:endParaRPr lang="en-US" altLang="ja-JP" spc="-5" dirty="0"/>
          </a:p>
        </p:txBody>
      </p:sp>
    </p:spTree>
    <p:extLst>
      <p:ext uri="{BB962C8B-B14F-4D97-AF65-F5344CB8AC3E}">
        <p14:creationId xmlns:p14="http://schemas.microsoft.com/office/powerpoint/2010/main" val="3785712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74453"/>
          </a:xfrm>
          <a:prstGeom prst="rect">
            <a:avLst/>
          </a:prstGeom>
        </p:spPr>
        <p:txBody>
          <a:bodyPr wrap="square" lIns="0" tIns="0" rIns="0" bIns="0">
            <a:spAutoFit/>
          </a:bodyPr>
          <a:lstStyle>
            <a:lvl1pPr>
              <a:defRPr sz="3733" b="0" i="0">
                <a:solidFill>
                  <a:srgbClr val="67757D"/>
                </a:solidFill>
                <a:latin typeface="Arial"/>
                <a:cs typeface="Aria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9792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CFCFC"/>
          </a:solidFill>
        </p:spPr>
        <p:txBody>
          <a:bodyPr wrap="square" lIns="0" tIns="0" rIns="0" bIns="0" rtlCol="0"/>
          <a:lstStyle/>
          <a:p>
            <a:endParaRPr sz="2400"/>
          </a:p>
        </p:txBody>
      </p:sp>
      <p:sp>
        <p:nvSpPr>
          <p:cNvPr id="2" name="Holder 2"/>
          <p:cNvSpPr>
            <a:spLocks noGrp="1"/>
          </p:cNvSpPr>
          <p:nvPr>
            <p:ph type="title"/>
          </p:nvPr>
        </p:nvSpPr>
        <p:spPr>
          <a:xfrm>
            <a:off x="1391223" y="57572"/>
            <a:ext cx="9035627" cy="574453"/>
          </a:xfrm>
        </p:spPr>
        <p:txBody>
          <a:bodyPr lIns="0" tIns="0" rIns="0" bIns="0"/>
          <a:lstStyle>
            <a:lvl1pPr>
              <a:defRPr sz="3733" b="0" i="0">
                <a:solidFill>
                  <a:srgbClr val="67757D"/>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325518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391223" y="57572"/>
            <a:ext cx="9035627" cy="574453"/>
          </a:xfrm>
        </p:spPr>
        <p:txBody>
          <a:bodyPr lIns="0" tIns="0" rIns="0" bIns="0"/>
          <a:lstStyle>
            <a:lvl1pPr>
              <a:defRPr sz="3733" b="0" i="0">
                <a:solidFill>
                  <a:srgbClr val="67757D"/>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3181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391223" y="57572"/>
            <a:ext cx="9035627" cy="574453"/>
          </a:xfrm>
        </p:spPr>
        <p:txBody>
          <a:bodyPr lIns="0" tIns="0" rIns="0" bIns="0"/>
          <a:lstStyle>
            <a:lvl1pPr>
              <a:defRPr sz="3733" b="0" i="0">
                <a:solidFill>
                  <a:srgbClr val="67757D"/>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34529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50351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EA60A78-412C-423D-9499-1D6F3A46B24D}" type="datetimeFigureOut">
              <a:rPr kumimoji="1" lang="ja-JP" altLang="en-US" smtClean="0"/>
              <a:t>2023/3/13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2C0252D-12F1-4D9A-9C1F-457BB469F35A}" type="slidenum">
              <a:rPr kumimoji="1" lang="ja-JP" altLang="en-US" smtClean="0"/>
              <a:t>‹#›</a:t>
            </a:fld>
            <a:endParaRPr kumimoji="1" lang="ja-JP" altLang="en-US"/>
          </a:p>
        </p:txBody>
      </p:sp>
    </p:spTree>
    <p:extLst>
      <p:ext uri="{BB962C8B-B14F-4D97-AF65-F5344CB8AC3E}">
        <p14:creationId xmlns:p14="http://schemas.microsoft.com/office/powerpoint/2010/main" val="674555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2023/3/13</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2023/3/13</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91223" y="57572"/>
            <a:ext cx="9035627" cy="430887"/>
          </a:xfrm>
          <a:prstGeom prst="rect">
            <a:avLst/>
          </a:prstGeom>
        </p:spPr>
        <p:txBody>
          <a:bodyPr wrap="square" lIns="0" tIns="0" rIns="0" bIns="0">
            <a:spAutoFit/>
          </a:bodyPr>
          <a:lstStyle>
            <a:lvl1pPr>
              <a:defRPr sz="2800" b="0" i="0">
                <a:solidFill>
                  <a:srgbClr val="67757D"/>
                </a:solidFill>
                <a:latin typeface="Arial"/>
                <a:cs typeface="Arial"/>
              </a:defRPr>
            </a:lvl1pPr>
          </a:lstStyle>
          <a:p>
            <a:endParaRPr/>
          </a:p>
        </p:txBody>
      </p:sp>
      <p:sp>
        <p:nvSpPr>
          <p:cNvPr id="3" name="Holder 3"/>
          <p:cNvSpPr>
            <a:spLocks noGrp="1"/>
          </p:cNvSpPr>
          <p:nvPr>
            <p:ph type="body" idx="1"/>
          </p:nvPr>
        </p:nvSpPr>
        <p:spPr>
          <a:xfrm>
            <a:off x="583205" y="1302511"/>
            <a:ext cx="6162887"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061740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40.jpg"/><Relationship Id="rId3" Type="http://schemas.openxmlformats.org/officeDocument/2006/relationships/image" Target="../media/image30.png"/><Relationship Id="rId7" Type="http://schemas.openxmlformats.org/officeDocument/2006/relationships/image" Target="../media/image34.jpg"/><Relationship Id="rId12" Type="http://schemas.openxmlformats.org/officeDocument/2006/relationships/image" Target="../media/image39.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g"/><Relationship Id="rId11" Type="http://schemas.openxmlformats.org/officeDocument/2006/relationships/image" Target="../media/image38.jpg"/><Relationship Id="rId5" Type="http://schemas.openxmlformats.org/officeDocument/2006/relationships/image" Target="../media/image32.jpg"/><Relationship Id="rId10" Type="http://schemas.openxmlformats.org/officeDocument/2006/relationships/image" Target="../media/image37.jp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jp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g"/></Relationships>
</file>

<file path=ppt/slides/_rels/slide1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2.jpg"/><Relationship Id="rId7" Type="http://schemas.openxmlformats.org/officeDocument/2006/relationships/image" Target="../media/image76.pn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17.xml"/><Relationship Id="rId5" Type="http://schemas.openxmlformats.org/officeDocument/2006/relationships/image" Target="../media/image81.png"/><Relationship Id="rId4" Type="http://schemas.openxmlformats.org/officeDocument/2006/relationships/image" Target="../media/image80.jp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g"/></Relationships>
</file>

<file path=ppt/slides/_rels/slide2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2.xml"/><Relationship Id="rId6" Type="http://schemas.openxmlformats.org/officeDocument/2006/relationships/image" Target="../media/image103.jpg"/><Relationship Id="rId5" Type="http://schemas.openxmlformats.org/officeDocument/2006/relationships/image" Target="../media/image102.jpg"/><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8" Type="http://schemas.openxmlformats.org/officeDocument/2006/relationships/image" Target="../media/image110.jp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jpg"/><Relationship Id="rId12" Type="http://schemas.openxmlformats.org/officeDocument/2006/relationships/image" Target="../media/image114.jp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jpg"/><Relationship Id="rId11" Type="http://schemas.openxmlformats.org/officeDocument/2006/relationships/image" Target="../media/image113.jpg"/><Relationship Id="rId5" Type="http://schemas.openxmlformats.org/officeDocument/2006/relationships/image" Target="../media/image107.jpg"/><Relationship Id="rId10" Type="http://schemas.openxmlformats.org/officeDocument/2006/relationships/image" Target="../media/image112.jpg"/><Relationship Id="rId4" Type="http://schemas.openxmlformats.org/officeDocument/2006/relationships/image" Target="../media/image106.png"/><Relationship Id="rId9" Type="http://schemas.openxmlformats.org/officeDocument/2006/relationships/image" Target="../media/image111.jpg"/></Relationships>
</file>

<file path=ppt/slides/_rels/slide3.xml.rels><?xml version="1.0" encoding="UTF-8" standalone="yes"?>
<Relationships xmlns="http://schemas.openxmlformats.org/package/2006/relationships"><Relationship Id="rId8" Type="http://schemas.openxmlformats.org/officeDocument/2006/relationships/hyperlink" Target="https://mitsui365.sharepoint.com/sites/02365/SitePages/=2022-ET-07.aspx" TargetMode="External"/><Relationship Id="rId13" Type="http://schemas.openxmlformats.org/officeDocument/2006/relationships/hyperlink" Target="https://mitsui365.sharepoint.com/sites/02365/SitePages/=2022-ET-12.aspx" TargetMode="External"/><Relationship Id="rId18" Type="http://schemas.openxmlformats.org/officeDocument/2006/relationships/image" Target="../media/image2.png"/><Relationship Id="rId3" Type="http://schemas.openxmlformats.org/officeDocument/2006/relationships/hyperlink" Target="https://mitsui365.sharepoint.com/sites/02365/SitePages/=2022-ET-02.aspx" TargetMode="External"/><Relationship Id="rId7" Type="http://schemas.openxmlformats.org/officeDocument/2006/relationships/hyperlink" Target="https://mitsui365.sharepoint.com/sites/02365/SitePages/=2022-ET-06.aspx" TargetMode="External"/><Relationship Id="rId12" Type="http://schemas.openxmlformats.org/officeDocument/2006/relationships/hyperlink" Target="https://mitsui365.sharepoint.com/sites/02365/SitePages/=2022-ET-11.aspx" TargetMode="External"/><Relationship Id="rId17" Type="http://schemas.openxmlformats.org/officeDocument/2006/relationships/hyperlink" Target="https://mitsui365.sharepoint.com/sites/02365/SitePages/=2022-ET-16.aspx" TargetMode="External"/><Relationship Id="rId2" Type="http://schemas.openxmlformats.org/officeDocument/2006/relationships/hyperlink" Target="https://mitsui365.sharepoint.com/sites/02365/SitePages/=2022-ET-01.aspx" TargetMode="External"/><Relationship Id="rId16" Type="http://schemas.openxmlformats.org/officeDocument/2006/relationships/hyperlink" Target="https://mitsui365.sharepoint.com/sites/02365/SitePages/=2022-ET-15.aspx" TargetMode="External"/><Relationship Id="rId1" Type="http://schemas.openxmlformats.org/officeDocument/2006/relationships/slideLayout" Target="../slideLayouts/slideLayout1.xml"/><Relationship Id="rId6" Type="http://schemas.openxmlformats.org/officeDocument/2006/relationships/hyperlink" Target="https://mitsui365.sharepoint.com/sites/02365/SitePages/=2022-ET-05.aspx" TargetMode="External"/><Relationship Id="rId11" Type="http://schemas.openxmlformats.org/officeDocument/2006/relationships/hyperlink" Target="https://mitsui365.sharepoint.com/sites/02365/SitePages/=2022-ET-10.aspx" TargetMode="External"/><Relationship Id="rId5" Type="http://schemas.openxmlformats.org/officeDocument/2006/relationships/hyperlink" Target="https://mitsui365.sharepoint.com/sites/02365/SitePages/=2022-ET-04.aspx" TargetMode="External"/><Relationship Id="rId15" Type="http://schemas.openxmlformats.org/officeDocument/2006/relationships/hyperlink" Target="https://mitsui365.sharepoint.com/sites/02365/SitePages/=2022-ET-14.aspx" TargetMode="External"/><Relationship Id="rId10" Type="http://schemas.openxmlformats.org/officeDocument/2006/relationships/hyperlink" Target="https://mitsui365.sharepoint.com/sites/02365/SitePages/=2022-ET-09.aspx" TargetMode="External"/><Relationship Id="rId19" Type="http://schemas.openxmlformats.org/officeDocument/2006/relationships/image" Target="../media/image3.png"/><Relationship Id="rId4" Type="http://schemas.openxmlformats.org/officeDocument/2006/relationships/hyperlink" Target="https://mitsui365.sharepoint.com/sites/02365/SitePages/=2022-ET-03.aspx" TargetMode="External"/><Relationship Id="rId9" Type="http://schemas.openxmlformats.org/officeDocument/2006/relationships/hyperlink" Target="https://mitsui365.sharepoint.com/sites/02365/SitePages/=2022-ET-08.aspx" TargetMode="External"/><Relationship Id="rId14" Type="http://schemas.openxmlformats.org/officeDocument/2006/relationships/hyperlink" Target="https://mitsui365.sharepoint.com/sites/02365/SitePages/=2022-ET-13.aspx"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jpg"/><Relationship Id="rId4" Type="http://schemas.openxmlformats.org/officeDocument/2006/relationships/image" Target="../media/image118.jpg"/></Relationships>
</file>

<file path=ppt/slides/_rels/slide31.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jpg"/><Relationship Id="rId5" Type="http://schemas.openxmlformats.org/officeDocument/2006/relationships/image" Target="../media/image126.jpg"/><Relationship Id="rId4" Type="http://schemas.openxmlformats.org/officeDocument/2006/relationships/image" Target="../media/image125.jpg"/></Relationships>
</file>

<file path=ppt/slides/_rels/slide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jpg"/></Relationships>
</file>

<file path=ppt/slides/_rels/slide3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jpeg"/></Relationships>
</file>

<file path=ppt/slides/_rels/slide3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jpg"/><Relationship Id="rId18" Type="http://schemas.openxmlformats.org/officeDocument/2006/relationships/image" Target="../media/image151.jp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jpg"/><Relationship Id="rId2" Type="http://schemas.openxmlformats.org/officeDocument/2006/relationships/image" Target="../media/image135.png"/><Relationship Id="rId16" Type="http://schemas.openxmlformats.org/officeDocument/2006/relationships/image" Target="../media/image149.jpg"/><Relationship Id="rId20" Type="http://schemas.openxmlformats.org/officeDocument/2006/relationships/image" Target="../media/image153.jpg"/><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4.jpg"/><Relationship Id="rId5" Type="http://schemas.openxmlformats.org/officeDocument/2006/relationships/image" Target="../media/image138.png"/><Relationship Id="rId15" Type="http://schemas.openxmlformats.org/officeDocument/2006/relationships/image" Target="../media/image148.jpg"/><Relationship Id="rId10" Type="http://schemas.openxmlformats.org/officeDocument/2006/relationships/image" Target="../media/image143.jpg"/><Relationship Id="rId19" Type="http://schemas.openxmlformats.org/officeDocument/2006/relationships/image" Target="../media/image152.jp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jpg"/></Relationships>
</file>

<file path=ppt/slides/_rels/slide37.xml.rels><?xml version="1.0" encoding="UTF-8" standalone="yes"?>
<Relationships xmlns="http://schemas.openxmlformats.org/package/2006/relationships"><Relationship Id="rId8" Type="http://schemas.openxmlformats.org/officeDocument/2006/relationships/image" Target="../media/image160.jpg"/><Relationship Id="rId3" Type="http://schemas.openxmlformats.org/officeDocument/2006/relationships/image" Target="../media/image155.png"/><Relationship Id="rId7" Type="http://schemas.openxmlformats.org/officeDocument/2006/relationships/image" Target="../media/image159.jp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jpg"/><Relationship Id="rId5" Type="http://schemas.openxmlformats.org/officeDocument/2006/relationships/image" Target="../media/image157.png"/><Relationship Id="rId10" Type="http://schemas.openxmlformats.org/officeDocument/2006/relationships/image" Target="../media/image162.jpg"/><Relationship Id="rId4" Type="http://schemas.openxmlformats.org/officeDocument/2006/relationships/image" Target="../media/image156.png"/><Relationship Id="rId9" Type="http://schemas.openxmlformats.org/officeDocument/2006/relationships/image" Target="../media/image161.jpg"/></Relationships>
</file>

<file path=ppt/slides/_rels/slide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1.xml"/><Relationship Id="rId4" Type="http://schemas.openxmlformats.org/officeDocument/2006/relationships/image" Target="../media/image180.wmf"/></Relationships>
</file>

<file path=ppt/slides/_rels/slide4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17.xml"/><Relationship Id="rId6" Type="http://schemas.openxmlformats.org/officeDocument/2006/relationships/image" Target="../media/image188.jpe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image" Target="../media/image189.jpeg"/><Relationship Id="rId7" Type="http://schemas.openxmlformats.org/officeDocument/2006/relationships/image" Target="../media/image193.wmf"/><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jpeg"/><Relationship Id="rId9" Type="http://schemas.openxmlformats.org/officeDocument/2006/relationships/image" Target="../media/image195.jpeg"/></Relationships>
</file>

<file path=ppt/slides/_rels/slide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jpg"/><Relationship Id="rId1" Type="http://schemas.openxmlformats.org/officeDocument/2006/relationships/slideLayout" Target="../slideLayouts/slideLayout17.xml"/><Relationship Id="rId4" Type="http://schemas.openxmlformats.org/officeDocument/2006/relationships/image" Target="../media/image198.png"/></Relationships>
</file>

<file path=ppt/slides/_rels/slide52.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202.jpg"/><Relationship Id="rId4" Type="http://schemas.openxmlformats.org/officeDocument/2006/relationships/image" Target="../media/image201.jpeg"/></Relationships>
</file>

<file path=ppt/slides/_rels/slide53.xml.rels><?xml version="1.0" encoding="UTF-8" standalone="yes"?>
<Relationships xmlns="http://schemas.openxmlformats.org/package/2006/relationships"><Relationship Id="rId8" Type="http://schemas.openxmlformats.org/officeDocument/2006/relationships/image" Target="../media/image206.jpeg"/><Relationship Id="rId3" Type="http://schemas.openxmlformats.org/officeDocument/2006/relationships/image" Target="../media/image192.png"/><Relationship Id="rId7" Type="http://schemas.openxmlformats.org/officeDocument/2006/relationships/image" Target="../media/image205.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91.png"/><Relationship Id="rId5" Type="http://schemas.openxmlformats.org/officeDocument/2006/relationships/image" Target="../media/image204.png"/><Relationship Id="rId4" Type="http://schemas.openxmlformats.org/officeDocument/2006/relationships/image" Target="../media/image2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gif"/><Relationship Id="rId9" Type="http://schemas.openxmlformats.org/officeDocument/2006/relationships/image" Target="../media/image213.jpeg"/></Relationships>
</file>

<file path=ppt/slides/_rels/slide56.xml.rels><?xml version="1.0" encoding="UTF-8" standalone="yes"?>
<Relationships xmlns="http://schemas.openxmlformats.org/package/2006/relationships"><Relationship Id="rId3" Type="http://schemas.openxmlformats.org/officeDocument/2006/relationships/image" Target="../media/image214.gi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gov.uk/government/publications/longer-duration-energy-storage-demonstration-programme-successful-projects/longer-duration-energy-storage-demonstration-programme-stream-2-phase-2-details-of-successful-projects" TargetMode="External"/><Relationship Id="rId4" Type="http://schemas.openxmlformats.org/officeDocument/2006/relationships/image" Target="../media/image215.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image" Target="../media/image216.jpg"/><Relationship Id="rId1" Type="http://schemas.openxmlformats.org/officeDocument/2006/relationships/slideLayout" Target="../slideLayouts/slideLayout2.xml"/><Relationship Id="rId4" Type="http://schemas.openxmlformats.org/officeDocument/2006/relationships/image" Target="../media/image218.jpg"/></Relationships>
</file>

<file path=ppt/slides/_rels/slide59.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2.xml"/><Relationship Id="rId4" Type="http://schemas.openxmlformats.org/officeDocument/2006/relationships/image" Target="../media/image221.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22.wmf"/></Relationships>
</file>

<file path=ppt/slides/_rels/slide6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24.jpg"/></Relationships>
</file>

<file path=ppt/slides/_rels/slide6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8.jpeg"/><Relationship Id="rId5" Type="http://schemas.openxmlformats.org/officeDocument/2006/relationships/image" Target="../media/image227.jpeg"/><Relationship Id="rId4" Type="http://schemas.openxmlformats.org/officeDocument/2006/relationships/image" Target="../media/image226.jpeg"/></Relationships>
</file>

<file path=ppt/slides/_rels/slide63.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1810.04805.pdf" TargetMode="External"/><Relationship Id="rId2" Type="http://schemas.openxmlformats.org/officeDocument/2006/relationships/image" Target="../media/image231.png"/><Relationship Id="rId1" Type="http://schemas.openxmlformats.org/officeDocument/2006/relationships/slideLayout" Target="../slideLayouts/slideLayout1.xml"/><Relationship Id="rId4" Type="http://schemas.openxmlformats.org/officeDocument/2006/relationships/image" Target="../media/image23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18" Type="http://schemas.openxmlformats.org/officeDocument/2006/relationships/image" Target="../media/image249.png"/><Relationship Id="rId3" Type="http://schemas.openxmlformats.org/officeDocument/2006/relationships/image" Target="../media/image234.png"/><Relationship Id="rId21" Type="http://schemas.openxmlformats.org/officeDocument/2006/relationships/image" Target="../media/image252.png"/><Relationship Id="rId7" Type="http://schemas.openxmlformats.org/officeDocument/2006/relationships/image" Target="../media/image238.png"/><Relationship Id="rId12" Type="http://schemas.openxmlformats.org/officeDocument/2006/relationships/image" Target="../media/image243.png"/><Relationship Id="rId17" Type="http://schemas.openxmlformats.org/officeDocument/2006/relationships/image" Target="../media/image248.png"/><Relationship Id="rId2" Type="http://schemas.openxmlformats.org/officeDocument/2006/relationships/image" Target="../media/image233.png"/><Relationship Id="rId16" Type="http://schemas.openxmlformats.org/officeDocument/2006/relationships/image" Target="../media/image247.png"/><Relationship Id="rId20" Type="http://schemas.openxmlformats.org/officeDocument/2006/relationships/image" Target="../media/image251.png"/><Relationship Id="rId1" Type="http://schemas.openxmlformats.org/officeDocument/2006/relationships/slideLayout" Target="../slideLayouts/slideLayout15.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5" Type="http://schemas.openxmlformats.org/officeDocument/2006/relationships/image" Target="../media/image246.png"/><Relationship Id="rId23" Type="http://schemas.openxmlformats.org/officeDocument/2006/relationships/image" Target="../media/image254.png"/><Relationship Id="rId10" Type="http://schemas.openxmlformats.org/officeDocument/2006/relationships/image" Target="../media/image241.png"/><Relationship Id="rId19" Type="http://schemas.openxmlformats.org/officeDocument/2006/relationships/image" Target="../media/image250.png"/><Relationship Id="rId4" Type="http://schemas.openxmlformats.org/officeDocument/2006/relationships/image" Target="../media/image235.png"/><Relationship Id="rId9" Type="http://schemas.openxmlformats.org/officeDocument/2006/relationships/image" Target="../media/image240.png"/><Relationship Id="rId14" Type="http://schemas.openxmlformats.org/officeDocument/2006/relationships/image" Target="../media/image245.png"/><Relationship Id="rId22" Type="http://schemas.openxmlformats.org/officeDocument/2006/relationships/image" Target="../media/image2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55.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jpeg"/><Relationship Id="rId1" Type="http://schemas.openxmlformats.org/officeDocument/2006/relationships/slideLayout" Target="../slideLayouts/slideLayout7.xml"/><Relationship Id="rId4" Type="http://schemas.openxmlformats.org/officeDocument/2006/relationships/image" Target="../media/image2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グループ化 4">
            <a:extLst>
              <a:ext uri="{FF2B5EF4-FFF2-40B4-BE49-F238E27FC236}">
                <a16:creationId xmlns:a16="http://schemas.microsoft.com/office/drawing/2014/main" id="{3EBDD846-DF71-F756-7786-06ECFD70D103}"/>
              </a:ext>
            </a:extLst>
          </p:cNvPr>
          <p:cNvGrpSpPr/>
          <p:nvPr/>
        </p:nvGrpSpPr>
        <p:grpSpPr>
          <a:xfrm>
            <a:off x="-1528" y="0"/>
            <a:ext cx="12195531" cy="6858000"/>
            <a:chOff x="-1528" y="0"/>
            <a:chExt cx="12195531" cy="6858000"/>
          </a:xfrm>
        </p:grpSpPr>
        <p:pic>
          <p:nvPicPr>
            <p:cNvPr id="3" name="図 2">
              <a:extLst>
                <a:ext uri="{FF2B5EF4-FFF2-40B4-BE49-F238E27FC236}">
                  <a16:creationId xmlns:a16="http://schemas.microsoft.com/office/drawing/2014/main" id="{980814A6-018B-C4C6-DED1-3E75B37DA974}"/>
                </a:ext>
              </a:extLst>
            </p:cNvPr>
            <p:cNvPicPr>
              <a:picLocks noChangeAspect="1"/>
            </p:cNvPicPr>
            <p:nvPr/>
          </p:nvPicPr>
          <p:blipFill>
            <a:blip r:embed="rId2"/>
            <a:stretch>
              <a:fillRect/>
            </a:stretch>
          </p:blipFill>
          <p:spPr>
            <a:xfrm>
              <a:off x="-1528" y="0"/>
              <a:ext cx="12193527" cy="6858000"/>
            </a:xfrm>
            <a:prstGeom prst="rect">
              <a:avLst/>
            </a:prstGeom>
          </p:spPr>
        </p:pic>
        <p:sp>
          <p:nvSpPr>
            <p:cNvPr id="2" name="テキスト ボックス 1">
              <a:extLst>
                <a:ext uri="{FF2B5EF4-FFF2-40B4-BE49-F238E27FC236}">
                  <a16:creationId xmlns:a16="http://schemas.microsoft.com/office/drawing/2014/main" id="{9AE7B7C2-608A-4BB5-B04D-9629391ED57F}"/>
                </a:ext>
              </a:extLst>
            </p:cNvPr>
            <p:cNvSpPr txBox="1"/>
            <p:nvPr/>
          </p:nvSpPr>
          <p:spPr>
            <a:xfrm>
              <a:off x="5052" y="1996604"/>
              <a:ext cx="12188951" cy="3323987"/>
            </a:xfrm>
            <a:prstGeom prst="rect">
              <a:avLst/>
            </a:prstGeom>
            <a:noFill/>
            <a:ln>
              <a:noFill/>
            </a:ln>
            <a:effectLst>
              <a:outerShdw blurRad="225425" dist="50800" dir="5220000" algn="ctr">
                <a:srgbClr val="000000">
                  <a:alpha val="33000"/>
                </a:srgbClr>
              </a:outerShdw>
            </a:effectLst>
          </p:spPr>
          <p:txBody>
            <a:bodyPr wrap="square" rtlCol="0">
              <a:spAutoFit/>
            </a:bodyPr>
            <a:lstStyle/>
            <a:p>
              <a:pPr algn="ctr"/>
              <a:r>
                <a:rPr kumimoji="1" lang="ja-JP" altLang="en-US"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次世代原子力</a:t>
              </a:r>
              <a:endParaRPr kumimoji="1" lang="en-US" altLang="ja-JP"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algn="ctr"/>
              <a:endParaRPr kumimoji="1" lang="en-US" altLang="ja-JP" sz="24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lumMod val="95000"/>
                    </a:schemeClr>
                  </a:solidFill>
                  <a:latin typeface="UD デジタル 教科書体 NK-R" panose="02020400000000000000" pitchFamily="18" charset="-128"/>
                  <a:ea typeface="UD デジタル 教科書体 NK-R" panose="02020400000000000000" pitchFamily="18" charset="-128"/>
                </a:rPr>
                <a:t>～小型炉、核廃棄物、原子力利用～</a:t>
              </a:r>
              <a:endParaRPr kumimoji="1" lang="ja-JP" altLang="en-US" sz="4000" dirty="0">
                <a:solidFill>
                  <a:schemeClr val="bg1">
                    <a:lumMod val="95000"/>
                  </a:schemeClr>
                </a:solidFill>
                <a:latin typeface="UD デジタル 教科書体 NK-R" panose="02020400000000000000" pitchFamily="18" charset="-128"/>
                <a:ea typeface="UD デジタル 教科書体 NK-R" panose="02020400000000000000" pitchFamily="18" charset="-128"/>
              </a:endParaRPr>
            </a:p>
          </p:txBody>
        </p:sp>
      </p:grpSp>
      <p:sp>
        <p:nvSpPr>
          <p:cNvPr id="6" name="テキスト ボックス 5">
            <a:extLst>
              <a:ext uri="{FF2B5EF4-FFF2-40B4-BE49-F238E27FC236}">
                <a16:creationId xmlns:a16="http://schemas.microsoft.com/office/drawing/2014/main" id="{E474DBD9-BB4B-49BC-BFD2-4632124AC69E}"/>
              </a:ext>
            </a:extLst>
          </p:cNvPr>
          <p:cNvSpPr txBox="1"/>
          <p:nvPr/>
        </p:nvSpPr>
        <p:spPr>
          <a:xfrm>
            <a:off x="11138172" y="182196"/>
            <a:ext cx="846306" cy="276999"/>
          </a:xfrm>
          <a:prstGeom prst="rect">
            <a:avLst/>
          </a:prstGeom>
          <a:solidFill>
            <a:schemeClr val="bg1"/>
          </a:solidFill>
          <a:effectLst>
            <a:glow rad="139700">
              <a:schemeClr val="accent2">
                <a:satMod val="175000"/>
                <a:alpha val="40000"/>
              </a:schemeClr>
            </a:glow>
          </a:effectLst>
          <a:scene3d>
            <a:camera prst="orthographicFront"/>
            <a:lightRig rig="threePt" dir="t"/>
          </a:scene3d>
          <a:sp3d>
            <a:bevelT prst="slope"/>
          </a:sp3d>
        </p:spPr>
        <p:txBody>
          <a:bodyPr wrap="square" rtlCol="0" anchor="ctr">
            <a:spAutoFit/>
          </a:bodyPr>
          <a:lstStyle/>
          <a:p>
            <a:pPr algn="ctr"/>
            <a:r>
              <a:rPr kumimoji="1" lang="ja-JP" altLang="en-US" sz="1200" dirty="0">
                <a:latin typeface="BIZ UDPゴシック" panose="020B0400000000000000" pitchFamily="50" charset="-128"/>
                <a:ea typeface="BIZ UDPゴシック" panose="020B0400000000000000" pitchFamily="50" charset="-128"/>
              </a:rPr>
              <a:t>社内限</a:t>
            </a:r>
          </a:p>
        </p:txBody>
      </p:sp>
    </p:spTree>
    <p:extLst>
      <p:ext uri="{BB962C8B-B14F-4D97-AF65-F5344CB8AC3E}">
        <p14:creationId xmlns:p14="http://schemas.microsoft.com/office/powerpoint/2010/main" val="316302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75333" y="423163"/>
            <a:ext cx="7495540" cy="878840"/>
          </a:xfrm>
          <a:prstGeom prst="rect">
            <a:avLst/>
          </a:prstGeom>
        </p:spPr>
        <p:txBody>
          <a:bodyPr vert="horz" wrap="square" lIns="0" tIns="165100" rIns="0" bIns="0" rtlCol="0">
            <a:spAutoFit/>
          </a:bodyPr>
          <a:lstStyle/>
          <a:p>
            <a:pPr marL="299085" indent="-287020">
              <a:spcBef>
                <a:spcPts val="1300"/>
              </a:spcBef>
              <a:buFont typeface="Wingdings"/>
              <a:buChar char=""/>
              <a:tabLst>
                <a:tab pos="299720" algn="l"/>
              </a:tabLst>
            </a:pPr>
            <a:r>
              <a:rPr spc="-5" dirty="0">
                <a:latin typeface="Meiryo UI"/>
                <a:cs typeface="Meiryo UI"/>
              </a:rPr>
              <a:t>廃炉決定済の</a:t>
            </a:r>
            <a:r>
              <a:rPr spc="-10" dirty="0">
                <a:latin typeface="Meiryo UI"/>
                <a:cs typeface="Meiryo UI"/>
              </a:rPr>
              <a:t>18基のうち、周辺設備を解体する</a:t>
            </a:r>
            <a:r>
              <a:rPr b="1" u="heavy" spc="-10" dirty="0">
                <a:uFill>
                  <a:solidFill>
                    <a:srgbClr val="000000"/>
                  </a:solidFill>
                </a:uFill>
                <a:latin typeface="Meiryo UI"/>
                <a:cs typeface="Meiryo UI"/>
              </a:rPr>
              <a:t>第２段階にあるのは６基</a:t>
            </a:r>
            <a:r>
              <a:rPr spc="-50" dirty="0">
                <a:latin typeface="Meiryo UI"/>
                <a:cs typeface="Meiryo UI"/>
              </a:rPr>
              <a:t>。</a:t>
            </a:r>
            <a:endParaRPr>
              <a:latin typeface="Meiryo UI"/>
              <a:cs typeface="Meiryo UI"/>
            </a:endParaRPr>
          </a:p>
          <a:p>
            <a:pPr marL="299085" indent="-287020">
              <a:spcBef>
                <a:spcPts val="1200"/>
              </a:spcBef>
              <a:buFont typeface="Wingdings"/>
              <a:buChar char=""/>
              <a:tabLst>
                <a:tab pos="299720" algn="l"/>
              </a:tabLst>
            </a:pPr>
            <a:r>
              <a:rPr spc="-5" dirty="0">
                <a:latin typeface="Meiryo UI"/>
                <a:cs typeface="Meiryo UI"/>
              </a:rPr>
              <a:t>原子炉等を解体する</a:t>
            </a:r>
            <a:r>
              <a:rPr b="1" u="heavy" dirty="0">
                <a:uFill>
                  <a:solidFill>
                    <a:srgbClr val="000000"/>
                  </a:solidFill>
                </a:uFill>
                <a:latin typeface="Meiryo UI"/>
                <a:cs typeface="Meiryo UI"/>
              </a:rPr>
              <a:t>第３段階は、2020</a:t>
            </a:r>
            <a:r>
              <a:rPr b="1" u="heavy" spc="-5" dirty="0">
                <a:uFill>
                  <a:solidFill>
                    <a:srgbClr val="000000"/>
                  </a:solidFill>
                </a:uFill>
                <a:latin typeface="Meiryo UI"/>
                <a:cs typeface="Meiryo UI"/>
              </a:rPr>
              <a:t>年代半ば以降に本格化</a:t>
            </a:r>
            <a:r>
              <a:rPr spc="-10" dirty="0">
                <a:latin typeface="Meiryo UI"/>
                <a:cs typeface="Meiryo UI"/>
              </a:rPr>
              <a:t>する見通し。</a:t>
            </a:r>
            <a:endParaRPr>
              <a:latin typeface="Meiryo UI"/>
              <a:cs typeface="Meiryo UI"/>
            </a:endParaRPr>
          </a:p>
        </p:txBody>
      </p:sp>
      <p:grpSp>
        <p:nvGrpSpPr>
          <p:cNvPr id="4" name="object 4"/>
          <p:cNvGrpSpPr/>
          <p:nvPr/>
        </p:nvGrpSpPr>
        <p:grpSpPr>
          <a:xfrm>
            <a:off x="1260158" y="1615249"/>
            <a:ext cx="9515475" cy="5013960"/>
            <a:chOff x="117157" y="1615249"/>
            <a:chExt cx="9515475" cy="5013960"/>
          </a:xfrm>
        </p:grpSpPr>
        <p:sp>
          <p:nvSpPr>
            <p:cNvPr id="5" name="object 5"/>
            <p:cNvSpPr/>
            <p:nvPr/>
          </p:nvSpPr>
          <p:spPr>
            <a:xfrm>
              <a:off x="121920" y="1938527"/>
              <a:ext cx="9505950" cy="0"/>
            </a:xfrm>
            <a:custGeom>
              <a:avLst/>
              <a:gdLst/>
              <a:ahLst/>
              <a:cxnLst/>
              <a:rect l="l" t="t" r="r" b="b"/>
              <a:pathLst>
                <a:path w="9505950">
                  <a:moveTo>
                    <a:pt x="0" y="0"/>
                  </a:moveTo>
                  <a:lnTo>
                    <a:pt x="9505950" y="0"/>
                  </a:lnTo>
                </a:path>
              </a:pathLst>
            </a:custGeom>
            <a:ln w="9525">
              <a:solidFill>
                <a:srgbClr val="000000"/>
              </a:solidFill>
            </a:ln>
          </p:spPr>
          <p:txBody>
            <a:bodyPr wrap="square" lIns="0" tIns="0" rIns="0" bIns="0" rtlCol="0"/>
            <a:lstStyle/>
            <a:p>
              <a:endParaRPr/>
            </a:p>
          </p:txBody>
        </p:sp>
        <p:sp>
          <p:nvSpPr>
            <p:cNvPr id="6" name="object 6"/>
            <p:cNvSpPr/>
            <p:nvPr/>
          </p:nvSpPr>
          <p:spPr>
            <a:xfrm>
              <a:off x="1706880" y="1620011"/>
              <a:ext cx="6337300" cy="5004435"/>
            </a:xfrm>
            <a:custGeom>
              <a:avLst/>
              <a:gdLst/>
              <a:ahLst/>
              <a:cxnLst/>
              <a:rect l="l" t="t" r="r" b="b"/>
              <a:pathLst>
                <a:path w="6337300" h="5004434">
                  <a:moveTo>
                    <a:pt x="0" y="103632"/>
                  </a:moveTo>
                  <a:lnTo>
                    <a:pt x="0" y="3128010"/>
                  </a:lnTo>
                </a:path>
                <a:path w="6337300" h="5004434">
                  <a:moveTo>
                    <a:pt x="1584959" y="0"/>
                  </a:moveTo>
                  <a:lnTo>
                    <a:pt x="1584959" y="5004003"/>
                  </a:lnTo>
                </a:path>
                <a:path w="6337300" h="5004434">
                  <a:moveTo>
                    <a:pt x="3168396" y="0"/>
                  </a:moveTo>
                  <a:lnTo>
                    <a:pt x="3168396" y="5004003"/>
                  </a:lnTo>
                </a:path>
                <a:path w="6337300" h="5004434">
                  <a:moveTo>
                    <a:pt x="4753356" y="0"/>
                  </a:moveTo>
                  <a:lnTo>
                    <a:pt x="4753356" y="5004003"/>
                  </a:lnTo>
                </a:path>
                <a:path w="6337300" h="5004434">
                  <a:moveTo>
                    <a:pt x="6336792" y="0"/>
                  </a:moveTo>
                  <a:lnTo>
                    <a:pt x="6336792" y="5004003"/>
                  </a:lnTo>
                </a:path>
              </a:pathLst>
            </a:custGeom>
            <a:ln w="9525">
              <a:solidFill>
                <a:srgbClr val="000000"/>
              </a:solidFill>
              <a:prstDash val="sysDash"/>
            </a:ln>
          </p:spPr>
          <p:txBody>
            <a:bodyPr wrap="square" lIns="0" tIns="0" rIns="0" bIns="0" rtlCol="0"/>
            <a:lstStyle/>
            <a:p>
              <a:endParaRPr/>
            </a:p>
          </p:txBody>
        </p:sp>
      </p:grpSp>
      <p:sp>
        <p:nvSpPr>
          <p:cNvPr id="7" name="object 7"/>
          <p:cNvSpPr txBox="1"/>
          <p:nvPr/>
        </p:nvSpPr>
        <p:spPr>
          <a:xfrm>
            <a:off x="1202842"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2001</a:t>
            </a:r>
            <a:endParaRPr sz="1100">
              <a:latin typeface="メイリオ"/>
              <a:cs typeface="メイリオ"/>
            </a:endParaRPr>
          </a:p>
        </p:txBody>
      </p:sp>
      <p:sp>
        <p:nvSpPr>
          <p:cNvPr id="8" name="object 8"/>
          <p:cNvSpPr txBox="1"/>
          <p:nvPr/>
        </p:nvSpPr>
        <p:spPr>
          <a:xfrm>
            <a:off x="2678430"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2011</a:t>
            </a:r>
            <a:endParaRPr sz="1100">
              <a:latin typeface="メイリオ"/>
              <a:cs typeface="メイリオ"/>
            </a:endParaRPr>
          </a:p>
        </p:txBody>
      </p:sp>
      <p:sp>
        <p:nvSpPr>
          <p:cNvPr id="9" name="object 9"/>
          <p:cNvSpPr txBox="1"/>
          <p:nvPr/>
        </p:nvSpPr>
        <p:spPr>
          <a:xfrm>
            <a:off x="4231004"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202</a:t>
            </a:r>
            <a:r>
              <a:rPr lang="en-US" altLang="ja-JP" sz="1100" spc="-20" dirty="0">
                <a:latin typeface="メイリオ"/>
                <a:cs typeface="メイリオ"/>
              </a:rPr>
              <a:t>2</a:t>
            </a:r>
            <a:endParaRPr sz="1100" dirty="0">
              <a:latin typeface="メイリオ"/>
              <a:cs typeface="メイリオ"/>
            </a:endParaRPr>
          </a:p>
        </p:txBody>
      </p:sp>
      <p:sp>
        <p:nvSpPr>
          <p:cNvPr id="10" name="object 10"/>
          <p:cNvSpPr txBox="1"/>
          <p:nvPr/>
        </p:nvSpPr>
        <p:spPr>
          <a:xfrm>
            <a:off x="5850382"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2031</a:t>
            </a:r>
            <a:endParaRPr sz="1100">
              <a:latin typeface="メイリオ"/>
              <a:cs typeface="メイリオ"/>
            </a:endParaRPr>
          </a:p>
        </p:txBody>
      </p:sp>
      <p:sp>
        <p:nvSpPr>
          <p:cNvPr id="11" name="object 11"/>
          <p:cNvSpPr txBox="1"/>
          <p:nvPr/>
        </p:nvSpPr>
        <p:spPr>
          <a:xfrm>
            <a:off x="7445755"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2041</a:t>
            </a:r>
            <a:endParaRPr sz="1100">
              <a:latin typeface="メイリオ"/>
              <a:cs typeface="メイリオ"/>
            </a:endParaRPr>
          </a:p>
        </p:txBody>
      </p:sp>
      <p:sp>
        <p:nvSpPr>
          <p:cNvPr id="12" name="object 12"/>
          <p:cNvSpPr txBox="1"/>
          <p:nvPr/>
        </p:nvSpPr>
        <p:spPr>
          <a:xfrm>
            <a:off x="9010268"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2051</a:t>
            </a:r>
            <a:endParaRPr sz="1100">
              <a:latin typeface="メイリオ"/>
              <a:cs typeface="メイリオ"/>
            </a:endParaRPr>
          </a:p>
        </p:txBody>
      </p:sp>
      <p:sp>
        <p:nvSpPr>
          <p:cNvPr id="13" name="object 13"/>
          <p:cNvSpPr txBox="1"/>
          <p:nvPr/>
        </p:nvSpPr>
        <p:spPr>
          <a:xfrm>
            <a:off x="10274934" y="1524355"/>
            <a:ext cx="586740" cy="405130"/>
          </a:xfrm>
          <a:prstGeom prst="rect">
            <a:avLst/>
          </a:prstGeom>
        </p:spPr>
        <p:txBody>
          <a:bodyPr vert="horz" wrap="square" lIns="0" tIns="34290" rIns="0" bIns="0" rtlCol="0">
            <a:spAutoFit/>
          </a:bodyPr>
          <a:lstStyle/>
          <a:p>
            <a:pPr algn="ctr">
              <a:spcBef>
                <a:spcPts val="270"/>
              </a:spcBef>
            </a:pPr>
            <a:r>
              <a:rPr sz="1100" dirty="0">
                <a:latin typeface="メイリオ"/>
                <a:cs typeface="メイリオ"/>
              </a:rPr>
              <a:t>（年度</a:t>
            </a:r>
            <a:r>
              <a:rPr sz="1100" spc="-50" dirty="0">
                <a:latin typeface="メイリオ"/>
                <a:cs typeface="メイリオ"/>
              </a:rPr>
              <a:t>）</a:t>
            </a:r>
            <a:endParaRPr sz="1100">
              <a:latin typeface="メイリオ"/>
              <a:cs typeface="メイリオ"/>
            </a:endParaRPr>
          </a:p>
          <a:p>
            <a:pPr marL="29845" algn="ctr">
              <a:spcBef>
                <a:spcPts val="175"/>
              </a:spcBef>
            </a:pPr>
            <a:r>
              <a:rPr sz="1100" spc="-20" dirty="0">
                <a:latin typeface="メイリオ"/>
                <a:cs typeface="メイリオ"/>
              </a:rPr>
              <a:t>2060</a:t>
            </a:r>
            <a:endParaRPr sz="1100">
              <a:latin typeface="メイリオ"/>
              <a:cs typeface="メイリオ"/>
            </a:endParaRPr>
          </a:p>
        </p:txBody>
      </p:sp>
      <p:grpSp>
        <p:nvGrpSpPr>
          <p:cNvPr id="14" name="object 14"/>
          <p:cNvGrpSpPr/>
          <p:nvPr/>
        </p:nvGrpSpPr>
        <p:grpSpPr>
          <a:xfrm>
            <a:off x="1261872" y="2150364"/>
            <a:ext cx="7103745" cy="1706880"/>
            <a:chOff x="118871" y="2150364"/>
            <a:chExt cx="7103745" cy="1706880"/>
          </a:xfrm>
        </p:grpSpPr>
        <p:sp>
          <p:nvSpPr>
            <p:cNvPr id="15" name="object 15"/>
            <p:cNvSpPr/>
            <p:nvPr/>
          </p:nvSpPr>
          <p:spPr>
            <a:xfrm>
              <a:off x="118872" y="2150363"/>
              <a:ext cx="4800600" cy="152400"/>
            </a:xfrm>
            <a:custGeom>
              <a:avLst/>
              <a:gdLst/>
              <a:ahLst/>
              <a:cxnLst/>
              <a:rect l="l" t="t" r="r" b="b"/>
              <a:pathLst>
                <a:path w="4800600" h="152400">
                  <a:moveTo>
                    <a:pt x="3820668" y="38100"/>
                  </a:moveTo>
                  <a:lnTo>
                    <a:pt x="114300" y="38100"/>
                  </a:lnTo>
                  <a:lnTo>
                    <a:pt x="76200" y="0"/>
                  </a:lnTo>
                  <a:lnTo>
                    <a:pt x="0" y="76200"/>
                  </a:lnTo>
                  <a:lnTo>
                    <a:pt x="76200" y="152400"/>
                  </a:lnTo>
                  <a:lnTo>
                    <a:pt x="114300" y="114300"/>
                  </a:lnTo>
                  <a:lnTo>
                    <a:pt x="3820668" y="114300"/>
                  </a:lnTo>
                  <a:lnTo>
                    <a:pt x="3820668" y="88900"/>
                  </a:lnTo>
                  <a:lnTo>
                    <a:pt x="139700" y="88900"/>
                  </a:lnTo>
                  <a:lnTo>
                    <a:pt x="152400" y="76200"/>
                  </a:lnTo>
                  <a:lnTo>
                    <a:pt x="139700" y="63500"/>
                  </a:lnTo>
                  <a:lnTo>
                    <a:pt x="3820668" y="63500"/>
                  </a:lnTo>
                  <a:lnTo>
                    <a:pt x="3820668" y="38100"/>
                  </a:lnTo>
                  <a:close/>
                </a:path>
                <a:path w="4800600" h="152400">
                  <a:moveTo>
                    <a:pt x="4800346" y="76962"/>
                  </a:moveTo>
                  <a:lnTo>
                    <a:pt x="4786033" y="62611"/>
                  </a:lnTo>
                  <a:lnTo>
                    <a:pt x="4757547" y="34036"/>
                  </a:lnTo>
                  <a:lnTo>
                    <a:pt x="4714621" y="76962"/>
                  </a:lnTo>
                  <a:lnTo>
                    <a:pt x="4728959" y="62611"/>
                  </a:lnTo>
                  <a:lnTo>
                    <a:pt x="4397502" y="62611"/>
                  </a:lnTo>
                  <a:lnTo>
                    <a:pt x="4397502" y="91186"/>
                  </a:lnTo>
                  <a:lnTo>
                    <a:pt x="4728883" y="91186"/>
                  </a:lnTo>
                  <a:lnTo>
                    <a:pt x="4757547" y="119761"/>
                  </a:lnTo>
                  <a:lnTo>
                    <a:pt x="4786109" y="91186"/>
                  </a:lnTo>
                  <a:lnTo>
                    <a:pt x="4800346" y="76962"/>
                  </a:lnTo>
                  <a:close/>
                </a:path>
              </a:pathLst>
            </a:custGeom>
            <a:solidFill>
              <a:srgbClr val="497DBA"/>
            </a:solidFill>
          </p:spPr>
          <p:txBody>
            <a:bodyPr wrap="square" lIns="0" tIns="0" rIns="0" bIns="0" rtlCol="0"/>
            <a:lstStyle/>
            <a:p>
              <a:endParaRPr/>
            </a:p>
          </p:txBody>
        </p:sp>
        <p:sp>
          <p:nvSpPr>
            <p:cNvPr id="16" name="object 16"/>
            <p:cNvSpPr/>
            <p:nvPr/>
          </p:nvSpPr>
          <p:spPr>
            <a:xfrm>
              <a:off x="3863339" y="2150364"/>
              <a:ext cx="728980" cy="152400"/>
            </a:xfrm>
            <a:custGeom>
              <a:avLst/>
              <a:gdLst/>
              <a:ahLst/>
              <a:cxnLst/>
              <a:rect l="l" t="t" r="r" b="b"/>
              <a:pathLst>
                <a:path w="728979" h="152400">
                  <a:moveTo>
                    <a:pt x="76200" y="0"/>
                  </a:moveTo>
                  <a:lnTo>
                    <a:pt x="0" y="76200"/>
                  </a:lnTo>
                  <a:lnTo>
                    <a:pt x="76200" y="152400"/>
                  </a:lnTo>
                  <a:lnTo>
                    <a:pt x="114300" y="114300"/>
                  </a:lnTo>
                  <a:lnTo>
                    <a:pt x="76200" y="114300"/>
                  </a:lnTo>
                  <a:lnTo>
                    <a:pt x="76200" y="38100"/>
                  </a:lnTo>
                  <a:lnTo>
                    <a:pt x="114300" y="38100"/>
                  </a:lnTo>
                  <a:lnTo>
                    <a:pt x="76200" y="0"/>
                  </a:lnTo>
                  <a:close/>
                </a:path>
                <a:path w="728979" h="152400">
                  <a:moveTo>
                    <a:pt x="652272" y="0"/>
                  </a:moveTo>
                  <a:lnTo>
                    <a:pt x="576072" y="76200"/>
                  </a:lnTo>
                  <a:lnTo>
                    <a:pt x="652272" y="152400"/>
                  </a:lnTo>
                  <a:lnTo>
                    <a:pt x="690372" y="114300"/>
                  </a:lnTo>
                  <a:lnTo>
                    <a:pt x="652272" y="114300"/>
                  </a:lnTo>
                  <a:lnTo>
                    <a:pt x="652272" y="38100"/>
                  </a:lnTo>
                  <a:lnTo>
                    <a:pt x="690372" y="38100"/>
                  </a:lnTo>
                  <a:lnTo>
                    <a:pt x="652272" y="0"/>
                  </a:lnTo>
                  <a:close/>
                </a:path>
                <a:path w="728979" h="152400">
                  <a:moveTo>
                    <a:pt x="114300" y="38100"/>
                  </a:moveTo>
                  <a:lnTo>
                    <a:pt x="76200" y="38100"/>
                  </a:lnTo>
                  <a:lnTo>
                    <a:pt x="76200" y="114300"/>
                  </a:lnTo>
                  <a:lnTo>
                    <a:pt x="114300" y="114300"/>
                  </a:lnTo>
                  <a:lnTo>
                    <a:pt x="152400" y="76200"/>
                  </a:lnTo>
                  <a:lnTo>
                    <a:pt x="114300" y="38100"/>
                  </a:lnTo>
                  <a:close/>
                </a:path>
                <a:path w="728979" h="152400">
                  <a:moveTo>
                    <a:pt x="614172" y="38100"/>
                  </a:moveTo>
                  <a:lnTo>
                    <a:pt x="114300" y="38100"/>
                  </a:lnTo>
                  <a:lnTo>
                    <a:pt x="152400" y="76200"/>
                  </a:lnTo>
                  <a:lnTo>
                    <a:pt x="114300" y="114300"/>
                  </a:lnTo>
                  <a:lnTo>
                    <a:pt x="614172" y="114300"/>
                  </a:lnTo>
                  <a:lnTo>
                    <a:pt x="576072" y="76200"/>
                  </a:lnTo>
                  <a:lnTo>
                    <a:pt x="614172" y="38100"/>
                  </a:lnTo>
                  <a:close/>
                </a:path>
                <a:path w="728979" h="152400">
                  <a:moveTo>
                    <a:pt x="690372" y="38100"/>
                  </a:moveTo>
                  <a:lnTo>
                    <a:pt x="652272" y="38100"/>
                  </a:lnTo>
                  <a:lnTo>
                    <a:pt x="652272" y="114300"/>
                  </a:lnTo>
                  <a:lnTo>
                    <a:pt x="690372" y="114300"/>
                  </a:lnTo>
                  <a:lnTo>
                    <a:pt x="728472" y="76200"/>
                  </a:lnTo>
                  <a:lnTo>
                    <a:pt x="690372" y="38100"/>
                  </a:lnTo>
                  <a:close/>
                </a:path>
              </a:pathLst>
            </a:custGeom>
            <a:solidFill>
              <a:srgbClr val="FF0000"/>
            </a:solidFill>
          </p:spPr>
          <p:txBody>
            <a:bodyPr wrap="square" lIns="0" tIns="0" rIns="0" bIns="0" rtlCol="0"/>
            <a:lstStyle/>
            <a:p>
              <a:endParaRPr/>
            </a:p>
          </p:txBody>
        </p:sp>
        <p:sp>
          <p:nvSpPr>
            <p:cNvPr id="17" name="object 17"/>
            <p:cNvSpPr/>
            <p:nvPr/>
          </p:nvSpPr>
          <p:spPr>
            <a:xfrm>
              <a:off x="1448308" y="2407919"/>
              <a:ext cx="4335145" cy="152400"/>
            </a:xfrm>
            <a:custGeom>
              <a:avLst/>
              <a:gdLst/>
              <a:ahLst/>
              <a:cxnLst/>
              <a:rect l="l" t="t" r="r" b="b"/>
              <a:pathLst>
                <a:path w="4335145" h="152400">
                  <a:moveTo>
                    <a:pt x="2347214" y="38100"/>
                  </a:moveTo>
                  <a:lnTo>
                    <a:pt x="1089152" y="38100"/>
                  </a:lnTo>
                  <a:lnTo>
                    <a:pt x="1051052" y="0"/>
                  </a:lnTo>
                  <a:lnTo>
                    <a:pt x="988314" y="62738"/>
                  </a:lnTo>
                  <a:lnTo>
                    <a:pt x="71412" y="62623"/>
                  </a:lnTo>
                  <a:lnTo>
                    <a:pt x="42926" y="34036"/>
                  </a:lnTo>
                  <a:lnTo>
                    <a:pt x="0" y="76962"/>
                  </a:lnTo>
                  <a:lnTo>
                    <a:pt x="42926" y="119761"/>
                  </a:lnTo>
                  <a:lnTo>
                    <a:pt x="71488" y="91198"/>
                  </a:lnTo>
                  <a:lnTo>
                    <a:pt x="42926" y="91186"/>
                  </a:lnTo>
                  <a:lnTo>
                    <a:pt x="71501" y="91186"/>
                  </a:lnTo>
                  <a:lnTo>
                    <a:pt x="989952" y="91313"/>
                  </a:lnTo>
                  <a:lnTo>
                    <a:pt x="1051052" y="152400"/>
                  </a:lnTo>
                  <a:lnTo>
                    <a:pt x="1089152" y="114300"/>
                  </a:lnTo>
                  <a:lnTo>
                    <a:pt x="2347214" y="114300"/>
                  </a:lnTo>
                  <a:lnTo>
                    <a:pt x="2347214" y="88900"/>
                  </a:lnTo>
                  <a:lnTo>
                    <a:pt x="1114552" y="88900"/>
                  </a:lnTo>
                  <a:lnTo>
                    <a:pt x="1127252" y="76200"/>
                  </a:lnTo>
                  <a:lnTo>
                    <a:pt x="1114552" y="63500"/>
                  </a:lnTo>
                  <a:lnTo>
                    <a:pt x="2347214" y="63500"/>
                  </a:lnTo>
                  <a:lnTo>
                    <a:pt x="2347214" y="38100"/>
                  </a:lnTo>
                  <a:close/>
                </a:path>
                <a:path w="4335145" h="152400">
                  <a:moveTo>
                    <a:pt x="4334891" y="76962"/>
                  </a:moveTo>
                  <a:lnTo>
                    <a:pt x="4291965" y="34163"/>
                  </a:lnTo>
                  <a:lnTo>
                    <a:pt x="4263390" y="62738"/>
                  </a:lnTo>
                  <a:lnTo>
                    <a:pt x="3247898" y="62611"/>
                  </a:lnTo>
                  <a:lnTo>
                    <a:pt x="3247898" y="91186"/>
                  </a:lnTo>
                  <a:lnTo>
                    <a:pt x="4263466" y="91313"/>
                  </a:lnTo>
                  <a:lnTo>
                    <a:pt x="4291965" y="119888"/>
                  </a:lnTo>
                  <a:lnTo>
                    <a:pt x="4320540" y="91313"/>
                  </a:lnTo>
                  <a:lnTo>
                    <a:pt x="4334891" y="76962"/>
                  </a:lnTo>
                  <a:close/>
                </a:path>
              </a:pathLst>
            </a:custGeom>
            <a:solidFill>
              <a:srgbClr val="497DBA"/>
            </a:solidFill>
          </p:spPr>
          <p:txBody>
            <a:bodyPr wrap="square" lIns="0" tIns="0" rIns="0" bIns="0" rtlCol="0"/>
            <a:lstStyle/>
            <a:p>
              <a:endParaRPr/>
            </a:p>
          </p:txBody>
        </p:sp>
        <p:sp>
          <p:nvSpPr>
            <p:cNvPr id="18" name="object 18"/>
            <p:cNvSpPr/>
            <p:nvPr/>
          </p:nvSpPr>
          <p:spPr>
            <a:xfrm>
              <a:off x="3718560" y="2407920"/>
              <a:ext cx="1052830" cy="152400"/>
            </a:xfrm>
            <a:custGeom>
              <a:avLst/>
              <a:gdLst/>
              <a:ahLst/>
              <a:cxnLst/>
              <a:rect l="l" t="t" r="r" b="b"/>
              <a:pathLst>
                <a:path w="1052829" h="152400">
                  <a:moveTo>
                    <a:pt x="76200" y="0"/>
                  </a:moveTo>
                  <a:lnTo>
                    <a:pt x="0" y="76200"/>
                  </a:lnTo>
                  <a:lnTo>
                    <a:pt x="76200" y="152400"/>
                  </a:lnTo>
                  <a:lnTo>
                    <a:pt x="114300" y="114300"/>
                  </a:lnTo>
                  <a:lnTo>
                    <a:pt x="76200" y="114300"/>
                  </a:lnTo>
                  <a:lnTo>
                    <a:pt x="76200" y="38100"/>
                  </a:lnTo>
                  <a:lnTo>
                    <a:pt x="114300" y="38100"/>
                  </a:lnTo>
                  <a:lnTo>
                    <a:pt x="76200" y="0"/>
                  </a:lnTo>
                  <a:close/>
                </a:path>
                <a:path w="1052829" h="152400">
                  <a:moveTo>
                    <a:pt x="976249" y="0"/>
                  </a:moveTo>
                  <a:lnTo>
                    <a:pt x="900049" y="76200"/>
                  </a:lnTo>
                  <a:lnTo>
                    <a:pt x="976249" y="152400"/>
                  </a:lnTo>
                  <a:lnTo>
                    <a:pt x="1014349" y="114300"/>
                  </a:lnTo>
                  <a:lnTo>
                    <a:pt x="976249" y="114300"/>
                  </a:lnTo>
                  <a:lnTo>
                    <a:pt x="976249" y="38100"/>
                  </a:lnTo>
                  <a:lnTo>
                    <a:pt x="1014349" y="38100"/>
                  </a:lnTo>
                  <a:lnTo>
                    <a:pt x="976249" y="0"/>
                  </a:lnTo>
                  <a:close/>
                </a:path>
                <a:path w="1052829" h="152400">
                  <a:moveTo>
                    <a:pt x="114300" y="38100"/>
                  </a:moveTo>
                  <a:lnTo>
                    <a:pt x="76200" y="38100"/>
                  </a:lnTo>
                  <a:lnTo>
                    <a:pt x="76200" y="114300"/>
                  </a:lnTo>
                  <a:lnTo>
                    <a:pt x="114300" y="114300"/>
                  </a:lnTo>
                  <a:lnTo>
                    <a:pt x="152400" y="76200"/>
                  </a:lnTo>
                  <a:lnTo>
                    <a:pt x="114300" y="38100"/>
                  </a:lnTo>
                  <a:close/>
                </a:path>
                <a:path w="1052829" h="152400">
                  <a:moveTo>
                    <a:pt x="938149" y="38100"/>
                  </a:moveTo>
                  <a:lnTo>
                    <a:pt x="114300" y="38100"/>
                  </a:lnTo>
                  <a:lnTo>
                    <a:pt x="152400" y="76200"/>
                  </a:lnTo>
                  <a:lnTo>
                    <a:pt x="114300" y="114300"/>
                  </a:lnTo>
                  <a:lnTo>
                    <a:pt x="938149" y="114300"/>
                  </a:lnTo>
                  <a:lnTo>
                    <a:pt x="900049" y="76200"/>
                  </a:lnTo>
                  <a:lnTo>
                    <a:pt x="938149" y="38100"/>
                  </a:lnTo>
                  <a:close/>
                </a:path>
                <a:path w="1052829" h="152400">
                  <a:moveTo>
                    <a:pt x="1014349" y="38100"/>
                  </a:moveTo>
                  <a:lnTo>
                    <a:pt x="976249" y="38100"/>
                  </a:lnTo>
                  <a:lnTo>
                    <a:pt x="976249" y="114300"/>
                  </a:lnTo>
                  <a:lnTo>
                    <a:pt x="1014349" y="114300"/>
                  </a:lnTo>
                  <a:lnTo>
                    <a:pt x="1052449" y="76200"/>
                  </a:lnTo>
                  <a:lnTo>
                    <a:pt x="1014349" y="38100"/>
                  </a:lnTo>
                  <a:close/>
                </a:path>
              </a:pathLst>
            </a:custGeom>
            <a:solidFill>
              <a:srgbClr val="FF0000"/>
            </a:solidFill>
          </p:spPr>
          <p:txBody>
            <a:bodyPr wrap="square" lIns="0" tIns="0" rIns="0" bIns="0" rtlCol="0"/>
            <a:lstStyle/>
            <a:p>
              <a:endParaRPr/>
            </a:p>
          </p:txBody>
        </p:sp>
        <p:sp>
          <p:nvSpPr>
            <p:cNvPr id="19" name="object 19"/>
            <p:cNvSpPr/>
            <p:nvPr/>
          </p:nvSpPr>
          <p:spPr>
            <a:xfrm>
              <a:off x="2711196" y="2919983"/>
              <a:ext cx="3792854" cy="152400"/>
            </a:xfrm>
            <a:custGeom>
              <a:avLst/>
              <a:gdLst/>
              <a:ahLst/>
              <a:cxnLst/>
              <a:rect l="l" t="t" r="r" b="b"/>
              <a:pathLst>
                <a:path w="3792854" h="152400">
                  <a:moveTo>
                    <a:pt x="1443736" y="38100"/>
                  </a:moveTo>
                  <a:lnTo>
                    <a:pt x="114300" y="38100"/>
                  </a:lnTo>
                  <a:lnTo>
                    <a:pt x="76200" y="0"/>
                  </a:lnTo>
                  <a:lnTo>
                    <a:pt x="0" y="76200"/>
                  </a:lnTo>
                  <a:lnTo>
                    <a:pt x="76200" y="152400"/>
                  </a:lnTo>
                  <a:lnTo>
                    <a:pt x="114300" y="114300"/>
                  </a:lnTo>
                  <a:lnTo>
                    <a:pt x="1443736" y="114300"/>
                  </a:lnTo>
                  <a:lnTo>
                    <a:pt x="1443736" y="88900"/>
                  </a:lnTo>
                  <a:lnTo>
                    <a:pt x="139700" y="88900"/>
                  </a:lnTo>
                  <a:lnTo>
                    <a:pt x="152400" y="76200"/>
                  </a:lnTo>
                  <a:lnTo>
                    <a:pt x="139700" y="63500"/>
                  </a:lnTo>
                  <a:lnTo>
                    <a:pt x="1443736" y="63500"/>
                  </a:lnTo>
                  <a:lnTo>
                    <a:pt x="1443736" y="38100"/>
                  </a:lnTo>
                  <a:close/>
                </a:path>
                <a:path w="3792854" h="152400">
                  <a:moveTo>
                    <a:pt x="3792601" y="76962"/>
                  </a:moveTo>
                  <a:lnTo>
                    <a:pt x="3749802" y="34163"/>
                  </a:lnTo>
                  <a:lnTo>
                    <a:pt x="3721138" y="62738"/>
                  </a:lnTo>
                  <a:lnTo>
                    <a:pt x="2885694" y="62611"/>
                  </a:lnTo>
                  <a:lnTo>
                    <a:pt x="2885694" y="91186"/>
                  </a:lnTo>
                  <a:lnTo>
                    <a:pt x="3721214" y="91313"/>
                  </a:lnTo>
                  <a:lnTo>
                    <a:pt x="3749802" y="119888"/>
                  </a:lnTo>
                  <a:lnTo>
                    <a:pt x="3778288" y="91313"/>
                  </a:lnTo>
                  <a:lnTo>
                    <a:pt x="3792601" y="76962"/>
                  </a:lnTo>
                  <a:close/>
                </a:path>
              </a:pathLst>
            </a:custGeom>
            <a:solidFill>
              <a:srgbClr val="497DBA"/>
            </a:solidFill>
          </p:spPr>
          <p:txBody>
            <a:bodyPr wrap="square" lIns="0" tIns="0" rIns="0" bIns="0" rtlCol="0"/>
            <a:lstStyle/>
            <a:p>
              <a:endParaRPr/>
            </a:p>
          </p:txBody>
        </p:sp>
        <p:sp>
          <p:nvSpPr>
            <p:cNvPr id="20" name="object 20"/>
            <p:cNvSpPr/>
            <p:nvPr/>
          </p:nvSpPr>
          <p:spPr>
            <a:xfrm>
              <a:off x="4079748" y="2919984"/>
              <a:ext cx="1592580" cy="152400"/>
            </a:xfrm>
            <a:custGeom>
              <a:avLst/>
              <a:gdLst/>
              <a:ahLst/>
              <a:cxnLst/>
              <a:rect l="l" t="t" r="r" b="b"/>
              <a:pathLst>
                <a:path w="1592579" h="152400">
                  <a:moveTo>
                    <a:pt x="76200" y="0"/>
                  </a:moveTo>
                  <a:lnTo>
                    <a:pt x="0" y="76200"/>
                  </a:lnTo>
                  <a:lnTo>
                    <a:pt x="76200" y="152400"/>
                  </a:lnTo>
                  <a:lnTo>
                    <a:pt x="114300" y="114300"/>
                  </a:lnTo>
                  <a:lnTo>
                    <a:pt x="76200" y="114300"/>
                  </a:lnTo>
                  <a:lnTo>
                    <a:pt x="76200" y="38100"/>
                  </a:lnTo>
                  <a:lnTo>
                    <a:pt x="114300" y="38100"/>
                  </a:lnTo>
                  <a:lnTo>
                    <a:pt x="76200" y="0"/>
                  </a:lnTo>
                  <a:close/>
                </a:path>
                <a:path w="1592579" h="152400">
                  <a:moveTo>
                    <a:pt x="1516379" y="0"/>
                  </a:moveTo>
                  <a:lnTo>
                    <a:pt x="1440179" y="76200"/>
                  </a:lnTo>
                  <a:lnTo>
                    <a:pt x="1516379" y="152400"/>
                  </a:lnTo>
                  <a:lnTo>
                    <a:pt x="1554479" y="114300"/>
                  </a:lnTo>
                  <a:lnTo>
                    <a:pt x="1516379" y="114300"/>
                  </a:lnTo>
                  <a:lnTo>
                    <a:pt x="1516379" y="38100"/>
                  </a:lnTo>
                  <a:lnTo>
                    <a:pt x="1554479" y="38100"/>
                  </a:lnTo>
                  <a:lnTo>
                    <a:pt x="1516379" y="0"/>
                  </a:lnTo>
                  <a:close/>
                </a:path>
                <a:path w="1592579" h="152400">
                  <a:moveTo>
                    <a:pt x="114300" y="38100"/>
                  </a:moveTo>
                  <a:lnTo>
                    <a:pt x="76200" y="38100"/>
                  </a:lnTo>
                  <a:lnTo>
                    <a:pt x="76200" y="114300"/>
                  </a:lnTo>
                  <a:lnTo>
                    <a:pt x="114300" y="114300"/>
                  </a:lnTo>
                  <a:lnTo>
                    <a:pt x="152400" y="76200"/>
                  </a:lnTo>
                  <a:lnTo>
                    <a:pt x="114300" y="38100"/>
                  </a:lnTo>
                  <a:close/>
                </a:path>
                <a:path w="1592579" h="152400">
                  <a:moveTo>
                    <a:pt x="1478279" y="38100"/>
                  </a:moveTo>
                  <a:lnTo>
                    <a:pt x="114300" y="38100"/>
                  </a:lnTo>
                  <a:lnTo>
                    <a:pt x="152400" y="76200"/>
                  </a:lnTo>
                  <a:lnTo>
                    <a:pt x="114300" y="114300"/>
                  </a:lnTo>
                  <a:lnTo>
                    <a:pt x="1478279" y="114300"/>
                  </a:lnTo>
                  <a:lnTo>
                    <a:pt x="1440179" y="76200"/>
                  </a:lnTo>
                  <a:lnTo>
                    <a:pt x="1478279" y="38100"/>
                  </a:lnTo>
                  <a:close/>
                </a:path>
                <a:path w="1592579" h="152400">
                  <a:moveTo>
                    <a:pt x="1554479" y="38100"/>
                  </a:moveTo>
                  <a:lnTo>
                    <a:pt x="1516379" y="38100"/>
                  </a:lnTo>
                  <a:lnTo>
                    <a:pt x="1516379" y="114300"/>
                  </a:lnTo>
                  <a:lnTo>
                    <a:pt x="1554479" y="114300"/>
                  </a:lnTo>
                  <a:lnTo>
                    <a:pt x="1592579" y="76200"/>
                  </a:lnTo>
                  <a:lnTo>
                    <a:pt x="1554479" y="38100"/>
                  </a:lnTo>
                  <a:close/>
                </a:path>
              </a:pathLst>
            </a:custGeom>
            <a:solidFill>
              <a:srgbClr val="FF0000"/>
            </a:solidFill>
          </p:spPr>
          <p:txBody>
            <a:bodyPr wrap="square" lIns="0" tIns="0" rIns="0" bIns="0" rtlCol="0"/>
            <a:lstStyle/>
            <a:p>
              <a:endParaRPr/>
            </a:p>
          </p:txBody>
        </p:sp>
        <p:sp>
          <p:nvSpPr>
            <p:cNvPr id="21" name="object 21"/>
            <p:cNvSpPr/>
            <p:nvPr/>
          </p:nvSpPr>
          <p:spPr>
            <a:xfrm>
              <a:off x="2745232" y="3700271"/>
              <a:ext cx="4477385" cy="152400"/>
            </a:xfrm>
            <a:custGeom>
              <a:avLst/>
              <a:gdLst/>
              <a:ahLst/>
              <a:cxnLst/>
              <a:rect l="l" t="t" r="r" b="b"/>
              <a:pathLst>
                <a:path w="4477384" h="152400">
                  <a:moveTo>
                    <a:pt x="1949450" y="46736"/>
                  </a:moveTo>
                  <a:lnTo>
                    <a:pt x="1089507" y="38468"/>
                  </a:lnTo>
                  <a:lnTo>
                    <a:pt x="1089152" y="38100"/>
                  </a:lnTo>
                  <a:lnTo>
                    <a:pt x="1051814" y="0"/>
                  </a:lnTo>
                  <a:lnTo>
                    <a:pt x="983145" y="67310"/>
                  </a:lnTo>
                  <a:lnTo>
                    <a:pt x="71412" y="67195"/>
                  </a:lnTo>
                  <a:lnTo>
                    <a:pt x="42926" y="38608"/>
                  </a:lnTo>
                  <a:lnTo>
                    <a:pt x="0" y="81534"/>
                  </a:lnTo>
                  <a:lnTo>
                    <a:pt x="42926" y="124333"/>
                  </a:lnTo>
                  <a:lnTo>
                    <a:pt x="71488" y="95770"/>
                  </a:lnTo>
                  <a:lnTo>
                    <a:pt x="42926" y="95758"/>
                  </a:lnTo>
                  <a:lnTo>
                    <a:pt x="71501" y="95758"/>
                  </a:lnTo>
                  <a:lnTo>
                    <a:pt x="994879" y="95885"/>
                  </a:lnTo>
                  <a:lnTo>
                    <a:pt x="1050290" y="152400"/>
                  </a:lnTo>
                  <a:lnTo>
                    <a:pt x="1088783" y="114668"/>
                  </a:lnTo>
                  <a:lnTo>
                    <a:pt x="1948688" y="122936"/>
                  </a:lnTo>
                  <a:lnTo>
                    <a:pt x="1948942" y="97536"/>
                  </a:lnTo>
                  <a:lnTo>
                    <a:pt x="1114437" y="89522"/>
                  </a:lnTo>
                  <a:lnTo>
                    <a:pt x="1115072" y="88900"/>
                  </a:lnTo>
                  <a:lnTo>
                    <a:pt x="1127252" y="76962"/>
                  </a:lnTo>
                  <a:lnTo>
                    <a:pt x="1114653" y="64122"/>
                  </a:lnTo>
                  <a:lnTo>
                    <a:pt x="1949196" y="72136"/>
                  </a:lnTo>
                  <a:lnTo>
                    <a:pt x="1949450" y="46736"/>
                  </a:lnTo>
                  <a:close/>
                </a:path>
                <a:path w="4477384" h="152400">
                  <a:moveTo>
                    <a:pt x="4477131" y="81534"/>
                  </a:moveTo>
                  <a:lnTo>
                    <a:pt x="4462818" y="67183"/>
                  </a:lnTo>
                  <a:lnTo>
                    <a:pt x="4434332" y="38608"/>
                  </a:lnTo>
                  <a:lnTo>
                    <a:pt x="4405757" y="67183"/>
                  </a:lnTo>
                  <a:lnTo>
                    <a:pt x="3138170" y="67183"/>
                  </a:lnTo>
                  <a:lnTo>
                    <a:pt x="3138170" y="95758"/>
                  </a:lnTo>
                  <a:lnTo>
                    <a:pt x="4405668" y="95758"/>
                  </a:lnTo>
                  <a:lnTo>
                    <a:pt x="4434332" y="124333"/>
                  </a:lnTo>
                  <a:lnTo>
                    <a:pt x="4462907" y="95758"/>
                  </a:lnTo>
                  <a:lnTo>
                    <a:pt x="4477131" y="81534"/>
                  </a:lnTo>
                  <a:close/>
                </a:path>
              </a:pathLst>
            </a:custGeom>
            <a:solidFill>
              <a:srgbClr val="497DBA"/>
            </a:solidFill>
          </p:spPr>
          <p:txBody>
            <a:bodyPr wrap="square" lIns="0" tIns="0" rIns="0" bIns="0" rtlCol="0"/>
            <a:lstStyle/>
            <a:p>
              <a:endParaRPr/>
            </a:p>
          </p:txBody>
        </p:sp>
        <p:sp>
          <p:nvSpPr>
            <p:cNvPr id="22" name="object 22"/>
            <p:cNvSpPr/>
            <p:nvPr/>
          </p:nvSpPr>
          <p:spPr>
            <a:xfrm>
              <a:off x="4619243" y="3704844"/>
              <a:ext cx="1340485" cy="152400"/>
            </a:xfrm>
            <a:custGeom>
              <a:avLst/>
              <a:gdLst/>
              <a:ahLst/>
              <a:cxnLst/>
              <a:rect l="l" t="t" r="r" b="b"/>
              <a:pathLst>
                <a:path w="1340485" h="152400">
                  <a:moveTo>
                    <a:pt x="76200" y="0"/>
                  </a:moveTo>
                  <a:lnTo>
                    <a:pt x="0" y="76199"/>
                  </a:lnTo>
                  <a:lnTo>
                    <a:pt x="76200" y="152399"/>
                  </a:lnTo>
                  <a:lnTo>
                    <a:pt x="114300" y="114299"/>
                  </a:lnTo>
                  <a:lnTo>
                    <a:pt x="76200" y="114299"/>
                  </a:lnTo>
                  <a:lnTo>
                    <a:pt x="76200" y="38099"/>
                  </a:lnTo>
                  <a:lnTo>
                    <a:pt x="114300" y="38099"/>
                  </a:lnTo>
                  <a:lnTo>
                    <a:pt x="76200" y="0"/>
                  </a:lnTo>
                  <a:close/>
                </a:path>
                <a:path w="1340485" h="152400">
                  <a:moveTo>
                    <a:pt x="1264284" y="0"/>
                  </a:moveTo>
                  <a:lnTo>
                    <a:pt x="1188084" y="76199"/>
                  </a:lnTo>
                  <a:lnTo>
                    <a:pt x="1264284" y="152399"/>
                  </a:lnTo>
                  <a:lnTo>
                    <a:pt x="1302384" y="114299"/>
                  </a:lnTo>
                  <a:lnTo>
                    <a:pt x="1264284" y="114299"/>
                  </a:lnTo>
                  <a:lnTo>
                    <a:pt x="1264284" y="38099"/>
                  </a:lnTo>
                  <a:lnTo>
                    <a:pt x="1302384" y="38099"/>
                  </a:lnTo>
                  <a:lnTo>
                    <a:pt x="1264284" y="0"/>
                  </a:lnTo>
                  <a:close/>
                </a:path>
                <a:path w="1340485" h="152400">
                  <a:moveTo>
                    <a:pt x="114300" y="38099"/>
                  </a:moveTo>
                  <a:lnTo>
                    <a:pt x="76200" y="38099"/>
                  </a:lnTo>
                  <a:lnTo>
                    <a:pt x="76200" y="114299"/>
                  </a:lnTo>
                  <a:lnTo>
                    <a:pt x="114300" y="114299"/>
                  </a:lnTo>
                  <a:lnTo>
                    <a:pt x="152400" y="76199"/>
                  </a:lnTo>
                  <a:lnTo>
                    <a:pt x="114300" y="38099"/>
                  </a:lnTo>
                  <a:close/>
                </a:path>
                <a:path w="1340485" h="152400">
                  <a:moveTo>
                    <a:pt x="1226184" y="38099"/>
                  </a:moveTo>
                  <a:lnTo>
                    <a:pt x="114300" y="38099"/>
                  </a:lnTo>
                  <a:lnTo>
                    <a:pt x="152400" y="76199"/>
                  </a:lnTo>
                  <a:lnTo>
                    <a:pt x="114300" y="114299"/>
                  </a:lnTo>
                  <a:lnTo>
                    <a:pt x="1226184" y="114299"/>
                  </a:lnTo>
                  <a:lnTo>
                    <a:pt x="1188084" y="76199"/>
                  </a:lnTo>
                  <a:lnTo>
                    <a:pt x="1226184" y="38099"/>
                  </a:lnTo>
                  <a:close/>
                </a:path>
                <a:path w="1340485" h="152400">
                  <a:moveTo>
                    <a:pt x="1302384" y="38099"/>
                  </a:moveTo>
                  <a:lnTo>
                    <a:pt x="1264284" y="38099"/>
                  </a:lnTo>
                  <a:lnTo>
                    <a:pt x="1264284" y="114299"/>
                  </a:lnTo>
                  <a:lnTo>
                    <a:pt x="1302384" y="114299"/>
                  </a:lnTo>
                  <a:lnTo>
                    <a:pt x="1340484" y="76199"/>
                  </a:lnTo>
                  <a:lnTo>
                    <a:pt x="1302384" y="38099"/>
                  </a:lnTo>
                  <a:close/>
                </a:path>
              </a:pathLst>
            </a:custGeom>
            <a:solidFill>
              <a:srgbClr val="FF0000"/>
            </a:solidFill>
          </p:spPr>
          <p:txBody>
            <a:bodyPr wrap="square" lIns="0" tIns="0" rIns="0" bIns="0" rtlCol="0"/>
            <a:lstStyle/>
            <a:p>
              <a:endParaRPr/>
            </a:p>
          </p:txBody>
        </p:sp>
        <p:sp>
          <p:nvSpPr>
            <p:cNvPr id="23" name="object 23"/>
            <p:cNvSpPr/>
            <p:nvPr/>
          </p:nvSpPr>
          <p:spPr>
            <a:xfrm>
              <a:off x="1448308" y="2663951"/>
              <a:ext cx="4335145" cy="152400"/>
            </a:xfrm>
            <a:custGeom>
              <a:avLst/>
              <a:gdLst/>
              <a:ahLst/>
              <a:cxnLst/>
              <a:rect l="l" t="t" r="r" b="b"/>
              <a:pathLst>
                <a:path w="4335145" h="152400">
                  <a:moveTo>
                    <a:pt x="2347214" y="38100"/>
                  </a:moveTo>
                  <a:lnTo>
                    <a:pt x="1089152" y="38100"/>
                  </a:lnTo>
                  <a:lnTo>
                    <a:pt x="1051052" y="0"/>
                  </a:lnTo>
                  <a:lnTo>
                    <a:pt x="988314" y="62738"/>
                  </a:lnTo>
                  <a:lnTo>
                    <a:pt x="71412" y="62623"/>
                  </a:lnTo>
                  <a:lnTo>
                    <a:pt x="42926" y="34036"/>
                  </a:lnTo>
                  <a:lnTo>
                    <a:pt x="0" y="76962"/>
                  </a:lnTo>
                  <a:lnTo>
                    <a:pt x="42926" y="119761"/>
                  </a:lnTo>
                  <a:lnTo>
                    <a:pt x="71488" y="91198"/>
                  </a:lnTo>
                  <a:lnTo>
                    <a:pt x="42926" y="91186"/>
                  </a:lnTo>
                  <a:lnTo>
                    <a:pt x="71488" y="91186"/>
                  </a:lnTo>
                  <a:lnTo>
                    <a:pt x="85725" y="76962"/>
                  </a:lnTo>
                  <a:lnTo>
                    <a:pt x="71488" y="91198"/>
                  </a:lnTo>
                  <a:lnTo>
                    <a:pt x="989952" y="91313"/>
                  </a:lnTo>
                  <a:lnTo>
                    <a:pt x="1051052" y="152400"/>
                  </a:lnTo>
                  <a:lnTo>
                    <a:pt x="1089152" y="114300"/>
                  </a:lnTo>
                  <a:lnTo>
                    <a:pt x="2347214" y="114300"/>
                  </a:lnTo>
                  <a:lnTo>
                    <a:pt x="2347214" y="88900"/>
                  </a:lnTo>
                  <a:lnTo>
                    <a:pt x="1114552" y="88900"/>
                  </a:lnTo>
                  <a:lnTo>
                    <a:pt x="1127252" y="76200"/>
                  </a:lnTo>
                  <a:lnTo>
                    <a:pt x="1114552" y="63500"/>
                  </a:lnTo>
                  <a:lnTo>
                    <a:pt x="2347214" y="63500"/>
                  </a:lnTo>
                  <a:lnTo>
                    <a:pt x="2347214" y="38100"/>
                  </a:lnTo>
                  <a:close/>
                </a:path>
                <a:path w="4335145" h="152400">
                  <a:moveTo>
                    <a:pt x="4334891" y="76962"/>
                  </a:moveTo>
                  <a:lnTo>
                    <a:pt x="4291965" y="34163"/>
                  </a:lnTo>
                  <a:lnTo>
                    <a:pt x="4263390" y="62738"/>
                  </a:lnTo>
                  <a:lnTo>
                    <a:pt x="3247898" y="62611"/>
                  </a:lnTo>
                  <a:lnTo>
                    <a:pt x="3247898" y="91186"/>
                  </a:lnTo>
                  <a:lnTo>
                    <a:pt x="4263466" y="91313"/>
                  </a:lnTo>
                  <a:lnTo>
                    <a:pt x="4291965" y="119888"/>
                  </a:lnTo>
                  <a:lnTo>
                    <a:pt x="4320540" y="91313"/>
                  </a:lnTo>
                  <a:lnTo>
                    <a:pt x="4334891" y="76962"/>
                  </a:lnTo>
                  <a:close/>
                </a:path>
              </a:pathLst>
            </a:custGeom>
            <a:solidFill>
              <a:srgbClr val="497DBA"/>
            </a:solidFill>
          </p:spPr>
          <p:txBody>
            <a:bodyPr wrap="square" lIns="0" tIns="0" rIns="0" bIns="0" rtlCol="0"/>
            <a:lstStyle/>
            <a:p>
              <a:endParaRPr/>
            </a:p>
          </p:txBody>
        </p:sp>
        <p:sp>
          <p:nvSpPr>
            <p:cNvPr id="24" name="object 24"/>
            <p:cNvSpPr/>
            <p:nvPr/>
          </p:nvSpPr>
          <p:spPr>
            <a:xfrm>
              <a:off x="3718560" y="2663952"/>
              <a:ext cx="1052830" cy="152400"/>
            </a:xfrm>
            <a:custGeom>
              <a:avLst/>
              <a:gdLst/>
              <a:ahLst/>
              <a:cxnLst/>
              <a:rect l="l" t="t" r="r" b="b"/>
              <a:pathLst>
                <a:path w="1052829" h="152400">
                  <a:moveTo>
                    <a:pt x="76200" y="0"/>
                  </a:moveTo>
                  <a:lnTo>
                    <a:pt x="0" y="76200"/>
                  </a:lnTo>
                  <a:lnTo>
                    <a:pt x="76200" y="152400"/>
                  </a:lnTo>
                  <a:lnTo>
                    <a:pt x="114300" y="114300"/>
                  </a:lnTo>
                  <a:lnTo>
                    <a:pt x="76200" y="114300"/>
                  </a:lnTo>
                  <a:lnTo>
                    <a:pt x="76200" y="38100"/>
                  </a:lnTo>
                  <a:lnTo>
                    <a:pt x="114300" y="38100"/>
                  </a:lnTo>
                  <a:lnTo>
                    <a:pt x="76200" y="0"/>
                  </a:lnTo>
                  <a:close/>
                </a:path>
                <a:path w="1052829" h="152400">
                  <a:moveTo>
                    <a:pt x="976249" y="0"/>
                  </a:moveTo>
                  <a:lnTo>
                    <a:pt x="900049" y="76200"/>
                  </a:lnTo>
                  <a:lnTo>
                    <a:pt x="976249" y="152400"/>
                  </a:lnTo>
                  <a:lnTo>
                    <a:pt x="1014349" y="114300"/>
                  </a:lnTo>
                  <a:lnTo>
                    <a:pt x="976249" y="114300"/>
                  </a:lnTo>
                  <a:lnTo>
                    <a:pt x="976249" y="38100"/>
                  </a:lnTo>
                  <a:lnTo>
                    <a:pt x="1014349" y="38100"/>
                  </a:lnTo>
                  <a:lnTo>
                    <a:pt x="976249" y="0"/>
                  </a:lnTo>
                  <a:close/>
                </a:path>
                <a:path w="1052829" h="152400">
                  <a:moveTo>
                    <a:pt x="114300" y="38100"/>
                  </a:moveTo>
                  <a:lnTo>
                    <a:pt x="76200" y="38100"/>
                  </a:lnTo>
                  <a:lnTo>
                    <a:pt x="76200" y="114300"/>
                  </a:lnTo>
                  <a:lnTo>
                    <a:pt x="114300" y="114300"/>
                  </a:lnTo>
                  <a:lnTo>
                    <a:pt x="152400" y="76200"/>
                  </a:lnTo>
                  <a:lnTo>
                    <a:pt x="114300" y="38100"/>
                  </a:lnTo>
                  <a:close/>
                </a:path>
                <a:path w="1052829" h="152400">
                  <a:moveTo>
                    <a:pt x="938149" y="38100"/>
                  </a:moveTo>
                  <a:lnTo>
                    <a:pt x="114300" y="38100"/>
                  </a:lnTo>
                  <a:lnTo>
                    <a:pt x="152400" y="76200"/>
                  </a:lnTo>
                  <a:lnTo>
                    <a:pt x="114300" y="114300"/>
                  </a:lnTo>
                  <a:lnTo>
                    <a:pt x="938149" y="114300"/>
                  </a:lnTo>
                  <a:lnTo>
                    <a:pt x="900049" y="76200"/>
                  </a:lnTo>
                  <a:lnTo>
                    <a:pt x="938149" y="38100"/>
                  </a:lnTo>
                  <a:close/>
                </a:path>
                <a:path w="1052829" h="152400">
                  <a:moveTo>
                    <a:pt x="1014349" y="38100"/>
                  </a:moveTo>
                  <a:lnTo>
                    <a:pt x="976249" y="38100"/>
                  </a:lnTo>
                  <a:lnTo>
                    <a:pt x="976249" y="114300"/>
                  </a:lnTo>
                  <a:lnTo>
                    <a:pt x="1014349" y="114300"/>
                  </a:lnTo>
                  <a:lnTo>
                    <a:pt x="1052449" y="76200"/>
                  </a:lnTo>
                  <a:lnTo>
                    <a:pt x="1014349" y="38100"/>
                  </a:lnTo>
                  <a:close/>
                </a:path>
              </a:pathLst>
            </a:custGeom>
            <a:solidFill>
              <a:srgbClr val="FF0000"/>
            </a:solidFill>
          </p:spPr>
          <p:txBody>
            <a:bodyPr wrap="square" lIns="0" tIns="0" rIns="0" bIns="0" rtlCol="0"/>
            <a:lstStyle/>
            <a:p>
              <a:endParaRPr/>
            </a:p>
          </p:txBody>
        </p:sp>
      </p:grpSp>
      <p:sp>
        <p:nvSpPr>
          <p:cNvPr id="25" name="object 25"/>
          <p:cNvSpPr txBox="1"/>
          <p:nvPr/>
        </p:nvSpPr>
        <p:spPr>
          <a:xfrm>
            <a:off x="1393952" y="1977644"/>
            <a:ext cx="306070" cy="182742"/>
          </a:xfrm>
          <a:prstGeom prst="rect">
            <a:avLst/>
          </a:prstGeom>
        </p:spPr>
        <p:txBody>
          <a:bodyPr vert="horz" wrap="square" lIns="0" tIns="13335" rIns="0" bIns="0" rtlCol="0">
            <a:spAutoFit/>
          </a:bodyPr>
          <a:lstStyle/>
          <a:p>
            <a:pPr marL="12700">
              <a:spcBef>
                <a:spcPts val="105"/>
              </a:spcBef>
            </a:pPr>
            <a:r>
              <a:rPr sz="1100" spc="-25" dirty="0">
                <a:latin typeface="メイリオ"/>
                <a:cs typeface="メイリオ"/>
              </a:rPr>
              <a:t>東海</a:t>
            </a:r>
            <a:endParaRPr sz="1100">
              <a:latin typeface="メイリオ"/>
              <a:cs typeface="メイリオ"/>
            </a:endParaRPr>
          </a:p>
        </p:txBody>
      </p:sp>
      <p:sp>
        <p:nvSpPr>
          <p:cNvPr id="26" name="object 26"/>
          <p:cNvSpPr txBox="1"/>
          <p:nvPr/>
        </p:nvSpPr>
        <p:spPr>
          <a:xfrm>
            <a:off x="2136750" y="2294610"/>
            <a:ext cx="446405" cy="511422"/>
          </a:xfrm>
          <a:prstGeom prst="rect">
            <a:avLst/>
          </a:prstGeom>
        </p:spPr>
        <p:txBody>
          <a:bodyPr vert="horz" wrap="square" lIns="0" tIns="12700" rIns="0" bIns="0" rtlCol="0">
            <a:spAutoFit/>
          </a:bodyPr>
          <a:lstStyle/>
          <a:p>
            <a:pPr marL="12700" marR="5080">
              <a:lnSpc>
                <a:spcPct val="154000"/>
              </a:lnSpc>
              <a:spcBef>
                <a:spcPts val="100"/>
              </a:spcBef>
            </a:pPr>
            <a:r>
              <a:rPr sz="1100" spc="-20" dirty="0">
                <a:latin typeface="メイリオ"/>
                <a:cs typeface="メイリオ"/>
              </a:rPr>
              <a:t>浜岡①浜岡②</a:t>
            </a:r>
            <a:endParaRPr sz="1100">
              <a:latin typeface="メイリオ"/>
              <a:cs typeface="メイリオ"/>
            </a:endParaRPr>
          </a:p>
        </p:txBody>
      </p:sp>
      <p:grpSp>
        <p:nvGrpSpPr>
          <p:cNvPr id="27" name="object 27"/>
          <p:cNvGrpSpPr/>
          <p:nvPr/>
        </p:nvGrpSpPr>
        <p:grpSpPr>
          <a:xfrm>
            <a:off x="3888233" y="1679258"/>
            <a:ext cx="6170295" cy="5139055"/>
            <a:chOff x="2745232" y="1679257"/>
            <a:chExt cx="6170295" cy="5139055"/>
          </a:xfrm>
        </p:grpSpPr>
        <p:sp>
          <p:nvSpPr>
            <p:cNvPr id="28" name="object 28"/>
            <p:cNvSpPr/>
            <p:nvPr/>
          </p:nvSpPr>
          <p:spPr>
            <a:xfrm>
              <a:off x="2745232" y="3970019"/>
              <a:ext cx="5923915" cy="152400"/>
            </a:xfrm>
            <a:custGeom>
              <a:avLst/>
              <a:gdLst/>
              <a:ahLst/>
              <a:cxnLst/>
              <a:rect l="l" t="t" r="r" b="b"/>
              <a:pathLst>
                <a:path w="5923915" h="152400">
                  <a:moveTo>
                    <a:pt x="3713353" y="38100"/>
                  </a:moveTo>
                  <a:lnTo>
                    <a:pt x="1412240" y="38100"/>
                  </a:lnTo>
                  <a:lnTo>
                    <a:pt x="1374140" y="0"/>
                  </a:lnTo>
                  <a:lnTo>
                    <a:pt x="1311529" y="62611"/>
                  </a:lnTo>
                  <a:lnTo>
                    <a:pt x="71412" y="62611"/>
                  </a:lnTo>
                  <a:lnTo>
                    <a:pt x="42926" y="34036"/>
                  </a:lnTo>
                  <a:lnTo>
                    <a:pt x="0" y="76962"/>
                  </a:lnTo>
                  <a:lnTo>
                    <a:pt x="42926" y="119761"/>
                  </a:lnTo>
                  <a:lnTo>
                    <a:pt x="71501" y="91186"/>
                  </a:lnTo>
                  <a:lnTo>
                    <a:pt x="1312926" y="91186"/>
                  </a:lnTo>
                  <a:lnTo>
                    <a:pt x="1374140" y="152400"/>
                  </a:lnTo>
                  <a:lnTo>
                    <a:pt x="1412240" y="114300"/>
                  </a:lnTo>
                  <a:lnTo>
                    <a:pt x="3713353" y="114300"/>
                  </a:lnTo>
                  <a:lnTo>
                    <a:pt x="3713353" y="88900"/>
                  </a:lnTo>
                  <a:lnTo>
                    <a:pt x="1437640" y="88900"/>
                  </a:lnTo>
                  <a:lnTo>
                    <a:pt x="1450340" y="76200"/>
                  </a:lnTo>
                  <a:lnTo>
                    <a:pt x="1437640" y="63500"/>
                  </a:lnTo>
                  <a:lnTo>
                    <a:pt x="3713353" y="63500"/>
                  </a:lnTo>
                  <a:lnTo>
                    <a:pt x="3713353" y="38100"/>
                  </a:lnTo>
                  <a:close/>
                </a:path>
                <a:path w="5923915" h="152400">
                  <a:moveTo>
                    <a:pt x="5923407" y="76962"/>
                  </a:moveTo>
                  <a:lnTo>
                    <a:pt x="5909056" y="62611"/>
                  </a:lnTo>
                  <a:lnTo>
                    <a:pt x="5880481" y="34036"/>
                  </a:lnTo>
                  <a:lnTo>
                    <a:pt x="5851982" y="62611"/>
                  </a:lnTo>
                  <a:lnTo>
                    <a:pt x="4727702" y="62611"/>
                  </a:lnTo>
                  <a:lnTo>
                    <a:pt x="4727702" y="91186"/>
                  </a:lnTo>
                  <a:lnTo>
                    <a:pt x="5851906" y="91186"/>
                  </a:lnTo>
                  <a:lnTo>
                    <a:pt x="5880481" y="119761"/>
                  </a:lnTo>
                  <a:lnTo>
                    <a:pt x="5909132" y="91186"/>
                  </a:lnTo>
                  <a:lnTo>
                    <a:pt x="5923407" y="76962"/>
                  </a:lnTo>
                  <a:close/>
                </a:path>
              </a:pathLst>
            </a:custGeom>
            <a:solidFill>
              <a:srgbClr val="497DBA"/>
            </a:solidFill>
          </p:spPr>
          <p:txBody>
            <a:bodyPr wrap="square" lIns="0" tIns="0" rIns="0" bIns="0" rtlCol="0"/>
            <a:lstStyle/>
            <a:p>
              <a:endParaRPr/>
            </a:p>
          </p:txBody>
        </p:sp>
        <p:sp>
          <p:nvSpPr>
            <p:cNvPr id="29" name="object 29"/>
            <p:cNvSpPr/>
            <p:nvPr/>
          </p:nvSpPr>
          <p:spPr>
            <a:xfrm>
              <a:off x="6388608" y="3970020"/>
              <a:ext cx="1160145" cy="152400"/>
            </a:xfrm>
            <a:custGeom>
              <a:avLst/>
              <a:gdLst/>
              <a:ahLst/>
              <a:cxnLst/>
              <a:rect l="l" t="t" r="r" b="b"/>
              <a:pathLst>
                <a:path w="1160145" h="152400">
                  <a:moveTo>
                    <a:pt x="76200" y="0"/>
                  </a:moveTo>
                  <a:lnTo>
                    <a:pt x="0" y="76199"/>
                  </a:lnTo>
                  <a:lnTo>
                    <a:pt x="76200" y="152399"/>
                  </a:lnTo>
                  <a:lnTo>
                    <a:pt x="114299" y="114299"/>
                  </a:lnTo>
                  <a:lnTo>
                    <a:pt x="76200" y="114299"/>
                  </a:lnTo>
                  <a:lnTo>
                    <a:pt x="76200" y="38099"/>
                  </a:lnTo>
                  <a:lnTo>
                    <a:pt x="114299" y="38099"/>
                  </a:lnTo>
                  <a:lnTo>
                    <a:pt x="76200" y="0"/>
                  </a:lnTo>
                  <a:close/>
                </a:path>
                <a:path w="1160145" h="152400">
                  <a:moveTo>
                    <a:pt x="1083690" y="0"/>
                  </a:moveTo>
                  <a:lnTo>
                    <a:pt x="1007490" y="76199"/>
                  </a:lnTo>
                  <a:lnTo>
                    <a:pt x="1083690" y="152399"/>
                  </a:lnTo>
                  <a:lnTo>
                    <a:pt x="1121790" y="114299"/>
                  </a:lnTo>
                  <a:lnTo>
                    <a:pt x="1083690" y="114299"/>
                  </a:lnTo>
                  <a:lnTo>
                    <a:pt x="1083690" y="38099"/>
                  </a:lnTo>
                  <a:lnTo>
                    <a:pt x="1121790" y="38099"/>
                  </a:lnTo>
                  <a:lnTo>
                    <a:pt x="1083690" y="0"/>
                  </a:lnTo>
                  <a:close/>
                </a:path>
                <a:path w="1160145" h="152400">
                  <a:moveTo>
                    <a:pt x="114299" y="38099"/>
                  </a:moveTo>
                  <a:lnTo>
                    <a:pt x="76200" y="38099"/>
                  </a:lnTo>
                  <a:lnTo>
                    <a:pt x="76200" y="114299"/>
                  </a:lnTo>
                  <a:lnTo>
                    <a:pt x="114299" y="114299"/>
                  </a:lnTo>
                  <a:lnTo>
                    <a:pt x="152399" y="76199"/>
                  </a:lnTo>
                  <a:lnTo>
                    <a:pt x="114299" y="38099"/>
                  </a:lnTo>
                  <a:close/>
                </a:path>
                <a:path w="1160145" h="152400">
                  <a:moveTo>
                    <a:pt x="1045590" y="38099"/>
                  </a:moveTo>
                  <a:lnTo>
                    <a:pt x="114299" y="38099"/>
                  </a:lnTo>
                  <a:lnTo>
                    <a:pt x="152399" y="76199"/>
                  </a:lnTo>
                  <a:lnTo>
                    <a:pt x="114299" y="114299"/>
                  </a:lnTo>
                  <a:lnTo>
                    <a:pt x="1045590" y="114299"/>
                  </a:lnTo>
                  <a:lnTo>
                    <a:pt x="1007490" y="76199"/>
                  </a:lnTo>
                  <a:lnTo>
                    <a:pt x="1045590" y="38099"/>
                  </a:lnTo>
                  <a:close/>
                </a:path>
                <a:path w="1160145" h="152400">
                  <a:moveTo>
                    <a:pt x="1121790" y="38099"/>
                  </a:moveTo>
                  <a:lnTo>
                    <a:pt x="1083690" y="38099"/>
                  </a:lnTo>
                  <a:lnTo>
                    <a:pt x="1083690" y="114299"/>
                  </a:lnTo>
                  <a:lnTo>
                    <a:pt x="1121790" y="114299"/>
                  </a:lnTo>
                  <a:lnTo>
                    <a:pt x="1159890" y="76199"/>
                  </a:lnTo>
                  <a:lnTo>
                    <a:pt x="1121790" y="38099"/>
                  </a:lnTo>
                  <a:close/>
                </a:path>
              </a:pathLst>
            </a:custGeom>
            <a:solidFill>
              <a:srgbClr val="FF0000"/>
            </a:solidFill>
          </p:spPr>
          <p:txBody>
            <a:bodyPr wrap="square" lIns="0" tIns="0" rIns="0" bIns="0" rtlCol="0"/>
            <a:lstStyle/>
            <a:p>
              <a:endParaRPr/>
            </a:p>
          </p:txBody>
        </p:sp>
        <p:sp>
          <p:nvSpPr>
            <p:cNvPr id="30" name="object 30"/>
            <p:cNvSpPr/>
            <p:nvPr/>
          </p:nvSpPr>
          <p:spPr>
            <a:xfrm>
              <a:off x="3249676" y="5251703"/>
              <a:ext cx="5665470" cy="152400"/>
            </a:xfrm>
            <a:custGeom>
              <a:avLst/>
              <a:gdLst/>
              <a:ahLst/>
              <a:cxnLst/>
              <a:rect l="l" t="t" r="r" b="b"/>
              <a:pathLst>
                <a:path w="5665470" h="152400">
                  <a:moveTo>
                    <a:pt x="5665470" y="76962"/>
                  </a:moveTo>
                  <a:lnTo>
                    <a:pt x="5651119" y="62611"/>
                  </a:lnTo>
                  <a:lnTo>
                    <a:pt x="5622544" y="34036"/>
                  </a:lnTo>
                  <a:lnTo>
                    <a:pt x="5594045" y="62611"/>
                  </a:lnTo>
                  <a:lnTo>
                    <a:pt x="3389503" y="62611"/>
                  </a:lnTo>
                  <a:lnTo>
                    <a:pt x="3389503" y="38100"/>
                  </a:lnTo>
                  <a:lnTo>
                    <a:pt x="3354578" y="38100"/>
                  </a:lnTo>
                  <a:lnTo>
                    <a:pt x="3354578" y="63500"/>
                  </a:lnTo>
                  <a:lnTo>
                    <a:pt x="3354578" y="88900"/>
                  </a:lnTo>
                  <a:lnTo>
                    <a:pt x="1113028" y="88900"/>
                  </a:lnTo>
                  <a:lnTo>
                    <a:pt x="1125728" y="76200"/>
                  </a:lnTo>
                  <a:lnTo>
                    <a:pt x="1113028" y="63500"/>
                  </a:lnTo>
                  <a:lnTo>
                    <a:pt x="3354578" y="63500"/>
                  </a:lnTo>
                  <a:lnTo>
                    <a:pt x="3354578" y="38100"/>
                  </a:lnTo>
                  <a:lnTo>
                    <a:pt x="1087628" y="38100"/>
                  </a:lnTo>
                  <a:lnTo>
                    <a:pt x="1049528" y="0"/>
                  </a:lnTo>
                  <a:lnTo>
                    <a:pt x="986917" y="62611"/>
                  </a:lnTo>
                  <a:lnTo>
                    <a:pt x="71412" y="62611"/>
                  </a:lnTo>
                  <a:lnTo>
                    <a:pt x="42926" y="34036"/>
                  </a:lnTo>
                  <a:lnTo>
                    <a:pt x="0" y="76962"/>
                  </a:lnTo>
                  <a:lnTo>
                    <a:pt x="42926" y="119761"/>
                  </a:lnTo>
                  <a:lnTo>
                    <a:pt x="71501" y="91186"/>
                  </a:lnTo>
                  <a:lnTo>
                    <a:pt x="988314" y="91186"/>
                  </a:lnTo>
                  <a:lnTo>
                    <a:pt x="1049528" y="152400"/>
                  </a:lnTo>
                  <a:lnTo>
                    <a:pt x="1087628" y="114300"/>
                  </a:lnTo>
                  <a:lnTo>
                    <a:pt x="3389503" y="114300"/>
                  </a:lnTo>
                  <a:lnTo>
                    <a:pt x="3389503" y="91186"/>
                  </a:lnTo>
                  <a:lnTo>
                    <a:pt x="5593969" y="91186"/>
                  </a:lnTo>
                  <a:lnTo>
                    <a:pt x="5622544" y="119761"/>
                  </a:lnTo>
                  <a:lnTo>
                    <a:pt x="5651195" y="91186"/>
                  </a:lnTo>
                  <a:lnTo>
                    <a:pt x="5665470" y="76962"/>
                  </a:lnTo>
                  <a:close/>
                </a:path>
              </a:pathLst>
            </a:custGeom>
            <a:solidFill>
              <a:srgbClr val="497DBA"/>
            </a:solidFill>
          </p:spPr>
          <p:txBody>
            <a:bodyPr wrap="square" lIns="0" tIns="0" rIns="0" bIns="0" rtlCol="0"/>
            <a:lstStyle/>
            <a:p>
              <a:endParaRPr/>
            </a:p>
          </p:txBody>
        </p:sp>
        <p:sp>
          <p:nvSpPr>
            <p:cNvPr id="31" name="object 31"/>
            <p:cNvSpPr/>
            <p:nvPr/>
          </p:nvSpPr>
          <p:spPr>
            <a:xfrm>
              <a:off x="6598920" y="5251704"/>
              <a:ext cx="1232535" cy="152400"/>
            </a:xfrm>
            <a:custGeom>
              <a:avLst/>
              <a:gdLst/>
              <a:ahLst/>
              <a:cxnLst/>
              <a:rect l="l" t="t" r="r" b="b"/>
              <a:pathLst>
                <a:path w="1232534" h="152400">
                  <a:moveTo>
                    <a:pt x="76200" y="0"/>
                  </a:moveTo>
                  <a:lnTo>
                    <a:pt x="0" y="76200"/>
                  </a:lnTo>
                  <a:lnTo>
                    <a:pt x="76200" y="152400"/>
                  </a:lnTo>
                  <a:lnTo>
                    <a:pt x="114300" y="114300"/>
                  </a:lnTo>
                  <a:lnTo>
                    <a:pt x="76200" y="114300"/>
                  </a:lnTo>
                  <a:lnTo>
                    <a:pt x="76200" y="38100"/>
                  </a:lnTo>
                  <a:lnTo>
                    <a:pt x="114300" y="38100"/>
                  </a:lnTo>
                  <a:lnTo>
                    <a:pt x="76200" y="0"/>
                  </a:lnTo>
                  <a:close/>
                </a:path>
                <a:path w="1232534" h="152400">
                  <a:moveTo>
                    <a:pt x="1156207" y="0"/>
                  </a:moveTo>
                  <a:lnTo>
                    <a:pt x="1080007" y="76200"/>
                  </a:lnTo>
                  <a:lnTo>
                    <a:pt x="1156207" y="152400"/>
                  </a:lnTo>
                  <a:lnTo>
                    <a:pt x="1194307" y="114300"/>
                  </a:lnTo>
                  <a:lnTo>
                    <a:pt x="1156207" y="114300"/>
                  </a:lnTo>
                  <a:lnTo>
                    <a:pt x="1156207" y="38100"/>
                  </a:lnTo>
                  <a:lnTo>
                    <a:pt x="1194307" y="38100"/>
                  </a:lnTo>
                  <a:lnTo>
                    <a:pt x="1156207" y="0"/>
                  </a:lnTo>
                  <a:close/>
                </a:path>
                <a:path w="1232534" h="152400">
                  <a:moveTo>
                    <a:pt x="114300" y="38100"/>
                  </a:moveTo>
                  <a:lnTo>
                    <a:pt x="76200" y="38100"/>
                  </a:lnTo>
                  <a:lnTo>
                    <a:pt x="76200" y="114300"/>
                  </a:lnTo>
                  <a:lnTo>
                    <a:pt x="114300" y="114300"/>
                  </a:lnTo>
                  <a:lnTo>
                    <a:pt x="152400" y="76200"/>
                  </a:lnTo>
                  <a:lnTo>
                    <a:pt x="114300" y="38100"/>
                  </a:lnTo>
                  <a:close/>
                </a:path>
                <a:path w="1232534" h="152400">
                  <a:moveTo>
                    <a:pt x="1118107" y="38100"/>
                  </a:moveTo>
                  <a:lnTo>
                    <a:pt x="114300" y="38100"/>
                  </a:lnTo>
                  <a:lnTo>
                    <a:pt x="152400" y="76200"/>
                  </a:lnTo>
                  <a:lnTo>
                    <a:pt x="114300" y="114300"/>
                  </a:lnTo>
                  <a:lnTo>
                    <a:pt x="1118107" y="114300"/>
                  </a:lnTo>
                  <a:lnTo>
                    <a:pt x="1080007" y="76200"/>
                  </a:lnTo>
                  <a:lnTo>
                    <a:pt x="1118107" y="38100"/>
                  </a:lnTo>
                  <a:close/>
                </a:path>
                <a:path w="1232534" h="152400">
                  <a:moveTo>
                    <a:pt x="1194307" y="38100"/>
                  </a:moveTo>
                  <a:lnTo>
                    <a:pt x="1156207" y="38100"/>
                  </a:lnTo>
                  <a:lnTo>
                    <a:pt x="1156207" y="114300"/>
                  </a:lnTo>
                  <a:lnTo>
                    <a:pt x="1194307" y="114300"/>
                  </a:lnTo>
                  <a:lnTo>
                    <a:pt x="1232407" y="76200"/>
                  </a:lnTo>
                  <a:lnTo>
                    <a:pt x="1194307" y="38100"/>
                  </a:lnTo>
                  <a:close/>
                </a:path>
              </a:pathLst>
            </a:custGeom>
            <a:solidFill>
              <a:srgbClr val="FF0000"/>
            </a:solidFill>
          </p:spPr>
          <p:txBody>
            <a:bodyPr wrap="square" lIns="0" tIns="0" rIns="0" bIns="0" rtlCol="0"/>
            <a:lstStyle/>
            <a:p>
              <a:endParaRPr/>
            </a:p>
          </p:txBody>
        </p:sp>
        <p:sp>
          <p:nvSpPr>
            <p:cNvPr id="32" name="object 32"/>
            <p:cNvSpPr/>
            <p:nvPr/>
          </p:nvSpPr>
          <p:spPr>
            <a:xfrm>
              <a:off x="3249676" y="4995671"/>
              <a:ext cx="5197475" cy="152400"/>
            </a:xfrm>
            <a:custGeom>
              <a:avLst/>
              <a:gdLst/>
              <a:ahLst/>
              <a:cxnLst/>
              <a:rect l="l" t="t" r="r" b="b"/>
              <a:pathLst>
                <a:path w="5197475" h="152400">
                  <a:moveTo>
                    <a:pt x="2274316" y="38100"/>
                  </a:moveTo>
                  <a:lnTo>
                    <a:pt x="1232408" y="38100"/>
                  </a:lnTo>
                  <a:lnTo>
                    <a:pt x="1194308" y="0"/>
                  </a:lnTo>
                  <a:lnTo>
                    <a:pt x="1131697" y="62611"/>
                  </a:lnTo>
                  <a:lnTo>
                    <a:pt x="71412" y="62611"/>
                  </a:lnTo>
                  <a:lnTo>
                    <a:pt x="42926" y="34036"/>
                  </a:lnTo>
                  <a:lnTo>
                    <a:pt x="0" y="76962"/>
                  </a:lnTo>
                  <a:lnTo>
                    <a:pt x="42926" y="119761"/>
                  </a:lnTo>
                  <a:lnTo>
                    <a:pt x="71501" y="91186"/>
                  </a:lnTo>
                  <a:lnTo>
                    <a:pt x="1133094" y="91186"/>
                  </a:lnTo>
                  <a:lnTo>
                    <a:pt x="1194308" y="152400"/>
                  </a:lnTo>
                  <a:lnTo>
                    <a:pt x="1232408" y="114300"/>
                  </a:lnTo>
                  <a:lnTo>
                    <a:pt x="2274316" y="114300"/>
                  </a:lnTo>
                  <a:lnTo>
                    <a:pt x="2274316" y="88900"/>
                  </a:lnTo>
                  <a:lnTo>
                    <a:pt x="1257808" y="88900"/>
                  </a:lnTo>
                  <a:lnTo>
                    <a:pt x="1270508" y="76200"/>
                  </a:lnTo>
                  <a:lnTo>
                    <a:pt x="1257808" y="63500"/>
                  </a:lnTo>
                  <a:lnTo>
                    <a:pt x="2274316" y="63500"/>
                  </a:lnTo>
                  <a:lnTo>
                    <a:pt x="2274316" y="38100"/>
                  </a:lnTo>
                  <a:close/>
                </a:path>
                <a:path w="5197475" h="152400">
                  <a:moveTo>
                    <a:pt x="5197475" y="76962"/>
                  </a:moveTo>
                  <a:lnTo>
                    <a:pt x="5183124" y="62611"/>
                  </a:lnTo>
                  <a:lnTo>
                    <a:pt x="5154549" y="34036"/>
                  </a:lnTo>
                  <a:lnTo>
                    <a:pt x="5126050" y="62611"/>
                  </a:lnTo>
                  <a:lnTo>
                    <a:pt x="3642614" y="62611"/>
                  </a:lnTo>
                  <a:lnTo>
                    <a:pt x="3642614" y="91186"/>
                  </a:lnTo>
                  <a:lnTo>
                    <a:pt x="5125974" y="91186"/>
                  </a:lnTo>
                  <a:lnTo>
                    <a:pt x="5154549" y="119761"/>
                  </a:lnTo>
                  <a:lnTo>
                    <a:pt x="5183200" y="91186"/>
                  </a:lnTo>
                  <a:lnTo>
                    <a:pt x="5197475" y="76962"/>
                  </a:lnTo>
                  <a:close/>
                </a:path>
              </a:pathLst>
            </a:custGeom>
            <a:solidFill>
              <a:srgbClr val="497DBA"/>
            </a:solidFill>
          </p:spPr>
          <p:txBody>
            <a:bodyPr wrap="square" lIns="0" tIns="0" rIns="0" bIns="0" rtlCol="0"/>
            <a:lstStyle/>
            <a:p>
              <a:endParaRPr/>
            </a:p>
          </p:txBody>
        </p:sp>
        <p:sp>
          <p:nvSpPr>
            <p:cNvPr id="33" name="object 33"/>
            <p:cNvSpPr/>
            <p:nvPr/>
          </p:nvSpPr>
          <p:spPr>
            <a:xfrm>
              <a:off x="5483352" y="4995672"/>
              <a:ext cx="1520825" cy="152400"/>
            </a:xfrm>
            <a:custGeom>
              <a:avLst/>
              <a:gdLst/>
              <a:ahLst/>
              <a:cxnLst/>
              <a:rect l="l" t="t" r="r" b="b"/>
              <a:pathLst>
                <a:path w="1520825" h="152400">
                  <a:moveTo>
                    <a:pt x="76200" y="0"/>
                  </a:moveTo>
                  <a:lnTo>
                    <a:pt x="0" y="76200"/>
                  </a:lnTo>
                  <a:lnTo>
                    <a:pt x="76200" y="152400"/>
                  </a:lnTo>
                  <a:lnTo>
                    <a:pt x="114300" y="114300"/>
                  </a:lnTo>
                  <a:lnTo>
                    <a:pt x="76200" y="114300"/>
                  </a:lnTo>
                  <a:lnTo>
                    <a:pt x="76200" y="38100"/>
                  </a:lnTo>
                  <a:lnTo>
                    <a:pt x="114300" y="38100"/>
                  </a:lnTo>
                  <a:lnTo>
                    <a:pt x="76200" y="0"/>
                  </a:lnTo>
                  <a:close/>
                </a:path>
                <a:path w="1520825" h="152400">
                  <a:moveTo>
                    <a:pt x="1444244" y="0"/>
                  </a:moveTo>
                  <a:lnTo>
                    <a:pt x="1368044" y="76200"/>
                  </a:lnTo>
                  <a:lnTo>
                    <a:pt x="1444244" y="152400"/>
                  </a:lnTo>
                  <a:lnTo>
                    <a:pt x="1482344" y="114300"/>
                  </a:lnTo>
                  <a:lnTo>
                    <a:pt x="1444244" y="114300"/>
                  </a:lnTo>
                  <a:lnTo>
                    <a:pt x="1444244" y="38100"/>
                  </a:lnTo>
                  <a:lnTo>
                    <a:pt x="1482344" y="38100"/>
                  </a:lnTo>
                  <a:lnTo>
                    <a:pt x="1444244" y="0"/>
                  </a:lnTo>
                  <a:close/>
                </a:path>
                <a:path w="1520825" h="152400">
                  <a:moveTo>
                    <a:pt x="114300" y="38100"/>
                  </a:moveTo>
                  <a:lnTo>
                    <a:pt x="76200" y="38100"/>
                  </a:lnTo>
                  <a:lnTo>
                    <a:pt x="76200" y="114300"/>
                  </a:lnTo>
                  <a:lnTo>
                    <a:pt x="114300" y="114300"/>
                  </a:lnTo>
                  <a:lnTo>
                    <a:pt x="152400" y="76200"/>
                  </a:lnTo>
                  <a:lnTo>
                    <a:pt x="114300" y="38100"/>
                  </a:lnTo>
                  <a:close/>
                </a:path>
                <a:path w="1520825" h="152400">
                  <a:moveTo>
                    <a:pt x="1406144" y="38100"/>
                  </a:moveTo>
                  <a:lnTo>
                    <a:pt x="114300" y="38100"/>
                  </a:lnTo>
                  <a:lnTo>
                    <a:pt x="152400" y="76200"/>
                  </a:lnTo>
                  <a:lnTo>
                    <a:pt x="114300" y="114300"/>
                  </a:lnTo>
                  <a:lnTo>
                    <a:pt x="1406144" y="114300"/>
                  </a:lnTo>
                  <a:lnTo>
                    <a:pt x="1368044" y="76200"/>
                  </a:lnTo>
                  <a:lnTo>
                    <a:pt x="1406144" y="38100"/>
                  </a:lnTo>
                  <a:close/>
                </a:path>
                <a:path w="1520825" h="152400">
                  <a:moveTo>
                    <a:pt x="1482344" y="38100"/>
                  </a:moveTo>
                  <a:lnTo>
                    <a:pt x="1444244" y="38100"/>
                  </a:lnTo>
                  <a:lnTo>
                    <a:pt x="1444244" y="114300"/>
                  </a:lnTo>
                  <a:lnTo>
                    <a:pt x="1482344" y="114300"/>
                  </a:lnTo>
                  <a:lnTo>
                    <a:pt x="1520444" y="76200"/>
                  </a:lnTo>
                  <a:lnTo>
                    <a:pt x="1482344" y="38100"/>
                  </a:lnTo>
                  <a:close/>
                </a:path>
              </a:pathLst>
            </a:custGeom>
            <a:solidFill>
              <a:srgbClr val="FF0000"/>
            </a:solidFill>
          </p:spPr>
          <p:txBody>
            <a:bodyPr wrap="square" lIns="0" tIns="0" rIns="0" bIns="0" rtlCol="0"/>
            <a:lstStyle/>
            <a:p>
              <a:endParaRPr/>
            </a:p>
          </p:txBody>
        </p:sp>
        <p:sp>
          <p:nvSpPr>
            <p:cNvPr id="34" name="object 34"/>
            <p:cNvSpPr/>
            <p:nvPr/>
          </p:nvSpPr>
          <p:spPr>
            <a:xfrm>
              <a:off x="3595116" y="1808988"/>
              <a:ext cx="15875" cy="5004435"/>
            </a:xfrm>
            <a:custGeom>
              <a:avLst/>
              <a:gdLst/>
              <a:ahLst/>
              <a:cxnLst/>
              <a:rect l="l" t="t" r="r" b="b"/>
              <a:pathLst>
                <a:path w="15875" h="5004434">
                  <a:moveTo>
                    <a:pt x="0" y="0"/>
                  </a:moveTo>
                  <a:lnTo>
                    <a:pt x="15494" y="5003999"/>
                  </a:lnTo>
                </a:path>
              </a:pathLst>
            </a:custGeom>
            <a:ln w="9525">
              <a:solidFill>
                <a:srgbClr val="000000"/>
              </a:solidFill>
            </a:ln>
          </p:spPr>
          <p:txBody>
            <a:bodyPr wrap="square" lIns="0" tIns="0" rIns="0" bIns="0" rtlCol="0"/>
            <a:lstStyle/>
            <a:p>
              <a:endParaRPr/>
            </a:p>
          </p:txBody>
        </p:sp>
        <p:pic>
          <p:nvPicPr>
            <p:cNvPr id="35" name="object 35"/>
            <p:cNvPicPr/>
            <p:nvPr/>
          </p:nvPicPr>
          <p:blipFill>
            <a:blip r:embed="rId2" cstate="print"/>
            <a:stretch>
              <a:fillRect/>
            </a:stretch>
          </p:blipFill>
          <p:spPr>
            <a:xfrm>
              <a:off x="3524821" y="1679257"/>
              <a:ext cx="139064" cy="161925"/>
            </a:xfrm>
            <a:prstGeom prst="rect">
              <a:avLst/>
            </a:prstGeom>
          </p:spPr>
        </p:pic>
      </p:grpSp>
      <p:sp>
        <p:nvSpPr>
          <p:cNvPr id="36" name="object 36"/>
          <p:cNvSpPr txBox="1"/>
          <p:nvPr/>
        </p:nvSpPr>
        <p:spPr>
          <a:xfrm>
            <a:off x="4599813" y="1471040"/>
            <a:ext cx="306070" cy="182742"/>
          </a:xfrm>
          <a:prstGeom prst="rect">
            <a:avLst/>
          </a:prstGeom>
        </p:spPr>
        <p:txBody>
          <a:bodyPr vert="horz" wrap="square" lIns="0" tIns="13335" rIns="0" bIns="0" rtlCol="0">
            <a:spAutoFit/>
          </a:bodyPr>
          <a:lstStyle/>
          <a:p>
            <a:pPr marL="12700">
              <a:spcBef>
                <a:spcPts val="105"/>
              </a:spcBef>
            </a:pPr>
            <a:r>
              <a:rPr sz="1100" spc="-25" dirty="0">
                <a:latin typeface="メイリオ"/>
                <a:cs typeface="メイリオ"/>
              </a:rPr>
              <a:t>現在</a:t>
            </a:r>
            <a:endParaRPr sz="1100" dirty="0">
              <a:latin typeface="メイリオ"/>
              <a:cs typeface="メイリオ"/>
            </a:endParaRPr>
          </a:p>
        </p:txBody>
      </p:sp>
      <p:grpSp>
        <p:nvGrpSpPr>
          <p:cNvPr id="37" name="object 37"/>
          <p:cNvGrpSpPr/>
          <p:nvPr/>
        </p:nvGrpSpPr>
        <p:grpSpPr>
          <a:xfrm>
            <a:off x="3888232" y="4226053"/>
            <a:ext cx="6838950" cy="1434465"/>
            <a:chOff x="2745232" y="4226052"/>
            <a:chExt cx="6838950" cy="1434465"/>
          </a:xfrm>
        </p:grpSpPr>
        <p:sp>
          <p:nvSpPr>
            <p:cNvPr id="38" name="object 38"/>
            <p:cNvSpPr/>
            <p:nvPr/>
          </p:nvSpPr>
          <p:spPr>
            <a:xfrm>
              <a:off x="2745232" y="4226051"/>
              <a:ext cx="6278880" cy="152400"/>
            </a:xfrm>
            <a:custGeom>
              <a:avLst/>
              <a:gdLst/>
              <a:ahLst/>
              <a:cxnLst/>
              <a:rect l="l" t="t" r="r" b="b"/>
              <a:pathLst>
                <a:path w="6278880" h="152400">
                  <a:moveTo>
                    <a:pt x="3858260" y="38100"/>
                  </a:moveTo>
                  <a:lnTo>
                    <a:pt x="1592072" y="38100"/>
                  </a:lnTo>
                  <a:lnTo>
                    <a:pt x="1553972" y="0"/>
                  </a:lnTo>
                  <a:lnTo>
                    <a:pt x="1491361" y="62611"/>
                  </a:lnTo>
                  <a:lnTo>
                    <a:pt x="71412" y="62611"/>
                  </a:lnTo>
                  <a:lnTo>
                    <a:pt x="42926" y="34036"/>
                  </a:lnTo>
                  <a:lnTo>
                    <a:pt x="0" y="76962"/>
                  </a:lnTo>
                  <a:lnTo>
                    <a:pt x="42926" y="119761"/>
                  </a:lnTo>
                  <a:lnTo>
                    <a:pt x="71501" y="91186"/>
                  </a:lnTo>
                  <a:lnTo>
                    <a:pt x="1492758" y="91186"/>
                  </a:lnTo>
                  <a:lnTo>
                    <a:pt x="1553972" y="152400"/>
                  </a:lnTo>
                  <a:lnTo>
                    <a:pt x="1592072" y="114300"/>
                  </a:lnTo>
                  <a:lnTo>
                    <a:pt x="3858260" y="114300"/>
                  </a:lnTo>
                  <a:lnTo>
                    <a:pt x="3858260" y="88900"/>
                  </a:lnTo>
                  <a:lnTo>
                    <a:pt x="1617472" y="88900"/>
                  </a:lnTo>
                  <a:lnTo>
                    <a:pt x="1630172" y="76200"/>
                  </a:lnTo>
                  <a:lnTo>
                    <a:pt x="1617472" y="63500"/>
                  </a:lnTo>
                  <a:lnTo>
                    <a:pt x="3858260" y="63500"/>
                  </a:lnTo>
                  <a:lnTo>
                    <a:pt x="3858260" y="38100"/>
                  </a:lnTo>
                  <a:close/>
                </a:path>
                <a:path w="6278880" h="152400">
                  <a:moveTo>
                    <a:pt x="6278499" y="76962"/>
                  </a:moveTo>
                  <a:lnTo>
                    <a:pt x="6264148" y="62611"/>
                  </a:lnTo>
                  <a:lnTo>
                    <a:pt x="6235573" y="34036"/>
                  </a:lnTo>
                  <a:lnTo>
                    <a:pt x="6207074" y="62611"/>
                  </a:lnTo>
                  <a:lnTo>
                    <a:pt x="5082794" y="62611"/>
                  </a:lnTo>
                  <a:lnTo>
                    <a:pt x="5082794" y="91186"/>
                  </a:lnTo>
                  <a:lnTo>
                    <a:pt x="6206998" y="91186"/>
                  </a:lnTo>
                  <a:lnTo>
                    <a:pt x="6235573" y="119761"/>
                  </a:lnTo>
                  <a:lnTo>
                    <a:pt x="6264224" y="91186"/>
                  </a:lnTo>
                  <a:lnTo>
                    <a:pt x="6278499" y="76962"/>
                  </a:lnTo>
                  <a:close/>
                </a:path>
              </a:pathLst>
            </a:custGeom>
            <a:solidFill>
              <a:srgbClr val="497DBA"/>
            </a:solidFill>
          </p:spPr>
          <p:txBody>
            <a:bodyPr wrap="square" lIns="0" tIns="0" rIns="0" bIns="0" rtlCol="0"/>
            <a:lstStyle/>
            <a:p>
              <a:endParaRPr/>
            </a:p>
          </p:txBody>
        </p:sp>
        <p:sp>
          <p:nvSpPr>
            <p:cNvPr id="39" name="object 39"/>
            <p:cNvSpPr/>
            <p:nvPr/>
          </p:nvSpPr>
          <p:spPr>
            <a:xfrm>
              <a:off x="6527291" y="4226052"/>
              <a:ext cx="1376680" cy="152400"/>
            </a:xfrm>
            <a:custGeom>
              <a:avLst/>
              <a:gdLst/>
              <a:ahLst/>
              <a:cxnLst/>
              <a:rect l="l" t="t" r="r" b="b"/>
              <a:pathLst>
                <a:path w="1376679" h="152400">
                  <a:moveTo>
                    <a:pt x="76200" y="0"/>
                  </a:moveTo>
                  <a:lnTo>
                    <a:pt x="0" y="76200"/>
                  </a:lnTo>
                  <a:lnTo>
                    <a:pt x="76200" y="152400"/>
                  </a:lnTo>
                  <a:lnTo>
                    <a:pt x="114300" y="114300"/>
                  </a:lnTo>
                  <a:lnTo>
                    <a:pt x="76200" y="114300"/>
                  </a:lnTo>
                  <a:lnTo>
                    <a:pt x="76200" y="38100"/>
                  </a:lnTo>
                  <a:lnTo>
                    <a:pt x="114300" y="38100"/>
                  </a:lnTo>
                  <a:lnTo>
                    <a:pt x="76200" y="0"/>
                  </a:lnTo>
                  <a:close/>
                </a:path>
                <a:path w="1376679" h="152400">
                  <a:moveTo>
                    <a:pt x="1300352" y="0"/>
                  </a:moveTo>
                  <a:lnTo>
                    <a:pt x="1224152" y="76200"/>
                  </a:lnTo>
                  <a:lnTo>
                    <a:pt x="1300352" y="152400"/>
                  </a:lnTo>
                  <a:lnTo>
                    <a:pt x="1338452" y="114300"/>
                  </a:lnTo>
                  <a:lnTo>
                    <a:pt x="1300352" y="114300"/>
                  </a:lnTo>
                  <a:lnTo>
                    <a:pt x="1300352" y="38100"/>
                  </a:lnTo>
                  <a:lnTo>
                    <a:pt x="1338452" y="38100"/>
                  </a:lnTo>
                  <a:lnTo>
                    <a:pt x="1300352" y="0"/>
                  </a:lnTo>
                  <a:close/>
                </a:path>
                <a:path w="1376679" h="152400">
                  <a:moveTo>
                    <a:pt x="114300" y="38100"/>
                  </a:moveTo>
                  <a:lnTo>
                    <a:pt x="76200" y="38100"/>
                  </a:lnTo>
                  <a:lnTo>
                    <a:pt x="76200" y="114300"/>
                  </a:lnTo>
                  <a:lnTo>
                    <a:pt x="114300" y="114300"/>
                  </a:lnTo>
                  <a:lnTo>
                    <a:pt x="152400" y="76200"/>
                  </a:lnTo>
                  <a:lnTo>
                    <a:pt x="114300" y="38100"/>
                  </a:lnTo>
                  <a:close/>
                </a:path>
                <a:path w="1376679" h="152400">
                  <a:moveTo>
                    <a:pt x="1262252" y="38100"/>
                  </a:moveTo>
                  <a:lnTo>
                    <a:pt x="114300" y="38100"/>
                  </a:lnTo>
                  <a:lnTo>
                    <a:pt x="152400" y="76200"/>
                  </a:lnTo>
                  <a:lnTo>
                    <a:pt x="114300" y="114300"/>
                  </a:lnTo>
                  <a:lnTo>
                    <a:pt x="1262252" y="114300"/>
                  </a:lnTo>
                  <a:lnTo>
                    <a:pt x="1224152" y="76200"/>
                  </a:lnTo>
                  <a:lnTo>
                    <a:pt x="1262252" y="38100"/>
                  </a:lnTo>
                  <a:close/>
                </a:path>
                <a:path w="1376679" h="152400">
                  <a:moveTo>
                    <a:pt x="1338452" y="38100"/>
                  </a:moveTo>
                  <a:lnTo>
                    <a:pt x="1300352" y="38100"/>
                  </a:lnTo>
                  <a:lnTo>
                    <a:pt x="1300352" y="114300"/>
                  </a:lnTo>
                  <a:lnTo>
                    <a:pt x="1338452" y="114300"/>
                  </a:lnTo>
                  <a:lnTo>
                    <a:pt x="1376552" y="76200"/>
                  </a:lnTo>
                  <a:lnTo>
                    <a:pt x="1338452" y="38100"/>
                  </a:lnTo>
                  <a:close/>
                </a:path>
              </a:pathLst>
            </a:custGeom>
            <a:solidFill>
              <a:srgbClr val="FF0000"/>
            </a:solidFill>
          </p:spPr>
          <p:txBody>
            <a:bodyPr wrap="square" lIns="0" tIns="0" rIns="0" bIns="0" rtlCol="0"/>
            <a:lstStyle/>
            <a:p>
              <a:endParaRPr/>
            </a:p>
          </p:txBody>
        </p:sp>
        <p:sp>
          <p:nvSpPr>
            <p:cNvPr id="40" name="object 40"/>
            <p:cNvSpPr/>
            <p:nvPr/>
          </p:nvSpPr>
          <p:spPr>
            <a:xfrm>
              <a:off x="3104896" y="4482084"/>
              <a:ext cx="4623435" cy="152400"/>
            </a:xfrm>
            <a:custGeom>
              <a:avLst/>
              <a:gdLst/>
              <a:ahLst/>
              <a:cxnLst/>
              <a:rect l="l" t="t" r="r" b="b"/>
              <a:pathLst>
                <a:path w="4623434" h="152400">
                  <a:moveTo>
                    <a:pt x="2777871" y="38100"/>
                  </a:moveTo>
                  <a:lnTo>
                    <a:pt x="1232408" y="38100"/>
                  </a:lnTo>
                  <a:lnTo>
                    <a:pt x="1194308" y="0"/>
                  </a:lnTo>
                  <a:lnTo>
                    <a:pt x="1131697" y="62611"/>
                  </a:lnTo>
                  <a:lnTo>
                    <a:pt x="71412" y="62611"/>
                  </a:lnTo>
                  <a:lnTo>
                    <a:pt x="42926" y="34036"/>
                  </a:lnTo>
                  <a:lnTo>
                    <a:pt x="0" y="76962"/>
                  </a:lnTo>
                  <a:lnTo>
                    <a:pt x="42926" y="119761"/>
                  </a:lnTo>
                  <a:lnTo>
                    <a:pt x="71488" y="91186"/>
                  </a:lnTo>
                  <a:lnTo>
                    <a:pt x="1133094" y="91186"/>
                  </a:lnTo>
                  <a:lnTo>
                    <a:pt x="1194308" y="152400"/>
                  </a:lnTo>
                  <a:lnTo>
                    <a:pt x="1232408" y="114300"/>
                  </a:lnTo>
                  <a:lnTo>
                    <a:pt x="2777871" y="114300"/>
                  </a:lnTo>
                  <a:lnTo>
                    <a:pt x="2777871" y="88900"/>
                  </a:lnTo>
                  <a:lnTo>
                    <a:pt x="1257808" y="88900"/>
                  </a:lnTo>
                  <a:lnTo>
                    <a:pt x="1270508" y="76200"/>
                  </a:lnTo>
                  <a:lnTo>
                    <a:pt x="1257808" y="63500"/>
                  </a:lnTo>
                  <a:lnTo>
                    <a:pt x="2777871" y="63500"/>
                  </a:lnTo>
                  <a:lnTo>
                    <a:pt x="2777871" y="38100"/>
                  </a:lnTo>
                  <a:close/>
                </a:path>
                <a:path w="4623434" h="152400">
                  <a:moveTo>
                    <a:pt x="4623054" y="76962"/>
                  </a:moveTo>
                  <a:lnTo>
                    <a:pt x="4608830" y="62738"/>
                  </a:lnTo>
                  <a:lnTo>
                    <a:pt x="4580255" y="34163"/>
                  </a:lnTo>
                  <a:lnTo>
                    <a:pt x="4551591" y="62738"/>
                  </a:lnTo>
                  <a:lnTo>
                    <a:pt x="3932174" y="62738"/>
                  </a:lnTo>
                  <a:lnTo>
                    <a:pt x="3932174" y="91313"/>
                  </a:lnTo>
                  <a:lnTo>
                    <a:pt x="4551680" y="91313"/>
                  </a:lnTo>
                  <a:lnTo>
                    <a:pt x="4580255" y="119888"/>
                  </a:lnTo>
                  <a:lnTo>
                    <a:pt x="4608741" y="91313"/>
                  </a:lnTo>
                  <a:lnTo>
                    <a:pt x="4623054" y="76962"/>
                  </a:lnTo>
                  <a:close/>
                </a:path>
              </a:pathLst>
            </a:custGeom>
            <a:solidFill>
              <a:srgbClr val="497DBA"/>
            </a:solidFill>
          </p:spPr>
          <p:txBody>
            <a:bodyPr wrap="square" lIns="0" tIns="0" rIns="0" bIns="0" rtlCol="0"/>
            <a:lstStyle/>
            <a:p>
              <a:endParaRPr/>
            </a:p>
          </p:txBody>
        </p:sp>
        <p:sp>
          <p:nvSpPr>
            <p:cNvPr id="41" name="object 41"/>
            <p:cNvSpPr/>
            <p:nvPr/>
          </p:nvSpPr>
          <p:spPr>
            <a:xfrm>
              <a:off x="5806439" y="4482084"/>
              <a:ext cx="1305560" cy="152400"/>
            </a:xfrm>
            <a:custGeom>
              <a:avLst/>
              <a:gdLst/>
              <a:ahLst/>
              <a:cxnLst/>
              <a:rect l="l" t="t" r="r" b="b"/>
              <a:pathLst>
                <a:path w="1305559" h="152400">
                  <a:moveTo>
                    <a:pt x="76200" y="0"/>
                  </a:moveTo>
                  <a:lnTo>
                    <a:pt x="0" y="76200"/>
                  </a:lnTo>
                  <a:lnTo>
                    <a:pt x="76200" y="152400"/>
                  </a:lnTo>
                  <a:lnTo>
                    <a:pt x="114300" y="114300"/>
                  </a:lnTo>
                  <a:lnTo>
                    <a:pt x="76200" y="114300"/>
                  </a:lnTo>
                  <a:lnTo>
                    <a:pt x="76200" y="38100"/>
                  </a:lnTo>
                  <a:lnTo>
                    <a:pt x="114300" y="38100"/>
                  </a:lnTo>
                  <a:lnTo>
                    <a:pt x="76200" y="0"/>
                  </a:lnTo>
                  <a:close/>
                </a:path>
                <a:path w="1305559" h="152400">
                  <a:moveTo>
                    <a:pt x="1228979" y="0"/>
                  </a:moveTo>
                  <a:lnTo>
                    <a:pt x="1152779" y="76200"/>
                  </a:lnTo>
                  <a:lnTo>
                    <a:pt x="1228979" y="152400"/>
                  </a:lnTo>
                  <a:lnTo>
                    <a:pt x="1267079" y="114300"/>
                  </a:lnTo>
                  <a:lnTo>
                    <a:pt x="1228979" y="114300"/>
                  </a:lnTo>
                  <a:lnTo>
                    <a:pt x="1228979" y="38100"/>
                  </a:lnTo>
                  <a:lnTo>
                    <a:pt x="1267079" y="38100"/>
                  </a:lnTo>
                  <a:lnTo>
                    <a:pt x="1228979" y="0"/>
                  </a:lnTo>
                  <a:close/>
                </a:path>
                <a:path w="1305559" h="152400">
                  <a:moveTo>
                    <a:pt x="114300" y="38100"/>
                  </a:moveTo>
                  <a:lnTo>
                    <a:pt x="76200" y="38100"/>
                  </a:lnTo>
                  <a:lnTo>
                    <a:pt x="76200" y="114300"/>
                  </a:lnTo>
                  <a:lnTo>
                    <a:pt x="114300" y="114300"/>
                  </a:lnTo>
                  <a:lnTo>
                    <a:pt x="152400" y="76200"/>
                  </a:lnTo>
                  <a:lnTo>
                    <a:pt x="114300" y="38100"/>
                  </a:lnTo>
                  <a:close/>
                </a:path>
                <a:path w="1305559" h="152400">
                  <a:moveTo>
                    <a:pt x="1190879" y="38100"/>
                  </a:moveTo>
                  <a:lnTo>
                    <a:pt x="114300" y="38100"/>
                  </a:lnTo>
                  <a:lnTo>
                    <a:pt x="152400" y="76200"/>
                  </a:lnTo>
                  <a:lnTo>
                    <a:pt x="114300" y="114300"/>
                  </a:lnTo>
                  <a:lnTo>
                    <a:pt x="1190879" y="114300"/>
                  </a:lnTo>
                  <a:lnTo>
                    <a:pt x="1152779" y="76200"/>
                  </a:lnTo>
                  <a:lnTo>
                    <a:pt x="1190879" y="38100"/>
                  </a:lnTo>
                  <a:close/>
                </a:path>
                <a:path w="1305559" h="152400">
                  <a:moveTo>
                    <a:pt x="1267079" y="38100"/>
                  </a:moveTo>
                  <a:lnTo>
                    <a:pt x="1228979" y="38100"/>
                  </a:lnTo>
                  <a:lnTo>
                    <a:pt x="1228979" y="114300"/>
                  </a:lnTo>
                  <a:lnTo>
                    <a:pt x="1267079" y="114300"/>
                  </a:lnTo>
                  <a:lnTo>
                    <a:pt x="1305179" y="76200"/>
                  </a:lnTo>
                  <a:lnTo>
                    <a:pt x="1267079" y="38100"/>
                  </a:lnTo>
                  <a:close/>
                </a:path>
              </a:pathLst>
            </a:custGeom>
            <a:solidFill>
              <a:srgbClr val="FF0000"/>
            </a:solidFill>
          </p:spPr>
          <p:txBody>
            <a:bodyPr wrap="square" lIns="0" tIns="0" rIns="0" bIns="0" rtlCol="0"/>
            <a:lstStyle/>
            <a:p>
              <a:endParaRPr/>
            </a:p>
          </p:txBody>
        </p:sp>
        <p:sp>
          <p:nvSpPr>
            <p:cNvPr id="42" name="object 42"/>
            <p:cNvSpPr/>
            <p:nvPr/>
          </p:nvSpPr>
          <p:spPr>
            <a:xfrm>
              <a:off x="3104896" y="4739640"/>
              <a:ext cx="4623435" cy="152400"/>
            </a:xfrm>
            <a:custGeom>
              <a:avLst/>
              <a:gdLst/>
              <a:ahLst/>
              <a:cxnLst/>
              <a:rect l="l" t="t" r="r" b="b"/>
              <a:pathLst>
                <a:path w="4623434" h="152400">
                  <a:moveTo>
                    <a:pt x="2777871" y="38100"/>
                  </a:moveTo>
                  <a:lnTo>
                    <a:pt x="1232408" y="38100"/>
                  </a:lnTo>
                  <a:lnTo>
                    <a:pt x="1194308" y="0"/>
                  </a:lnTo>
                  <a:lnTo>
                    <a:pt x="1131697" y="62611"/>
                  </a:lnTo>
                  <a:lnTo>
                    <a:pt x="71412" y="62611"/>
                  </a:lnTo>
                  <a:lnTo>
                    <a:pt x="42926" y="34036"/>
                  </a:lnTo>
                  <a:lnTo>
                    <a:pt x="0" y="76962"/>
                  </a:lnTo>
                  <a:lnTo>
                    <a:pt x="42926" y="119761"/>
                  </a:lnTo>
                  <a:lnTo>
                    <a:pt x="71488" y="91186"/>
                  </a:lnTo>
                  <a:lnTo>
                    <a:pt x="1133094" y="91186"/>
                  </a:lnTo>
                  <a:lnTo>
                    <a:pt x="1194308" y="152400"/>
                  </a:lnTo>
                  <a:lnTo>
                    <a:pt x="1232408" y="114300"/>
                  </a:lnTo>
                  <a:lnTo>
                    <a:pt x="2777871" y="114300"/>
                  </a:lnTo>
                  <a:lnTo>
                    <a:pt x="2777871" y="88900"/>
                  </a:lnTo>
                  <a:lnTo>
                    <a:pt x="1257808" y="88900"/>
                  </a:lnTo>
                  <a:lnTo>
                    <a:pt x="1270508" y="76200"/>
                  </a:lnTo>
                  <a:lnTo>
                    <a:pt x="1257808" y="63500"/>
                  </a:lnTo>
                  <a:lnTo>
                    <a:pt x="2777871" y="63500"/>
                  </a:lnTo>
                  <a:lnTo>
                    <a:pt x="2777871" y="38100"/>
                  </a:lnTo>
                  <a:close/>
                </a:path>
                <a:path w="4623434" h="152400">
                  <a:moveTo>
                    <a:pt x="4623054" y="76962"/>
                  </a:moveTo>
                  <a:lnTo>
                    <a:pt x="4608830" y="62738"/>
                  </a:lnTo>
                  <a:lnTo>
                    <a:pt x="4580255" y="34163"/>
                  </a:lnTo>
                  <a:lnTo>
                    <a:pt x="4551591" y="62738"/>
                  </a:lnTo>
                  <a:lnTo>
                    <a:pt x="3932174" y="62738"/>
                  </a:lnTo>
                  <a:lnTo>
                    <a:pt x="3932174" y="91313"/>
                  </a:lnTo>
                  <a:lnTo>
                    <a:pt x="4551680" y="91313"/>
                  </a:lnTo>
                  <a:lnTo>
                    <a:pt x="4580255" y="119888"/>
                  </a:lnTo>
                  <a:lnTo>
                    <a:pt x="4608741" y="91313"/>
                  </a:lnTo>
                  <a:lnTo>
                    <a:pt x="4623054" y="76962"/>
                  </a:lnTo>
                  <a:close/>
                </a:path>
              </a:pathLst>
            </a:custGeom>
            <a:solidFill>
              <a:srgbClr val="497DBA"/>
            </a:solidFill>
          </p:spPr>
          <p:txBody>
            <a:bodyPr wrap="square" lIns="0" tIns="0" rIns="0" bIns="0" rtlCol="0"/>
            <a:lstStyle/>
            <a:p>
              <a:endParaRPr/>
            </a:p>
          </p:txBody>
        </p:sp>
        <p:sp>
          <p:nvSpPr>
            <p:cNvPr id="43" name="object 43"/>
            <p:cNvSpPr/>
            <p:nvPr/>
          </p:nvSpPr>
          <p:spPr>
            <a:xfrm>
              <a:off x="5806439" y="4739640"/>
              <a:ext cx="1305560" cy="152400"/>
            </a:xfrm>
            <a:custGeom>
              <a:avLst/>
              <a:gdLst/>
              <a:ahLst/>
              <a:cxnLst/>
              <a:rect l="l" t="t" r="r" b="b"/>
              <a:pathLst>
                <a:path w="1305559" h="152400">
                  <a:moveTo>
                    <a:pt x="76200" y="0"/>
                  </a:moveTo>
                  <a:lnTo>
                    <a:pt x="0" y="76200"/>
                  </a:lnTo>
                  <a:lnTo>
                    <a:pt x="76200" y="152400"/>
                  </a:lnTo>
                  <a:lnTo>
                    <a:pt x="114300" y="114300"/>
                  </a:lnTo>
                  <a:lnTo>
                    <a:pt x="76200" y="114300"/>
                  </a:lnTo>
                  <a:lnTo>
                    <a:pt x="76200" y="38100"/>
                  </a:lnTo>
                  <a:lnTo>
                    <a:pt x="114300" y="38100"/>
                  </a:lnTo>
                  <a:lnTo>
                    <a:pt x="76200" y="0"/>
                  </a:lnTo>
                  <a:close/>
                </a:path>
                <a:path w="1305559" h="152400">
                  <a:moveTo>
                    <a:pt x="1228979" y="0"/>
                  </a:moveTo>
                  <a:lnTo>
                    <a:pt x="1152779" y="76200"/>
                  </a:lnTo>
                  <a:lnTo>
                    <a:pt x="1228979" y="152400"/>
                  </a:lnTo>
                  <a:lnTo>
                    <a:pt x="1267079" y="114300"/>
                  </a:lnTo>
                  <a:lnTo>
                    <a:pt x="1228979" y="114300"/>
                  </a:lnTo>
                  <a:lnTo>
                    <a:pt x="1228979" y="38100"/>
                  </a:lnTo>
                  <a:lnTo>
                    <a:pt x="1267079" y="38100"/>
                  </a:lnTo>
                  <a:lnTo>
                    <a:pt x="1228979" y="0"/>
                  </a:lnTo>
                  <a:close/>
                </a:path>
                <a:path w="1305559" h="152400">
                  <a:moveTo>
                    <a:pt x="114300" y="38100"/>
                  </a:moveTo>
                  <a:lnTo>
                    <a:pt x="76200" y="38100"/>
                  </a:lnTo>
                  <a:lnTo>
                    <a:pt x="76200" y="114300"/>
                  </a:lnTo>
                  <a:lnTo>
                    <a:pt x="114300" y="114300"/>
                  </a:lnTo>
                  <a:lnTo>
                    <a:pt x="152400" y="76200"/>
                  </a:lnTo>
                  <a:lnTo>
                    <a:pt x="114300" y="38100"/>
                  </a:lnTo>
                  <a:close/>
                </a:path>
                <a:path w="1305559" h="152400">
                  <a:moveTo>
                    <a:pt x="1190879" y="38100"/>
                  </a:moveTo>
                  <a:lnTo>
                    <a:pt x="114300" y="38100"/>
                  </a:lnTo>
                  <a:lnTo>
                    <a:pt x="152400" y="76200"/>
                  </a:lnTo>
                  <a:lnTo>
                    <a:pt x="114300" y="114300"/>
                  </a:lnTo>
                  <a:lnTo>
                    <a:pt x="1190879" y="114300"/>
                  </a:lnTo>
                  <a:lnTo>
                    <a:pt x="1152779" y="76200"/>
                  </a:lnTo>
                  <a:lnTo>
                    <a:pt x="1190879" y="38100"/>
                  </a:lnTo>
                  <a:close/>
                </a:path>
                <a:path w="1305559" h="152400">
                  <a:moveTo>
                    <a:pt x="1267079" y="38100"/>
                  </a:moveTo>
                  <a:lnTo>
                    <a:pt x="1228979" y="38100"/>
                  </a:lnTo>
                  <a:lnTo>
                    <a:pt x="1228979" y="114300"/>
                  </a:lnTo>
                  <a:lnTo>
                    <a:pt x="1267079" y="114300"/>
                  </a:lnTo>
                  <a:lnTo>
                    <a:pt x="1305179" y="76200"/>
                  </a:lnTo>
                  <a:lnTo>
                    <a:pt x="1267079" y="38100"/>
                  </a:lnTo>
                  <a:close/>
                </a:path>
              </a:pathLst>
            </a:custGeom>
            <a:solidFill>
              <a:srgbClr val="FF0000"/>
            </a:solidFill>
          </p:spPr>
          <p:txBody>
            <a:bodyPr wrap="square" lIns="0" tIns="0" rIns="0" bIns="0" rtlCol="0"/>
            <a:lstStyle/>
            <a:p>
              <a:endParaRPr/>
            </a:p>
          </p:txBody>
        </p:sp>
        <p:sp>
          <p:nvSpPr>
            <p:cNvPr id="44" name="object 44"/>
            <p:cNvSpPr/>
            <p:nvPr/>
          </p:nvSpPr>
          <p:spPr>
            <a:xfrm>
              <a:off x="3306064" y="5507736"/>
              <a:ext cx="6278245" cy="152400"/>
            </a:xfrm>
            <a:custGeom>
              <a:avLst/>
              <a:gdLst/>
              <a:ahLst/>
              <a:cxnLst/>
              <a:rect l="l" t="t" r="r" b="b"/>
              <a:pathLst>
                <a:path w="6278245" h="152400">
                  <a:moveTo>
                    <a:pt x="3785489" y="38100"/>
                  </a:moveTo>
                  <a:lnTo>
                    <a:pt x="1447292" y="38100"/>
                  </a:lnTo>
                  <a:lnTo>
                    <a:pt x="1409192" y="0"/>
                  </a:lnTo>
                  <a:lnTo>
                    <a:pt x="1346581" y="62611"/>
                  </a:lnTo>
                  <a:lnTo>
                    <a:pt x="71412" y="62611"/>
                  </a:lnTo>
                  <a:lnTo>
                    <a:pt x="42926" y="34036"/>
                  </a:lnTo>
                  <a:lnTo>
                    <a:pt x="0" y="76962"/>
                  </a:lnTo>
                  <a:lnTo>
                    <a:pt x="42926" y="119824"/>
                  </a:lnTo>
                  <a:lnTo>
                    <a:pt x="71450" y="91249"/>
                  </a:lnTo>
                  <a:lnTo>
                    <a:pt x="1348041" y="91249"/>
                  </a:lnTo>
                  <a:lnTo>
                    <a:pt x="1409192" y="152400"/>
                  </a:lnTo>
                  <a:lnTo>
                    <a:pt x="1447292" y="114300"/>
                  </a:lnTo>
                  <a:lnTo>
                    <a:pt x="3785489" y="114300"/>
                  </a:lnTo>
                  <a:lnTo>
                    <a:pt x="3785489" y="88900"/>
                  </a:lnTo>
                  <a:lnTo>
                    <a:pt x="1472692" y="88900"/>
                  </a:lnTo>
                  <a:lnTo>
                    <a:pt x="1485392" y="76200"/>
                  </a:lnTo>
                  <a:lnTo>
                    <a:pt x="1472692" y="63500"/>
                  </a:lnTo>
                  <a:lnTo>
                    <a:pt x="3785489" y="63500"/>
                  </a:lnTo>
                  <a:lnTo>
                    <a:pt x="3785489" y="38100"/>
                  </a:lnTo>
                  <a:close/>
                </a:path>
                <a:path w="6278245" h="152400">
                  <a:moveTo>
                    <a:pt x="6277737" y="76962"/>
                  </a:moveTo>
                  <a:lnTo>
                    <a:pt x="6263424" y="62611"/>
                  </a:lnTo>
                  <a:lnTo>
                    <a:pt x="6234938" y="34036"/>
                  </a:lnTo>
                  <a:lnTo>
                    <a:pt x="6206363" y="62611"/>
                  </a:lnTo>
                  <a:lnTo>
                    <a:pt x="5082794" y="62611"/>
                  </a:lnTo>
                  <a:lnTo>
                    <a:pt x="5082794" y="91249"/>
                  </a:lnTo>
                  <a:lnTo>
                    <a:pt x="6206312" y="91249"/>
                  </a:lnTo>
                  <a:lnTo>
                    <a:pt x="6234938" y="119824"/>
                  </a:lnTo>
                  <a:lnTo>
                    <a:pt x="6263462" y="91249"/>
                  </a:lnTo>
                  <a:lnTo>
                    <a:pt x="6277737" y="76962"/>
                  </a:lnTo>
                  <a:close/>
                </a:path>
              </a:pathLst>
            </a:custGeom>
            <a:solidFill>
              <a:srgbClr val="497DBA"/>
            </a:solidFill>
          </p:spPr>
          <p:txBody>
            <a:bodyPr wrap="square" lIns="0" tIns="0" rIns="0" bIns="0" rtlCol="0"/>
            <a:lstStyle/>
            <a:p>
              <a:endParaRPr/>
            </a:p>
          </p:txBody>
        </p:sp>
        <p:sp>
          <p:nvSpPr>
            <p:cNvPr id="45" name="object 45"/>
            <p:cNvSpPr/>
            <p:nvPr/>
          </p:nvSpPr>
          <p:spPr>
            <a:xfrm>
              <a:off x="7016496" y="5507736"/>
              <a:ext cx="1449070" cy="152400"/>
            </a:xfrm>
            <a:custGeom>
              <a:avLst/>
              <a:gdLst/>
              <a:ahLst/>
              <a:cxnLst/>
              <a:rect l="l" t="t" r="r" b="b"/>
              <a:pathLst>
                <a:path w="1449070" h="152400">
                  <a:moveTo>
                    <a:pt x="76200" y="0"/>
                  </a:moveTo>
                  <a:lnTo>
                    <a:pt x="0" y="76200"/>
                  </a:lnTo>
                  <a:lnTo>
                    <a:pt x="76200" y="152400"/>
                  </a:lnTo>
                  <a:lnTo>
                    <a:pt x="114300" y="114300"/>
                  </a:lnTo>
                  <a:lnTo>
                    <a:pt x="76200" y="114300"/>
                  </a:lnTo>
                  <a:lnTo>
                    <a:pt x="76200" y="38100"/>
                  </a:lnTo>
                  <a:lnTo>
                    <a:pt x="114300" y="38100"/>
                  </a:lnTo>
                  <a:lnTo>
                    <a:pt x="76200" y="0"/>
                  </a:lnTo>
                  <a:close/>
                </a:path>
                <a:path w="1449070" h="152400">
                  <a:moveTo>
                    <a:pt x="1372361" y="0"/>
                  </a:moveTo>
                  <a:lnTo>
                    <a:pt x="1296161" y="76200"/>
                  </a:lnTo>
                  <a:lnTo>
                    <a:pt x="1372361" y="152400"/>
                  </a:lnTo>
                  <a:lnTo>
                    <a:pt x="1410461" y="114300"/>
                  </a:lnTo>
                  <a:lnTo>
                    <a:pt x="1372361" y="114300"/>
                  </a:lnTo>
                  <a:lnTo>
                    <a:pt x="1372361" y="38100"/>
                  </a:lnTo>
                  <a:lnTo>
                    <a:pt x="1410461" y="38100"/>
                  </a:lnTo>
                  <a:lnTo>
                    <a:pt x="1372361" y="0"/>
                  </a:lnTo>
                  <a:close/>
                </a:path>
                <a:path w="1449070" h="152400">
                  <a:moveTo>
                    <a:pt x="114300" y="38100"/>
                  </a:moveTo>
                  <a:lnTo>
                    <a:pt x="76200" y="38100"/>
                  </a:lnTo>
                  <a:lnTo>
                    <a:pt x="76200" y="114300"/>
                  </a:lnTo>
                  <a:lnTo>
                    <a:pt x="114300" y="114300"/>
                  </a:lnTo>
                  <a:lnTo>
                    <a:pt x="152400" y="76200"/>
                  </a:lnTo>
                  <a:lnTo>
                    <a:pt x="114300" y="38100"/>
                  </a:lnTo>
                  <a:close/>
                </a:path>
                <a:path w="1449070" h="152400">
                  <a:moveTo>
                    <a:pt x="1334261" y="38100"/>
                  </a:moveTo>
                  <a:lnTo>
                    <a:pt x="114300" y="38100"/>
                  </a:lnTo>
                  <a:lnTo>
                    <a:pt x="152400" y="76200"/>
                  </a:lnTo>
                  <a:lnTo>
                    <a:pt x="114300" y="114300"/>
                  </a:lnTo>
                  <a:lnTo>
                    <a:pt x="1334261" y="114300"/>
                  </a:lnTo>
                  <a:lnTo>
                    <a:pt x="1296161" y="76200"/>
                  </a:lnTo>
                  <a:lnTo>
                    <a:pt x="1334261" y="38100"/>
                  </a:lnTo>
                  <a:close/>
                </a:path>
                <a:path w="1449070" h="152400">
                  <a:moveTo>
                    <a:pt x="1410461" y="38100"/>
                  </a:moveTo>
                  <a:lnTo>
                    <a:pt x="1372361" y="38100"/>
                  </a:lnTo>
                  <a:lnTo>
                    <a:pt x="1372361" y="114300"/>
                  </a:lnTo>
                  <a:lnTo>
                    <a:pt x="1410461" y="114300"/>
                  </a:lnTo>
                  <a:lnTo>
                    <a:pt x="1448561" y="76200"/>
                  </a:lnTo>
                  <a:lnTo>
                    <a:pt x="1410461" y="38100"/>
                  </a:lnTo>
                  <a:close/>
                </a:path>
              </a:pathLst>
            </a:custGeom>
            <a:solidFill>
              <a:srgbClr val="FF0000"/>
            </a:solidFill>
          </p:spPr>
          <p:txBody>
            <a:bodyPr wrap="square" lIns="0" tIns="0" rIns="0" bIns="0" rtlCol="0"/>
            <a:lstStyle/>
            <a:p>
              <a:endParaRPr/>
            </a:p>
          </p:txBody>
        </p:sp>
      </p:grpSp>
      <p:sp>
        <p:nvSpPr>
          <p:cNvPr id="46" name="object 46"/>
          <p:cNvSpPr txBox="1"/>
          <p:nvPr/>
        </p:nvSpPr>
        <p:spPr>
          <a:xfrm>
            <a:off x="2870455" y="2027936"/>
            <a:ext cx="1354455" cy="151323"/>
          </a:xfrm>
          <a:prstGeom prst="rect">
            <a:avLst/>
          </a:prstGeom>
        </p:spPr>
        <p:txBody>
          <a:bodyPr vert="horz" wrap="square" lIns="0" tIns="12700" rIns="0" bIns="0" rtlCol="0">
            <a:spAutoFit/>
          </a:bodyPr>
          <a:lstStyle/>
          <a:p>
            <a:pPr marL="12700">
              <a:spcBef>
                <a:spcPts val="100"/>
              </a:spcBef>
            </a:pPr>
            <a:r>
              <a:rPr sz="900" dirty="0">
                <a:latin typeface="メイリオ"/>
                <a:cs typeface="メイリオ"/>
              </a:rPr>
              <a:t>第2段階（周辺設備解体</a:t>
            </a:r>
            <a:r>
              <a:rPr sz="900" spc="-50" dirty="0">
                <a:latin typeface="メイリオ"/>
                <a:cs typeface="メイリオ"/>
              </a:rPr>
              <a:t>）</a:t>
            </a:r>
            <a:endParaRPr sz="900">
              <a:latin typeface="メイリオ"/>
              <a:cs typeface="メイリオ"/>
            </a:endParaRPr>
          </a:p>
        </p:txBody>
      </p:sp>
      <p:sp>
        <p:nvSpPr>
          <p:cNvPr id="47" name="object 47"/>
          <p:cNvSpPr txBox="1"/>
          <p:nvPr/>
        </p:nvSpPr>
        <p:spPr>
          <a:xfrm>
            <a:off x="4670806" y="2012951"/>
            <a:ext cx="1354455" cy="151323"/>
          </a:xfrm>
          <a:prstGeom prst="rect">
            <a:avLst/>
          </a:prstGeom>
        </p:spPr>
        <p:txBody>
          <a:bodyPr vert="horz" wrap="square" lIns="0" tIns="12700" rIns="0" bIns="0" rtlCol="0">
            <a:spAutoFit/>
          </a:bodyPr>
          <a:lstStyle/>
          <a:p>
            <a:pPr marL="12700">
              <a:spcBef>
                <a:spcPts val="100"/>
              </a:spcBef>
            </a:pPr>
            <a:r>
              <a:rPr sz="900" dirty="0">
                <a:solidFill>
                  <a:srgbClr val="FF0000"/>
                </a:solidFill>
                <a:latin typeface="メイリオ"/>
                <a:cs typeface="メイリオ"/>
              </a:rPr>
              <a:t>第3段階（原子炉等解体</a:t>
            </a:r>
            <a:r>
              <a:rPr sz="900" spc="-50" dirty="0">
                <a:solidFill>
                  <a:srgbClr val="FF0000"/>
                </a:solidFill>
                <a:latin typeface="メイリオ"/>
                <a:cs typeface="メイリオ"/>
              </a:rPr>
              <a:t>）</a:t>
            </a:r>
            <a:endParaRPr sz="900">
              <a:latin typeface="メイリオ"/>
              <a:cs typeface="メイリオ"/>
            </a:endParaRPr>
          </a:p>
        </p:txBody>
      </p:sp>
      <p:sp>
        <p:nvSpPr>
          <p:cNvPr id="48" name="object 48"/>
          <p:cNvSpPr txBox="1"/>
          <p:nvPr/>
        </p:nvSpPr>
        <p:spPr>
          <a:xfrm>
            <a:off x="3409950" y="2807055"/>
            <a:ext cx="994410" cy="3902710"/>
          </a:xfrm>
          <a:prstGeom prst="rect">
            <a:avLst/>
          </a:prstGeom>
        </p:spPr>
        <p:txBody>
          <a:bodyPr vert="horz" wrap="square" lIns="0" tIns="16510" rIns="0" bIns="0" rtlCol="0">
            <a:spAutoFit/>
          </a:bodyPr>
          <a:lstStyle/>
          <a:p>
            <a:pPr marL="12700" marR="551815" algn="just">
              <a:lnSpc>
                <a:spcPct val="154000"/>
              </a:lnSpc>
              <a:spcBef>
                <a:spcPts val="130"/>
              </a:spcBef>
            </a:pPr>
            <a:r>
              <a:rPr sz="1100" spc="-20" dirty="0">
                <a:latin typeface="メイリオ"/>
                <a:cs typeface="メイリオ"/>
              </a:rPr>
              <a:t>敦賀①美浜①美浜②島根①玄海①伊方①</a:t>
            </a:r>
            <a:endParaRPr sz="1100">
              <a:latin typeface="メイリオ"/>
              <a:cs typeface="メイリオ"/>
            </a:endParaRPr>
          </a:p>
          <a:p>
            <a:pPr marL="323850">
              <a:spcBef>
                <a:spcPts val="710"/>
              </a:spcBef>
            </a:pPr>
            <a:r>
              <a:rPr sz="1100" spc="-25" dirty="0">
                <a:latin typeface="メイリオ"/>
                <a:cs typeface="メイリオ"/>
              </a:rPr>
              <a:t>大飯①</a:t>
            </a:r>
            <a:endParaRPr sz="1100">
              <a:latin typeface="メイリオ"/>
              <a:cs typeface="メイリオ"/>
            </a:endParaRPr>
          </a:p>
          <a:p>
            <a:pPr marL="323850" marR="241935" algn="just">
              <a:lnSpc>
                <a:spcPct val="154000"/>
              </a:lnSpc>
              <a:spcBef>
                <a:spcPts val="5"/>
              </a:spcBef>
            </a:pPr>
            <a:r>
              <a:rPr sz="1100" spc="-20" dirty="0">
                <a:latin typeface="メイリオ"/>
                <a:cs typeface="メイリオ"/>
              </a:rPr>
              <a:t>大飯②女川①玄海②伊方②</a:t>
            </a:r>
            <a:endParaRPr sz="1100">
              <a:latin typeface="メイリオ"/>
              <a:cs typeface="メイリオ"/>
            </a:endParaRPr>
          </a:p>
          <a:p>
            <a:pPr marL="280035" marR="5080" algn="just">
              <a:lnSpc>
                <a:spcPct val="154000"/>
              </a:lnSpc>
            </a:pPr>
            <a:r>
              <a:rPr sz="1100" spc="-10" dirty="0">
                <a:latin typeface="メイリオ"/>
                <a:cs typeface="メイリオ"/>
              </a:rPr>
              <a:t>福島第二①福島第二②福島第二③福島第二④</a:t>
            </a:r>
            <a:endParaRPr sz="1100">
              <a:latin typeface="メイリオ"/>
              <a:cs typeface="メイリオ"/>
            </a:endParaRPr>
          </a:p>
        </p:txBody>
      </p:sp>
      <p:grpSp>
        <p:nvGrpSpPr>
          <p:cNvPr id="49" name="object 49"/>
          <p:cNvGrpSpPr/>
          <p:nvPr/>
        </p:nvGrpSpPr>
        <p:grpSpPr>
          <a:xfrm>
            <a:off x="4449065" y="5763767"/>
            <a:ext cx="6529705" cy="920750"/>
            <a:chOff x="3306064" y="5763767"/>
            <a:chExt cx="6529705" cy="920750"/>
          </a:xfrm>
        </p:grpSpPr>
        <p:sp>
          <p:nvSpPr>
            <p:cNvPr id="50" name="object 50"/>
            <p:cNvSpPr/>
            <p:nvPr/>
          </p:nvSpPr>
          <p:spPr>
            <a:xfrm>
              <a:off x="3306064" y="5763767"/>
              <a:ext cx="6529705" cy="152400"/>
            </a:xfrm>
            <a:custGeom>
              <a:avLst/>
              <a:gdLst/>
              <a:ahLst/>
              <a:cxnLst/>
              <a:rect l="l" t="t" r="r" b="b"/>
              <a:pathLst>
                <a:path w="6529705" h="152400">
                  <a:moveTo>
                    <a:pt x="3543173" y="38100"/>
                  </a:moveTo>
                  <a:lnTo>
                    <a:pt x="1601216" y="38100"/>
                  </a:lnTo>
                  <a:lnTo>
                    <a:pt x="1563116" y="0"/>
                  </a:lnTo>
                  <a:lnTo>
                    <a:pt x="1500441" y="62674"/>
                  </a:lnTo>
                  <a:lnTo>
                    <a:pt x="71450" y="62674"/>
                  </a:lnTo>
                  <a:lnTo>
                    <a:pt x="42926" y="34099"/>
                  </a:lnTo>
                  <a:lnTo>
                    <a:pt x="0" y="76962"/>
                  </a:lnTo>
                  <a:lnTo>
                    <a:pt x="42926" y="119824"/>
                  </a:lnTo>
                  <a:lnTo>
                    <a:pt x="71450" y="91249"/>
                  </a:lnTo>
                  <a:lnTo>
                    <a:pt x="1501965" y="91249"/>
                  </a:lnTo>
                  <a:lnTo>
                    <a:pt x="1563116" y="152400"/>
                  </a:lnTo>
                  <a:lnTo>
                    <a:pt x="1601216" y="114300"/>
                  </a:lnTo>
                  <a:lnTo>
                    <a:pt x="3543173" y="114300"/>
                  </a:lnTo>
                  <a:lnTo>
                    <a:pt x="3543173" y="88900"/>
                  </a:lnTo>
                  <a:lnTo>
                    <a:pt x="1626616" y="88900"/>
                  </a:lnTo>
                  <a:lnTo>
                    <a:pt x="1639316" y="76200"/>
                  </a:lnTo>
                  <a:lnTo>
                    <a:pt x="1626616" y="63500"/>
                  </a:lnTo>
                  <a:lnTo>
                    <a:pt x="3543173" y="63500"/>
                  </a:lnTo>
                  <a:lnTo>
                    <a:pt x="3543173" y="38100"/>
                  </a:lnTo>
                  <a:close/>
                </a:path>
                <a:path w="6529705" h="152400">
                  <a:moveTo>
                    <a:pt x="6529705" y="76962"/>
                  </a:moveTo>
                  <a:lnTo>
                    <a:pt x="6515392" y="62674"/>
                  </a:lnTo>
                  <a:lnTo>
                    <a:pt x="6486779" y="34099"/>
                  </a:lnTo>
                  <a:lnTo>
                    <a:pt x="6458242" y="62674"/>
                  </a:lnTo>
                  <a:lnTo>
                    <a:pt x="5082794" y="62674"/>
                  </a:lnTo>
                  <a:lnTo>
                    <a:pt x="5082794" y="91249"/>
                  </a:lnTo>
                  <a:lnTo>
                    <a:pt x="6458242" y="91249"/>
                  </a:lnTo>
                  <a:lnTo>
                    <a:pt x="6486779" y="119824"/>
                  </a:lnTo>
                  <a:lnTo>
                    <a:pt x="6515392" y="91249"/>
                  </a:lnTo>
                  <a:lnTo>
                    <a:pt x="6529705" y="76962"/>
                  </a:lnTo>
                  <a:close/>
                </a:path>
              </a:pathLst>
            </a:custGeom>
            <a:solidFill>
              <a:srgbClr val="497DBA"/>
            </a:solidFill>
          </p:spPr>
          <p:txBody>
            <a:bodyPr wrap="square" lIns="0" tIns="0" rIns="0" bIns="0" rtlCol="0"/>
            <a:lstStyle/>
            <a:p>
              <a:endParaRPr/>
            </a:p>
          </p:txBody>
        </p:sp>
        <p:sp>
          <p:nvSpPr>
            <p:cNvPr id="51" name="object 51"/>
            <p:cNvSpPr/>
            <p:nvPr/>
          </p:nvSpPr>
          <p:spPr>
            <a:xfrm>
              <a:off x="6743700" y="5763767"/>
              <a:ext cx="1736725" cy="152400"/>
            </a:xfrm>
            <a:custGeom>
              <a:avLst/>
              <a:gdLst/>
              <a:ahLst/>
              <a:cxnLst/>
              <a:rect l="l" t="t" r="r" b="b"/>
              <a:pathLst>
                <a:path w="1736725" h="152400">
                  <a:moveTo>
                    <a:pt x="76200" y="0"/>
                  </a:moveTo>
                  <a:lnTo>
                    <a:pt x="0" y="76199"/>
                  </a:lnTo>
                  <a:lnTo>
                    <a:pt x="76200" y="152399"/>
                  </a:lnTo>
                  <a:lnTo>
                    <a:pt x="114300" y="114299"/>
                  </a:lnTo>
                  <a:lnTo>
                    <a:pt x="76200" y="114299"/>
                  </a:lnTo>
                  <a:lnTo>
                    <a:pt x="76200" y="38099"/>
                  </a:lnTo>
                  <a:lnTo>
                    <a:pt x="114300" y="38099"/>
                  </a:lnTo>
                  <a:lnTo>
                    <a:pt x="76200" y="0"/>
                  </a:lnTo>
                  <a:close/>
                </a:path>
                <a:path w="1736725" h="152400">
                  <a:moveTo>
                    <a:pt x="1660144" y="0"/>
                  </a:moveTo>
                  <a:lnTo>
                    <a:pt x="1583944" y="76199"/>
                  </a:lnTo>
                  <a:lnTo>
                    <a:pt x="1660144" y="152399"/>
                  </a:lnTo>
                  <a:lnTo>
                    <a:pt x="1698244" y="114299"/>
                  </a:lnTo>
                  <a:lnTo>
                    <a:pt x="1660144" y="114299"/>
                  </a:lnTo>
                  <a:lnTo>
                    <a:pt x="1660144" y="38099"/>
                  </a:lnTo>
                  <a:lnTo>
                    <a:pt x="1698244" y="38099"/>
                  </a:lnTo>
                  <a:lnTo>
                    <a:pt x="1660144" y="0"/>
                  </a:lnTo>
                  <a:close/>
                </a:path>
                <a:path w="1736725" h="152400">
                  <a:moveTo>
                    <a:pt x="114300" y="38099"/>
                  </a:moveTo>
                  <a:lnTo>
                    <a:pt x="76200" y="38099"/>
                  </a:lnTo>
                  <a:lnTo>
                    <a:pt x="76200" y="114299"/>
                  </a:lnTo>
                  <a:lnTo>
                    <a:pt x="114300" y="114299"/>
                  </a:lnTo>
                  <a:lnTo>
                    <a:pt x="152400" y="76199"/>
                  </a:lnTo>
                  <a:lnTo>
                    <a:pt x="114300" y="38099"/>
                  </a:lnTo>
                  <a:close/>
                </a:path>
                <a:path w="1736725" h="152400">
                  <a:moveTo>
                    <a:pt x="1622044" y="38099"/>
                  </a:moveTo>
                  <a:lnTo>
                    <a:pt x="114300" y="38099"/>
                  </a:lnTo>
                  <a:lnTo>
                    <a:pt x="152400" y="76199"/>
                  </a:lnTo>
                  <a:lnTo>
                    <a:pt x="114300" y="114299"/>
                  </a:lnTo>
                  <a:lnTo>
                    <a:pt x="1622044" y="114299"/>
                  </a:lnTo>
                  <a:lnTo>
                    <a:pt x="1583944" y="76199"/>
                  </a:lnTo>
                  <a:lnTo>
                    <a:pt x="1622044" y="38099"/>
                  </a:lnTo>
                  <a:close/>
                </a:path>
                <a:path w="1736725" h="152400">
                  <a:moveTo>
                    <a:pt x="1698244" y="38099"/>
                  </a:moveTo>
                  <a:lnTo>
                    <a:pt x="1660144" y="38099"/>
                  </a:lnTo>
                  <a:lnTo>
                    <a:pt x="1660144" y="114299"/>
                  </a:lnTo>
                  <a:lnTo>
                    <a:pt x="1698244" y="114299"/>
                  </a:lnTo>
                  <a:lnTo>
                    <a:pt x="1736344" y="76199"/>
                  </a:lnTo>
                  <a:lnTo>
                    <a:pt x="1698244" y="38099"/>
                  </a:lnTo>
                  <a:close/>
                </a:path>
              </a:pathLst>
            </a:custGeom>
            <a:solidFill>
              <a:srgbClr val="FF0000"/>
            </a:solidFill>
          </p:spPr>
          <p:txBody>
            <a:bodyPr wrap="square" lIns="0" tIns="0" rIns="0" bIns="0" rtlCol="0"/>
            <a:lstStyle/>
            <a:p>
              <a:endParaRPr/>
            </a:p>
          </p:txBody>
        </p:sp>
        <p:sp>
          <p:nvSpPr>
            <p:cNvPr id="52" name="object 52"/>
            <p:cNvSpPr/>
            <p:nvPr/>
          </p:nvSpPr>
          <p:spPr>
            <a:xfrm>
              <a:off x="3306064" y="6019799"/>
              <a:ext cx="6529705" cy="152400"/>
            </a:xfrm>
            <a:custGeom>
              <a:avLst/>
              <a:gdLst/>
              <a:ahLst/>
              <a:cxnLst/>
              <a:rect l="l" t="t" r="r" b="b"/>
              <a:pathLst>
                <a:path w="6529705" h="152400">
                  <a:moveTo>
                    <a:pt x="3543173" y="38100"/>
                  </a:moveTo>
                  <a:lnTo>
                    <a:pt x="1601216" y="38100"/>
                  </a:lnTo>
                  <a:lnTo>
                    <a:pt x="1563116" y="0"/>
                  </a:lnTo>
                  <a:lnTo>
                    <a:pt x="1500441" y="62674"/>
                  </a:lnTo>
                  <a:lnTo>
                    <a:pt x="71450" y="62674"/>
                  </a:lnTo>
                  <a:lnTo>
                    <a:pt x="42926" y="34099"/>
                  </a:lnTo>
                  <a:lnTo>
                    <a:pt x="0" y="76962"/>
                  </a:lnTo>
                  <a:lnTo>
                    <a:pt x="42926" y="119824"/>
                  </a:lnTo>
                  <a:lnTo>
                    <a:pt x="71450" y="91249"/>
                  </a:lnTo>
                  <a:lnTo>
                    <a:pt x="1501965" y="91249"/>
                  </a:lnTo>
                  <a:lnTo>
                    <a:pt x="1563116" y="152400"/>
                  </a:lnTo>
                  <a:lnTo>
                    <a:pt x="1601216" y="114300"/>
                  </a:lnTo>
                  <a:lnTo>
                    <a:pt x="3543173" y="114300"/>
                  </a:lnTo>
                  <a:lnTo>
                    <a:pt x="3543173" y="88900"/>
                  </a:lnTo>
                  <a:lnTo>
                    <a:pt x="1626616" y="88900"/>
                  </a:lnTo>
                  <a:lnTo>
                    <a:pt x="1639316" y="76200"/>
                  </a:lnTo>
                  <a:lnTo>
                    <a:pt x="1626616" y="63500"/>
                  </a:lnTo>
                  <a:lnTo>
                    <a:pt x="3543173" y="63500"/>
                  </a:lnTo>
                  <a:lnTo>
                    <a:pt x="3543173" y="38100"/>
                  </a:lnTo>
                  <a:close/>
                </a:path>
                <a:path w="6529705" h="152400">
                  <a:moveTo>
                    <a:pt x="6529705" y="76962"/>
                  </a:moveTo>
                  <a:lnTo>
                    <a:pt x="6515392" y="62674"/>
                  </a:lnTo>
                  <a:lnTo>
                    <a:pt x="6486779" y="34099"/>
                  </a:lnTo>
                  <a:lnTo>
                    <a:pt x="6458242" y="62674"/>
                  </a:lnTo>
                  <a:lnTo>
                    <a:pt x="5082794" y="62674"/>
                  </a:lnTo>
                  <a:lnTo>
                    <a:pt x="5082794" y="91249"/>
                  </a:lnTo>
                  <a:lnTo>
                    <a:pt x="6458242" y="91249"/>
                  </a:lnTo>
                  <a:lnTo>
                    <a:pt x="6486779" y="119824"/>
                  </a:lnTo>
                  <a:lnTo>
                    <a:pt x="6515392" y="91249"/>
                  </a:lnTo>
                  <a:lnTo>
                    <a:pt x="6529705" y="76962"/>
                  </a:lnTo>
                  <a:close/>
                </a:path>
              </a:pathLst>
            </a:custGeom>
            <a:solidFill>
              <a:srgbClr val="497DBA"/>
            </a:solidFill>
          </p:spPr>
          <p:txBody>
            <a:bodyPr wrap="square" lIns="0" tIns="0" rIns="0" bIns="0" rtlCol="0"/>
            <a:lstStyle/>
            <a:p>
              <a:endParaRPr/>
            </a:p>
          </p:txBody>
        </p:sp>
        <p:sp>
          <p:nvSpPr>
            <p:cNvPr id="53" name="object 53"/>
            <p:cNvSpPr/>
            <p:nvPr/>
          </p:nvSpPr>
          <p:spPr>
            <a:xfrm>
              <a:off x="6743700" y="6019799"/>
              <a:ext cx="1736725" cy="152400"/>
            </a:xfrm>
            <a:custGeom>
              <a:avLst/>
              <a:gdLst/>
              <a:ahLst/>
              <a:cxnLst/>
              <a:rect l="l" t="t" r="r" b="b"/>
              <a:pathLst>
                <a:path w="1736725" h="152400">
                  <a:moveTo>
                    <a:pt x="76200" y="0"/>
                  </a:moveTo>
                  <a:lnTo>
                    <a:pt x="0" y="76200"/>
                  </a:lnTo>
                  <a:lnTo>
                    <a:pt x="76200" y="152400"/>
                  </a:lnTo>
                  <a:lnTo>
                    <a:pt x="114300" y="114300"/>
                  </a:lnTo>
                  <a:lnTo>
                    <a:pt x="76200" y="114300"/>
                  </a:lnTo>
                  <a:lnTo>
                    <a:pt x="76200" y="38100"/>
                  </a:lnTo>
                  <a:lnTo>
                    <a:pt x="114300" y="38100"/>
                  </a:lnTo>
                  <a:lnTo>
                    <a:pt x="76200" y="0"/>
                  </a:lnTo>
                  <a:close/>
                </a:path>
                <a:path w="1736725" h="152400">
                  <a:moveTo>
                    <a:pt x="1660144" y="0"/>
                  </a:moveTo>
                  <a:lnTo>
                    <a:pt x="1583944" y="76200"/>
                  </a:lnTo>
                  <a:lnTo>
                    <a:pt x="1660144" y="152400"/>
                  </a:lnTo>
                  <a:lnTo>
                    <a:pt x="1698244" y="114300"/>
                  </a:lnTo>
                  <a:lnTo>
                    <a:pt x="1660144" y="114300"/>
                  </a:lnTo>
                  <a:lnTo>
                    <a:pt x="1660144" y="38100"/>
                  </a:lnTo>
                  <a:lnTo>
                    <a:pt x="1698244" y="38100"/>
                  </a:lnTo>
                  <a:lnTo>
                    <a:pt x="1660144" y="0"/>
                  </a:lnTo>
                  <a:close/>
                </a:path>
                <a:path w="1736725" h="152400">
                  <a:moveTo>
                    <a:pt x="114300" y="38100"/>
                  </a:moveTo>
                  <a:lnTo>
                    <a:pt x="76200" y="38100"/>
                  </a:lnTo>
                  <a:lnTo>
                    <a:pt x="76200" y="114300"/>
                  </a:lnTo>
                  <a:lnTo>
                    <a:pt x="114300" y="114300"/>
                  </a:lnTo>
                  <a:lnTo>
                    <a:pt x="152400" y="76200"/>
                  </a:lnTo>
                  <a:lnTo>
                    <a:pt x="114300" y="38100"/>
                  </a:lnTo>
                  <a:close/>
                </a:path>
                <a:path w="1736725" h="152400">
                  <a:moveTo>
                    <a:pt x="1622044" y="38100"/>
                  </a:moveTo>
                  <a:lnTo>
                    <a:pt x="114300" y="38100"/>
                  </a:lnTo>
                  <a:lnTo>
                    <a:pt x="152400" y="76200"/>
                  </a:lnTo>
                  <a:lnTo>
                    <a:pt x="114300" y="114300"/>
                  </a:lnTo>
                  <a:lnTo>
                    <a:pt x="1622044" y="114300"/>
                  </a:lnTo>
                  <a:lnTo>
                    <a:pt x="1583944" y="76200"/>
                  </a:lnTo>
                  <a:lnTo>
                    <a:pt x="1622044" y="38100"/>
                  </a:lnTo>
                  <a:close/>
                </a:path>
                <a:path w="1736725" h="152400">
                  <a:moveTo>
                    <a:pt x="1698244" y="38100"/>
                  </a:moveTo>
                  <a:lnTo>
                    <a:pt x="1660144" y="38100"/>
                  </a:lnTo>
                  <a:lnTo>
                    <a:pt x="1660144" y="114300"/>
                  </a:lnTo>
                  <a:lnTo>
                    <a:pt x="1698244" y="114300"/>
                  </a:lnTo>
                  <a:lnTo>
                    <a:pt x="1736344" y="76200"/>
                  </a:lnTo>
                  <a:lnTo>
                    <a:pt x="1698244" y="38100"/>
                  </a:lnTo>
                  <a:close/>
                </a:path>
              </a:pathLst>
            </a:custGeom>
            <a:solidFill>
              <a:srgbClr val="FF0000"/>
            </a:solidFill>
          </p:spPr>
          <p:txBody>
            <a:bodyPr wrap="square" lIns="0" tIns="0" rIns="0" bIns="0" rtlCol="0"/>
            <a:lstStyle/>
            <a:p>
              <a:endParaRPr/>
            </a:p>
          </p:txBody>
        </p:sp>
        <p:sp>
          <p:nvSpPr>
            <p:cNvPr id="54" name="object 54"/>
            <p:cNvSpPr/>
            <p:nvPr/>
          </p:nvSpPr>
          <p:spPr>
            <a:xfrm>
              <a:off x="3306064" y="6275831"/>
              <a:ext cx="6529705" cy="152400"/>
            </a:xfrm>
            <a:custGeom>
              <a:avLst/>
              <a:gdLst/>
              <a:ahLst/>
              <a:cxnLst/>
              <a:rect l="l" t="t" r="r" b="b"/>
              <a:pathLst>
                <a:path w="6529705" h="152400">
                  <a:moveTo>
                    <a:pt x="3543173" y="38100"/>
                  </a:moveTo>
                  <a:lnTo>
                    <a:pt x="1601216" y="38100"/>
                  </a:lnTo>
                  <a:lnTo>
                    <a:pt x="1563116" y="0"/>
                  </a:lnTo>
                  <a:lnTo>
                    <a:pt x="1500441" y="62674"/>
                  </a:lnTo>
                  <a:lnTo>
                    <a:pt x="71450" y="62674"/>
                  </a:lnTo>
                  <a:lnTo>
                    <a:pt x="42926" y="34099"/>
                  </a:lnTo>
                  <a:lnTo>
                    <a:pt x="0" y="76962"/>
                  </a:lnTo>
                  <a:lnTo>
                    <a:pt x="42926" y="119824"/>
                  </a:lnTo>
                  <a:lnTo>
                    <a:pt x="71450" y="91249"/>
                  </a:lnTo>
                  <a:lnTo>
                    <a:pt x="1501965" y="91249"/>
                  </a:lnTo>
                  <a:lnTo>
                    <a:pt x="1563116" y="152400"/>
                  </a:lnTo>
                  <a:lnTo>
                    <a:pt x="1601216" y="114300"/>
                  </a:lnTo>
                  <a:lnTo>
                    <a:pt x="3543173" y="114300"/>
                  </a:lnTo>
                  <a:lnTo>
                    <a:pt x="3543173" y="88900"/>
                  </a:lnTo>
                  <a:lnTo>
                    <a:pt x="1626616" y="88900"/>
                  </a:lnTo>
                  <a:lnTo>
                    <a:pt x="1639316" y="76200"/>
                  </a:lnTo>
                  <a:lnTo>
                    <a:pt x="1626616" y="63500"/>
                  </a:lnTo>
                  <a:lnTo>
                    <a:pt x="3543173" y="63500"/>
                  </a:lnTo>
                  <a:lnTo>
                    <a:pt x="3543173" y="38100"/>
                  </a:lnTo>
                  <a:close/>
                </a:path>
                <a:path w="6529705" h="152400">
                  <a:moveTo>
                    <a:pt x="6529705" y="76962"/>
                  </a:moveTo>
                  <a:lnTo>
                    <a:pt x="6515392" y="62674"/>
                  </a:lnTo>
                  <a:lnTo>
                    <a:pt x="6486779" y="34099"/>
                  </a:lnTo>
                  <a:lnTo>
                    <a:pt x="6458242" y="62674"/>
                  </a:lnTo>
                  <a:lnTo>
                    <a:pt x="5082794" y="62674"/>
                  </a:lnTo>
                  <a:lnTo>
                    <a:pt x="5082794" y="91249"/>
                  </a:lnTo>
                  <a:lnTo>
                    <a:pt x="6458242" y="91249"/>
                  </a:lnTo>
                  <a:lnTo>
                    <a:pt x="6486779" y="119824"/>
                  </a:lnTo>
                  <a:lnTo>
                    <a:pt x="6515392" y="91249"/>
                  </a:lnTo>
                  <a:lnTo>
                    <a:pt x="6529705" y="76962"/>
                  </a:lnTo>
                  <a:close/>
                </a:path>
              </a:pathLst>
            </a:custGeom>
            <a:solidFill>
              <a:srgbClr val="497DBA"/>
            </a:solidFill>
          </p:spPr>
          <p:txBody>
            <a:bodyPr wrap="square" lIns="0" tIns="0" rIns="0" bIns="0" rtlCol="0"/>
            <a:lstStyle/>
            <a:p>
              <a:endParaRPr/>
            </a:p>
          </p:txBody>
        </p:sp>
        <p:sp>
          <p:nvSpPr>
            <p:cNvPr id="55" name="object 55"/>
            <p:cNvSpPr/>
            <p:nvPr/>
          </p:nvSpPr>
          <p:spPr>
            <a:xfrm>
              <a:off x="6743700" y="6275831"/>
              <a:ext cx="1736725" cy="152400"/>
            </a:xfrm>
            <a:custGeom>
              <a:avLst/>
              <a:gdLst/>
              <a:ahLst/>
              <a:cxnLst/>
              <a:rect l="l" t="t" r="r" b="b"/>
              <a:pathLst>
                <a:path w="1736725" h="152400">
                  <a:moveTo>
                    <a:pt x="76200" y="0"/>
                  </a:moveTo>
                  <a:lnTo>
                    <a:pt x="0" y="76200"/>
                  </a:lnTo>
                  <a:lnTo>
                    <a:pt x="76200" y="152400"/>
                  </a:lnTo>
                  <a:lnTo>
                    <a:pt x="114300" y="114300"/>
                  </a:lnTo>
                  <a:lnTo>
                    <a:pt x="76200" y="114300"/>
                  </a:lnTo>
                  <a:lnTo>
                    <a:pt x="76200" y="38100"/>
                  </a:lnTo>
                  <a:lnTo>
                    <a:pt x="114300" y="38100"/>
                  </a:lnTo>
                  <a:lnTo>
                    <a:pt x="76200" y="0"/>
                  </a:lnTo>
                  <a:close/>
                </a:path>
                <a:path w="1736725" h="152400">
                  <a:moveTo>
                    <a:pt x="1660144" y="0"/>
                  </a:moveTo>
                  <a:lnTo>
                    <a:pt x="1583944" y="76200"/>
                  </a:lnTo>
                  <a:lnTo>
                    <a:pt x="1660144" y="152400"/>
                  </a:lnTo>
                  <a:lnTo>
                    <a:pt x="1698244" y="114300"/>
                  </a:lnTo>
                  <a:lnTo>
                    <a:pt x="1660144" y="114300"/>
                  </a:lnTo>
                  <a:lnTo>
                    <a:pt x="1660144" y="38100"/>
                  </a:lnTo>
                  <a:lnTo>
                    <a:pt x="1698244" y="38100"/>
                  </a:lnTo>
                  <a:lnTo>
                    <a:pt x="1660144" y="0"/>
                  </a:lnTo>
                  <a:close/>
                </a:path>
                <a:path w="1736725" h="152400">
                  <a:moveTo>
                    <a:pt x="114300" y="38100"/>
                  </a:moveTo>
                  <a:lnTo>
                    <a:pt x="76200" y="38100"/>
                  </a:lnTo>
                  <a:lnTo>
                    <a:pt x="76200" y="114300"/>
                  </a:lnTo>
                  <a:lnTo>
                    <a:pt x="114300" y="114300"/>
                  </a:lnTo>
                  <a:lnTo>
                    <a:pt x="152400" y="76200"/>
                  </a:lnTo>
                  <a:lnTo>
                    <a:pt x="114300" y="38100"/>
                  </a:lnTo>
                  <a:close/>
                </a:path>
                <a:path w="1736725" h="152400">
                  <a:moveTo>
                    <a:pt x="1622044" y="38100"/>
                  </a:moveTo>
                  <a:lnTo>
                    <a:pt x="114300" y="38100"/>
                  </a:lnTo>
                  <a:lnTo>
                    <a:pt x="152400" y="76200"/>
                  </a:lnTo>
                  <a:lnTo>
                    <a:pt x="114300" y="114300"/>
                  </a:lnTo>
                  <a:lnTo>
                    <a:pt x="1622044" y="114300"/>
                  </a:lnTo>
                  <a:lnTo>
                    <a:pt x="1583944" y="76200"/>
                  </a:lnTo>
                  <a:lnTo>
                    <a:pt x="1622044" y="38100"/>
                  </a:lnTo>
                  <a:close/>
                </a:path>
                <a:path w="1736725" h="152400">
                  <a:moveTo>
                    <a:pt x="1698244" y="38100"/>
                  </a:moveTo>
                  <a:lnTo>
                    <a:pt x="1660144" y="38100"/>
                  </a:lnTo>
                  <a:lnTo>
                    <a:pt x="1660144" y="114300"/>
                  </a:lnTo>
                  <a:lnTo>
                    <a:pt x="1698244" y="114300"/>
                  </a:lnTo>
                  <a:lnTo>
                    <a:pt x="1736344" y="76200"/>
                  </a:lnTo>
                  <a:lnTo>
                    <a:pt x="1698244" y="38100"/>
                  </a:lnTo>
                  <a:close/>
                </a:path>
              </a:pathLst>
            </a:custGeom>
            <a:solidFill>
              <a:srgbClr val="FF0000"/>
            </a:solidFill>
          </p:spPr>
          <p:txBody>
            <a:bodyPr wrap="square" lIns="0" tIns="0" rIns="0" bIns="0" rtlCol="0"/>
            <a:lstStyle/>
            <a:p>
              <a:endParaRPr/>
            </a:p>
          </p:txBody>
        </p:sp>
        <p:sp>
          <p:nvSpPr>
            <p:cNvPr id="56" name="object 56"/>
            <p:cNvSpPr/>
            <p:nvPr/>
          </p:nvSpPr>
          <p:spPr>
            <a:xfrm>
              <a:off x="3306064" y="6531863"/>
              <a:ext cx="6529705" cy="152400"/>
            </a:xfrm>
            <a:custGeom>
              <a:avLst/>
              <a:gdLst/>
              <a:ahLst/>
              <a:cxnLst/>
              <a:rect l="l" t="t" r="r" b="b"/>
              <a:pathLst>
                <a:path w="6529705" h="152400">
                  <a:moveTo>
                    <a:pt x="3543173" y="38100"/>
                  </a:moveTo>
                  <a:lnTo>
                    <a:pt x="1601216" y="38100"/>
                  </a:lnTo>
                  <a:lnTo>
                    <a:pt x="1563116" y="0"/>
                  </a:lnTo>
                  <a:lnTo>
                    <a:pt x="1500441" y="62674"/>
                  </a:lnTo>
                  <a:lnTo>
                    <a:pt x="71450" y="62674"/>
                  </a:lnTo>
                  <a:lnTo>
                    <a:pt x="42926" y="34099"/>
                  </a:lnTo>
                  <a:lnTo>
                    <a:pt x="0" y="76962"/>
                  </a:lnTo>
                  <a:lnTo>
                    <a:pt x="42926" y="119824"/>
                  </a:lnTo>
                  <a:lnTo>
                    <a:pt x="71450" y="91249"/>
                  </a:lnTo>
                  <a:lnTo>
                    <a:pt x="1501965" y="91249"/>
                  </a:lnTo>
                  <a:lnTo>
                    <a:pt x="1563116" y="152400"/>
                  </a:lnTo>
                  <a:lnTo>
                    <a:pt x="1601216" y="114300"/>
                  </a:lnTo>
                  <a:lnTo>
                    <a:pt x="3543173" y="114300"/>
                  </a:lnTo>
                  <a:lnTo>
                    <a:pt x="3543173" y="88900"/>
                  </a:lnTo>
                  <a:lnTo>
                    <a:pt x="1626616" y="88900"/>
                  </a:lnTo>
                  <a:lnTo>
                    <a:pt x="1639316" y="76200"/>
                  </a:lnTo>
                  <a:lnTo>
                    <a:pt x="1626616" y="63500"/>
                  </a:lnTo>
                  <a:lnTo>
                    <a:pt x="3543173" y="63500"/>
                  </a:lnTo>
                  <a:lnTo>
                    <a:pt x="3543173" y="38100"/>
                  </a:lnTo>
                  <a:close/>
                </a:path>
                <a:path w="6529705" h="152400">
                  <a:moveTo>
                    <a:pt x="6529705" y="76962"/>
                  </a:moveTo>
                  <a:lnTo>
                    <a:pt x="6515392" y="62674"/>
                  </a:lnTo>
                  <a:lnTo>
                    <a:pt x="6486779" y="34099"/>
                  </a:lnTo>
                  <a:lnTo>
                    <a:pt x="6458242" y="62674"/>
                  </a:lnTo>
                  <a:lnTo>
                    <a:pt x="5082794" y="62674"/>
                  </a:lnTo>
                  <a:lnTo>
                    <a:pt x="5082794" y="91249"/>
                  </a:lnTo>
                  <a:lnTo>
                    <a:pt x="6458242" y="91249"/>
                  </a:lnTo>
                  <a:lnTo>
                    <a:pt x="6486779" y="119824"/>
                  </a:lnTo>
                  <a:lnTo>
                    <a:pt x="6515392" y="91249"/>
                  </a:lnTo>
                  <a:lnTo>
                    <a:pt x="6529705" y="76962"/>
                  </a:lnTo>
                  <a:close/>
                </a:path>
              </a:pathLst>
            </a:custGeom>
            <a:solidFill>
              <a:srgbClr val="497DBA"/>
            </a:solidFill>
          </p:spPr>
          <p:txBody>
            <a:bodyPr wrap="square" lIns="0" tIns="0" rIns="0" bIns="0" rtlCol="0"/>
            <a:lstStyle/>
            <a:p>
              <a:endParaRPr/>
            </a:p>
          </p:txBody>
        </p:sp>
        <p:sp>
          <p:nvSpPr>
            <p:cNvPr id="57" name="object 57"/>
            <p:cNvSpPr/>
            <p:nvPr/>
          </p:nvSpPr>
          <p:spPr>
            <a:xfrm>
              <a:off x="6743700" y="6531863"/>
              <a:ext cx="1736725" cy="152400"/>
            </a:xfrm>
            <a:custGeom>
              <a:avLst/>
              <a:gdLst/>
              <a:ahLst/>
              <a:cxnLst/>
              <a:rect l="l" t="t" r="r" b="b"/>
              <a:pathLst>
                <a:path w="1736725" h="152400">
                  <a:moveTo>
                    <a:pt x="76200" y="0"/>
                  </a:moveTo>
                  <a:lnTo>
                    <a:pt x="0" y="76199"/>
                  </a:lnTo>
                  <a:lnTo>
                    <a:pt x="76200" y="152399"/>
                  </a:lnTo>
                  <a:lnTo>
                    <a:pt x="114300" y="114299"/>
                  </a:lnTo>
                  <a:lnTo>
                    <a:pt x="76200" y="114299"/>
                  </a:lnTo>
                  <a:lnTo>
                    <a:pt x="76200" y="38099"/>
                  </a:lnTo>
                  <a:lnTo>
                    <a:pt x="114300" y="38099"/>
                  </a:lnTo>
                  <a:lnTo>
                    <a:pt x="76200" y="0"/>
                  </a:lnTo>
                  <a:close/>
                </a:path>
                <a:path w="1736725" h="152400">
                  <a:moveTo>
                    <a:pt x="1660144" y="0"/>
                  </a:moveTo>
                  <a:lnTo>
                    <a:pt x="1583944" y="76199"/>
                  </a:lnTo>
                  <a:lnTo>
                    <a:pt x="1660144" y="152399"/>
                  </a:lnTo>
                  <a:lnTo>
                    <a:pt x="1698244" y="114299"/>
                  </a:lnTo>
                  <a:lnTo>
                    <a:pt x="1660144" y="114299"/>
                  </a:lnTo>
                  <a:lnTo>
                    <a:pt x="1660144" y="38099"/>
                  </a:lnTo>
                  <a:lnTo>
                    <a:pt x="1698244" y="38099"/>
                  </a:lnTo>
                  <a:lnTo>
                    <a:pt x="1660144" y="0"/>
                  </a:lnTo>
                  <a:close/>
                </a:path>
                <a:path w="1736725" h="152400">
                  <a:moveTo>
                    <a:pt x="114300" y="38099"/>
                  </a:moveTo>
                  <a:lnTo>
                    <a:pt x="76200" y="38099"/>
                  </a:lnTo>
                  <a:lnTo>
                    <a:pt x="76200" y="114299"/>
                  </a:lnTo>
                  <a:lnTo>
                    <a:pt x="114300" y="114299"/>
                  </a:lnTo>
                  <a:lnTo>
                    <a:pt x="152400" y="76199"/>
                  </a:lnTo>
                  <a:lnTo>
                    <a:pt x="114300" y="38099"/>
                  </a:lnTo>
                  <a:close/>
                </a:path>
                <a:path w="1736725" h="152400">
                  <a:moveTo>
                    <a:pt x="1622044" y="38099"/>
                  </a:moveTo>
                  <a:lnTo>
                    <a:pt x="114300" y="38099"/>
                  </a:lnTo>
                  <a:lnTo>
                    <a:pt x="152400" y="76199"/>
                  </a:lnTo>
                  <a:lnTo>
                    <a:pt x="114300" y="114299"/>
                  </a:lnTo>
                  <a:lnTo>
                    <a:pt x="1622044" y="114299"/>
                  </a:lnTo>
                  <a:lnTo>
                    <a:pt x="1583944" y="76199"/>
                  </a:lnTo>
                  <a:lnTo>
                    <a:pt x="1622044" y="38099"/>
                  </a:lnTo>
                  <a:close/>
                </a:path>
                <a:path w="1736725" h="152400">
                  <a:moveTo>
                    <a:pt x="1698244" y="38099"/>
                  </a:moveTo>
                  <a:lnTo>
                    <a:pt x="1660144" y="38099"/>
                  </a:lnTo>
                  <a:lnTo>
                    <a:pt x="1660144" y="114299"/>
                  </a:lnTo>
                  <a:lnTo>
                    <a:pt x="1698244" y="114299"/>
                  </a:lnTo>
                  <a:lnTo>
                    <a:pt x="1736344" y="76199"/>
                  </a:lnTo>
                  <a:lnTo>
                    <a:pt x="1698244" y="38099"/>
                  </a:lnTo>
                  <a:close/>
                </a:path>
              </a:pathLst>
            </a:custGeom>
            <a:solidFill>
              <a:srgbClr val="FF0000"/>
            </a:solidFill>
          </p:spPr>
          <p:txBody>
            <a:bodyPr wrap="square" lIns="0" tIns="0" rIns="0" bIns="0" rtlCol="0"/>
            <a:lstStyle/>
            <a:p>
              <a:endParaRPr/>
            </a:p>
          </p:txBody>
        </p:sp>
      </p:grpSp>
      <p:sp>
        <p:nvSpPr>
          <p:cNvPr id="60" name="object 60"/>
          <p:cNvSpPr txBox="1"/>
          <p:nvPr/>
        </p:nvSpPr>
        <p:spPr>
          <a:xfrm>
            <a:off x="10864089" y="6590182"/>
            <a:ext cx="136525"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3</a:t>
            </a:r>
            <a:endParaRPr sz="1400">
              <a:latin typeface="Meiryo UI"/>
              <a:cs typeface="Meiryo UI"/>
            </a:endParaRPr>
          </a:p>
        </p:txBody>
      </p:sp>
      <p:grpSp>
        <p:nvGrpSpPr>
          <p:cNvPr id="61" name="object 61"/>
          <p:cNvGrpSpPr/>
          <p:nvPr/>
        </p:nvGrpSpPr>
        <p:grpSpPr>
          <a:xfrm>
            <a:off x="3888232" y="3192779"/>
            <a:ext cx="4622800" cy="417830"/>
            <a:chOff x="2745232" y="3192779"/>
            <a:chExt cx="4622800" cy="417830"/>
          </a:xfrm>
        </p:grpSpPr>
        <p:sp>
          <p:nvSpPr>
            <p:cNvPr id="62" name="object 62"/>
            <p:cNvSpPr/>
            <p:nvPr/>
          </p:nvSpPr>
          <p:spPr>
            <a:xfrm>
              <a:off x="2745232" y="3192779"/>
              <a:ext cx="4622800" cy="152400"/>
            </a:xfrm>
            <a:custGeom>
              <a:avLst/>
              <a:gdLst/>
              <a:ahLst/>
              <a:cxnLst/>
              <a:rect l="l" t="t" r="r" b="b"/>
              <a:pathLst>
                <a:path w="4622800" h="152400">
                  <a:moveTo>
                    <a:pt x="2993898" y="38100"/>
                  </a:moveTo>
                  <a:lnTo>
                    <a:pt x="889508" y="38100"/>
                  </a:lnTo>
                  <a:lnTo>
                    <a:pt x="851408" y="0"/>
                  </a:lnTo>
                  <a:lnTo>
                    <a:pt x="788797" y="62611"/>
                  </a:lnTo>
                  <a:lnTo>
                    <a:pt x="71412" y="62611"/>
                  </a:lnTo>
                  <a:lnTo>
                    <a:pt x="42926" y="34036"/>
                  </a:lnTo>
                  <a:lnTo>
                    <a:pt x="0" y="76962"/>
                  </a:lnTo>
                  <a:lnTo>
                    <a:pt x="42926" y="119761"/>
                  </a:lnTo>
                  <a:lnTo>
                    <a:pt x="71501" y="91186"/>
                  </a:lnTo>
                  <a:lnTo>
                    <a:pt x="790194" y="91186"/>
                  </a:lnTo>
                  <a:lnTo>
                    <a:pt x="851408" y="152400"/>
                  </a:lnTo>
                  <a:lnTo>
                    <a:pt x="889508" y="114300"/>
                  </a:lnTo>
                  <a:lnTo>
                    <a:pt x="2993898" y="114300"/>
                  </a:lnTo>
                  <a:lnTo>
                    <a:pt x="2993898" y="88900"/>
                  </a:lnTo>
                  <a:lnTo>
                    <a:pt x="914908" y="88900"/>
                  </a:lnTo>
                  <a:lnTo>
                    <a:pt x="927608" y="76200"/>
                  </a:lnTo>
                  <a:lnTo>
                    <a:pt x="914908" y="63500"/>
                  </a:lnTo>
                  <a:lnTo>
                    <a:pt x="2993898" y="63500"/>
                  </a:lnTo>
                  <a:lnTo>
                    <a:pt x="2993898" y="38100"/>
                  </a:lnTo>
                  <a:close/>
                </a:path>
                <a:path w="4622800" h="152400">
                  <a:moveTo>
                    <a:pt x="4622673" y="76962"/>
                  </a:moveTo>
                  <a:lnTo>
                    <a:pt x="4608360" y="62611"/>
                  </a:lnTo>
                  <a:lnTo>
                    <a:pt x="4579874" y="34036"/>
                  </a:lnTo>
                  <a:lnTo>
                    <a:pt x="4551299" y="62611"/>
                  </a:lnTo>
                  <a:lnTo>
                    <a:pt x="4003802" y="62611"/>
                  </a:lnTo>
                  <a:lnTo>
                    <a:pt x="4003802" y="91186"/>
                  </a:lnTo>
                  <a:lnTo>
                    <a:pt x="4551210" y="91186"/>
                  </a:lnTo>
                  <a:lnTo>
                    <a:pt x="4579874" y="119761"/>
                  </a:lnTo>
                  <a:lnTo>
                    <a:pt x="4608449" y="91186"/>
                  </a:lnTo>
                  <a:lnTo>
                    <a:pt x="4622673" y="76962"/>
                  </a:lnTo>
                  <a:close/>
                </a:path>
              </a:pathLst>
            </a:custGeom>
            <a:solidFill>
              <a:srgbClr val="497DBA"/>
            </a:solidFill>
          </p:spPr>
          <p:txBody>
            <a:bodyPr wrap="square" lIns="0" tIns="0" rIns="0" bIns="0" rtlCol="0"/>
            <a:lstStyle/>
            <a:p>
              <a:endParaRPr/>
            </a:p>
          </p:txBody>
        </p:sp>
        <p:sp>
          <p:nvSpPr>
            <p:cNvPr id="63" name="object 63"/>
            <p:cNvSpPr/>
            <p:nvPr/>
          </p:nvSpPr>
          <p:spPr>
            <a:xfrm>
              <a:off x="5663183" y="3192779"/>
              <a:ext cx="1160780" cy="152400"/>
            </a:xfrm>
            <a:custGeom>
              <a:avLst/>
              <a:gdLst/>
              <a:ahLst/>
              <a:cxnLst/>
              <a:rect l="l" t="t" r="r" b="b"/>
              <a:pathLst>
                <a:path w="1160779" h="152400">
                  <a:moveTo>
                    <a:pt x="76200" y="0"/>
                  </a:moveTo>
                  <a:lnTo>
                    <a:pt x="0" y="76200"/>
                  </a:lnTo>
                  <a:lnTo>
                    <a:pt x="76200" y="152400"/>
                  </a:lnTo>
                  <a:lnTo>
                    <a:pt x="114300" y="114300"/>
                  </a:lnTo>
                  <a:lnTo>
                    <a:pt x="76200" y="114300"/>
                  </a:lnTo>
                  <a:lnTo>
                    <a:pt x="76200" y="38100"/>
                  </a:lnTo>
                  <a:lnTo>
                    <a:pt x="114300" y="38100"/>
                  </a:lnTo>
                  <a:lnTo>
                    <a:pt x="76200" y="0"/>
                  </a:lnTo>
                  <a:close/>
                </a:path>
                <a:path w="1160779" h="152400">
                  <a:moveTo>
                    <a:pt x="1084325" y="0"/>
                  </a:moveTo>
                  <a:lnTo>
                    <a:pt x="1008125" y="76200"/>
                  </a:lnTo>
                  <a:lnTo>
                    <a:pt x="1084325" y="152400"/>
                  </a:lnTo>
                  <a:lnTo>
                    <a:pt x="1122425" y="114300"/>
                  </a:lnTo>
                  <a:lnTo>
                    <a:pt x="1084325" y="114300"/>
                  </a:lnTo>
                  <a:lnTo>
                    <a:pt x="1084325" y="38100"/>
                  </a:lnTo>
                  <a:lnTo>
                    <a:pt x="1122425" y="38100"/>
                  </a:lnTo>
                  <a:lnTo>
                    <a:pt x="1084325" y="0"/>
                  </a:lnTo>
                  <a:close/>
                </a:path>
                <a:path w="1160779" h="152400">
                  <a:moveTo>
                    <a:pt x="114300" y="38100"/>
                  </a:moveTo>
                  <a:lnTo>
                    <a:pt x="76200" y="38100"/>
                  </a:lnTo>
                  <a:lnTo>
                    <a:pt x="76200" y="114300"/>
                  </a:lnTo>
                  <a:lnTo>
                    <a:pt x="114300" y="114300"/>
                  </a:lnTo>
                  <a:lnTo>
                    <a:pt x="152400" y="76200"/>
                  </a:lnTo>
                  <a:lnTo>
                    <a:pt x="114300" y="38100"/>
                  </a:lnTo>
                  <a:close/>
                </a:path>
                <a:path w="1160779" h="152400">
                  <a:moveTo>
                    <a:pt x="1046225" y="38100"/>
                  </a:moveTo>
                  <a:lnTo>
                    <a:pt x="114300" y="38100"/>
                  </a:lnTo>
                  <a:lnTo>
                    <a:pt x="152400" y="76200"/>
                  </a:lnTo>
                  <a:lnTo>
                    <a:pt x="114300" y="114300"/>
                  </a:lnTo>
                  <a:lnTo>
                    <a:pt x="1046225" y="114300"/>
                  </a:lnTo>
                  <a:lnTo>
                    <a:pt x="1008125" y="76200"/>
                  </a:lnTo>
                  <a:lnTo>
                    <a:pt x="1046225" y="38100"/>
                  </a:lnTo>
                  <a:close/>
                </a:path>
                <a:path w="1160779" h="152400">
                  <a:moveTo>
                    <a:pt x="1122425" y="38100"/>
                  </a:moveTo>
                  <a:lnTo>
                    <a:pt x="1084325" y="38100"/>
                  </a:lnTo>
                  <a:lnTo>
                    <a:pt x="1084325" y="114300"/>
                  </a:lnTo>
                  <a:lnTo>
                    <a:pt x="1122425" y="114300"/>
                  </a:lnTo>
                  <a:lnTo>
                    <a:pt x="1160525" y="76200"/>
                  </a:lnTo>
                  <a:lnTo>
                    <a:pt x="1122425" y="38100"/>
                  </a:lnTo>
                  <a:close/>
                </a:path>
              </a:pathLst>
            </a:custGeom>
            <a:solidFill>
              <a:srgbClr val="FF0000"/>
            </a:solidFill>
          </p:spPr>
          <p:txBody>
            <a:bodyPr wrap="square" lIns="0" tIns="0" rIns="0" bIns="0" rtlCol="0"/>
            <a:lstStyle/>
            <a:p>
              <a:endParaRPr/>
            </a:p>
          </p:txBody>
        </p:sp>
        <p:sp>
          <p:nvSpPr>
            <p:cNvPr id="64" name="object 64"/>
            <p:cNvSpPr/>
            <p:nvPr/>
          </p:nvSpPr>
          <p:spPr>
            <a:xfrm>
              <a:off x="2745359" y="3450335"/>
              <a:ext cx="4622800" cy="152400"/>
            </a:xfrm>
            <a:custGeom>
              <a:avLst/>
              <a:gdLst/>
              <a:ahLst/>
              <a:cxnLst/>
              <a:rect l="l" t="t" r="r" b="b"/>
              <a:pathLst>
                <a:path w="4622800" h="152400">
                  <a:moveTo>
                    <a:pt x="2993898" y="44958"/>
                  </a:moveTo>
                  <a:lnTo>
                    <a:pt x="889495" y="38227"/>
                  </a:lnTo>
                  <a:lnTo>
                    <a:pt x="889381" y="38100"/>
                  </a:lnTo>
                  <a:lnTo>
                    <a:pt x="851535" y="0"/>
                  </a:lnTo>
                  <a:lnTo>
                    <a:pt x="789101" y="62026"/>
                  </a:lnTo>
                  <a:lnTo>
                    <a:pt x="71158" y="69430"/>
                  </a:lnTo>
                  <a:lnTo>
                    <a:pt x="42291" y="41148"/>
                  </a:lnTo>
                  <a:lnTo>
                    <a:pt x="0" y="84455"/>
                  </a:lnTo>
                  <a:lnTo>
                    <a:pt x="43307" y="126885"/>
                  </a:lnTo>
                  <a:lnTo>
                    <a:pt x="71208" y="98310"/>
                  </a:lnTo>
                  <a:lnTo>
                    <a:pt x="71501" y="98005"/>
                  </a:lnTo>
                  <a:lnTo>
                    <a:pt x="789508" y="90487"/>
                  </a:lnTo>
                  <a:lnTo>
                    <a:pt x="851027" y="152400"/>
                  </a:lnTo>
                  <a:lnTo>
                    <a:pt x="889254" y="114427"/>
                  </a:lnTo>
                  <a:lnTo>
                    <a:pt x="2993644" y="121170"/>
                  </a:lnTo>
                  <a:lnTo>
                    <a:pt x="2993771" y="95770"/>
                  </a:lnTo>
                  <a:lnTo>
                    <a:pt x="914742" y="89103"/>
                  </a:lnTo>
                  <a:lnTo>
                    <a:pt x="914946" y="88900"/>
                  </a:lnTo>
                  <a:lnTo>
                    <a:pt x="927481" y="76454"/>
                  </a:lnTo>
                  <a:lnTo>
                    <a:pt x="914806" y="63715"/>
                  </a:lnTo>
                  <a:lnTo>
                    <a:pt x="2993771" y="70358"/>
                  </a:lnTo>
                  <a:lnTo>
                    <a:pt x="2993898" y="44958"/>
                  </a:lnTo>
                  <a:close/>
                </a:path>
                <a:path w="4622800" h="152400">
                  <a:moveTo>
                    <a:pt x="4622546" y="84582"/>
                  </a:moveTo>
                  <a:lnTo>
                    <a:pt x="4608233" y="70231"/>
                  </a:lnTo>
                  <a:lnTo>
                    <a:pt x="4579747" y="41656"/>
                  </a:lnTo>
                  <a:lnTo>
                    <a:pt x="4551172" y="70231"/>
                  </a:lnTo>
                  <a:lnTo>
                    <a:pt x="4003675" y="70231"/>
                  </a:lnTo>
                  <a:lnTo>
                    <a:pt x="4003675" y="98806"/>
                  </a:lnTo>
                  <a:lnTo>
                    <a:pt x="4551083" y="98806"/>
                  </a:lnTo>
                  <a:lnTo>
                    <a:pt x="4579747" y="127381"/>
                  </a:lnTo>
                  <a:lnTo>
                    <a:pt x="4608322" y="98806"/>
                  </a:lnTo>
                  <a:lnTo>
                    <a:pt x="4622546" y="84582"/>
                  </a:lnTo>
                  <a:close/>
                </a:path>
              </a:pathLst>
            </a:custGeom>
            <a:solidFill>
              <a:srgbClr val="497DBA"/>
            </a:solidFill>
          </p:spPr>
          <p:txBody>
            <a:bodyPr wrap="square" lIns="0" tIns="0" rIns="0" bIns="0" rtlCol="0"/>
            <a:lstStyle/>
            <a:p>
              <a:endParaRPr/>
            </a:p>
          </p:txBody>
        </p:sp>
        <p:sp>
          <p:nvSpPr>
            <p:cNvPr id="65" name="object 65"/>
            <p:cNvSpPr/>
            <p:nvPr/>
          </p:nvSpPr>
          <p:spPr>
            <a:xfrm>
              <a:off x="5663183" y="3457955"/>
              <a:ext cx="1160780" cy="152400"/>
            </a:xfrm>
            <a:custGeom>
              <a:avLst/>
              <a:gdLst/>
              <a:ahLst/>
              <a:cxnLst/>
              <a:rect l="l" t="t" r="r" b="b"/>
              <a:pathLst>
                <a:path w="1160779" h="152400">
                  <a:moveTo>
                    <a:pt x="76200" y="0"/>
                  </a:moveTo>
                  <a:lnTo>
                    <a:pt x="0" y="76200"/>
                  </a:lnTo>
                  <a:lnTo>
                    <a:pt x="76200" y="152400"/>
                  </a:lnTo>
                  <a:lnTo>
                    <a:pt x="114300" y="114300"/>
                  </a:lnTo>
                  <a:lnTo>
                    <a:pt x="76200" y="114300"/>
                  </a:lnTo>
                  <a:lnTo>
                    <a:pt x="76200" y="38100"/>
                  </a:lnTo>
                  <a:lnTo>
                    <a:pt x="114300" y="38100"/>
                  </a:lnTo>
                  <a:lnTo>
                    <a:pt x="76200" y="0"/>
                  </a:lnTo>
                  <a:close/>
                </a:path>
                <a:path w="1160779" h="152400">
                  <a:moveTo>
                    <a:pt x="1084325" y="0"/>
                  </a:moveTo>
                  <a:lnTo>
                    <a:pt x="1008125" y="76200"/>
                  </a:lnTo>
                  <a:lnTo>
                    <a:pt x="1084325" y="152400"/>
                  </a:lnTo>
                  <a:lnTo>
                    <a:pt x="1122425" y="114300"/>
                  </a:lnTo>
                  <a:lnTo>
                    <a:pt x="1084325" y="114300"/>
                  </a:lnTo>
                  <a:lnTo>
                    <a:pt x="1084325" y="38100"/>
                  </a:lnTo>
                  <a:lnTo>
                    <a:pt x="1122425" y="38100"/>
                  </a:lnTo>
                  <a:lnTo>
                    <a:pt x="1084325" y="0"/>
                  </a:lnTo>
                  <a:close/>
                </a:path>
                <a:path w="1160779" h="152400">
                  <a:moveTo>
                    <a:pt x="114300" y="38100"/>
                  </a:moveTo>
                  <a:lnTo>
                    <a:pt x="76200" y="38100"/>
                  </a:lnTo>
                  <a:lnTo>
                    <a:pt x="76200" y="114300"/>
                  </a:lnTo>
                  <a:lnTo>
                    <a:pt x="114300" y="114300"/>
                  </a:lnTo>
                  <a:lnTo>
                    <a:pt x="152400" y="76200"/>
                  </a:lnTo>
                  <a:lnTo>
                    <a:pt x="114300" y="38100"/>
                  </a:lnTo>
                  <a:close/>
                </a:path>
                <a:path w="1160779" h="152400">
                  <a:moveTo>
                    <a:pt x="1046225" y="38100"/>
                  </a:moveTo>
                  <a:lnTo>
                    <a:pt x="114300" y="38100"/>
                  </a:lnTo>
                  <a:lnTo>
                    <a:pt x="152400" y="76200"/>
                  </a:lnTo>
                  <a:lnTo>
                    <a:pt x="114300" y="114300"/>
                  </a:lnTo>
                  <a:lnTo>
                    <a:pt x="1046225" y="114300"/>
                  </a:lnTo>
                  <a:lnTo>
                    <a:pt x="1008125" y="76200"/>
                  </a:lnTo>
                  <a:lnTo>
                    <a:pt x="1046225" y="38100"/>
                  </a:lnTo>
                  <a:close/>
                </a:path>
                <a:path w="1160779" h="152400">
                  <a:moveTo>
                    <a:pt x="1122425" y="38100"/>
                  </a:moveTo>
                  <a:lnTo>
                    <a:pt x="1084325" y="38100"/>
                  </a:lnTo>
                  <a:lnTo>
                    <a:pt x="1084325" y="114300"/>
                  </a:lnTo>
                  <a:lnTo>
                    <a:pt x="1122425" y="114300"/>
                  </a:lnTo>
                  <a:lnTo>
                    <a:pt x="1160525" y="76200"/>
                  </a:lnTo>
                  <a:lnTo>
                    <a:pt x="1122425" y="38100"/>
                  </a:lnTo>
                  <a:close/>
                </a:path>
              </a:pathLst>
            </a:custGeom>
            <a:solidFill>
              <a:srgbClr val="FF0000"/>
            </a:solidFill>
          </p:spPr>
          <p:txBody>
            <a:bodyPr wrap="square" lIns="0" tIns="0" rIns="0" bIns="0" rtlCol="0"/>
            <a:lstStyle/>
            <a:p>
              <a:endParaRPr/>
            </a:p>
          </p:txBody>
        </p:sp>
      </p:grpSp>
      <p:sp>
        <p:nvSpPr>
          <p:cNvPr id="66" name="テキスト ボックス 65">
            <a:extLst>
              <a:ext uri="{FF2B5EF4-FFF2-40B4-BE49-F238E27FC236}">
                <a16:creationId xmlns:a16="http://schemas.microsoft.com/office/drawing/2014/main" id="{21D9204C-2D86-4E0C-9E9E-5654691CFE47}"/>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現役炉の廃炉への道</a:t>
            </a:r>
            <a:r>
              <a:rPr lang="en-US" altLang="ja-JP" sz="2800" b="1" dirty="0">
                <a:solidFill>
                  <a:schemeClr val="bg1"/>
                </a:solidFill>
                <a:latin typeface="Meiryo UI" panose="020B0604030504040204" pitchFamily="50" charset="-128"/>
                <a:ea typeface="Meiryo UI" panose="020B0604030504040204" pitchFamily="50" charset="-128"/>
              </a:rPr>
              <a:t>…</a:t>
            </a:r>
            <a:r>
              <a:rPr lang="ja-JP" altLang="en-US" sz="2800" b="1" dirty="0">
                <a:solidFill>
                  <a:schemeClr val="bg1"/>
                </a:solidFill>
                <a:latin typeface="Meiryo UI" panose="020B0604030504040204" pitchFamily="50" charset="-128"/>
                <a:ea typeface="Meiryo UI" panose="020B0604030504040204" pitchFamily="50" charset="-128"/>
              </a:rPr>
              <a:t>老朽化した炉を</a:t>
            </a:r>
            <a:r>
              <a:rPr lang="en-US" altLang="ja-JP" sz="2800" b="1" dirty="0">
                <a:solidFill>
                  <a:schemeClr val="bg1"/>
                </a:solidFill>
                <a:latin typeface="Meiryo UI" panose="020B0604030504040204" pitchFamily="50" charset="-128"/>
                <a:ea typeface="Meiryo UI" panose="020B0604030504040204" pitchFamily="50" charset="-128"/>
              </a:rPr>
              <a:t>60</a:t>
            </a:r>
            <a:r>
              <a:rPr lang="ja-JP" altLang="en-US" sz="2800" b="1" dirty="0">
                <a:solidFill>
                  <a:schemeClr val="bg1"/>
                </a:solidFill>
                <a:latin typeface="Meiryo UI" panose="020B0604030504040204" pitchFamily="50" charset="-128"/>
                <a:ea typeface="Meiryo UI" panose="020B0604030504040204" pitchFamily="50" charset="-128"/>
              </a:rPr>
              <a:t>年利用するのは～</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p:cNvGraphicFramePr>
            <a:graphicFrameLocks noGrp="1"/>
          </p:cNvGraphicFramePr>
          <p:nvPr>
            <p:extLst>
              <p:ext uri="{D42A27DB-BD31-4B8C-83A1-F6EECF244321}">
                <p14:modId xmlns:p14="http://schemas.microsoft.com/office/powerpoint/2010/main" val="1285579344"/>
              </p:ext>
            </p:extLst>
          </p:nvPr>
        </p:nvGraphicFramePr>
        <p:xfrm>
          <a:off x="1070045" y="895858"/>
          <a:ext cx="9897937" cy="5683250"/>
        </p:xfrm>
        <a:graphic>
          <a:graphicData uri="http://schemas.openxmlformats.org/drawingml/2006/table">
            <a:tbl>
              <a:tblPr firstRow="1" bandRow="1">
                <a:tableStyleId>{2D5ABB26-0587-4C30-8999-92F81FD0307C}</a:tableStyleId>
              </a:tblPr>
              <a:tblGrid>
                <a:gridCol w="474128">
                  <a:extLst>
                    <a:ext uri="{9D8B030D-6E8A-4147-A177-3AD203B41FA5}">
                      <a16:colId xmlns:a16="http://schemas.microsoft.com/office/drawing/2014/main" val="20000"/>
                    </a:ext>
                  </a:extLst>
                </a:gridCol>
                <a:gridCol w="1501872">
                  <a:extLst>
                    <a:ext uri="{9D8B030D-6E8A-4147-A177-3AD203B41FA5}">
                      <a16:colId xmlns:a16="http://schemas.microsoft.com/office/drawing/2014/main" val="20001"/>
                    </a:ext>
                  </a:extLst>
                </a:gridCol>
                <a:gridCol w="738188">
                  <a:extLst>
                    <a:ext uri="{9D8B030D-6E8A-4147-A177-3AD203B41FA5}">
                      <a16:colId xmlns:a16="http://schemas.microsoft.com/office/drawing/2014/main" val="20002"/>
                    </a:ext>
                  </a:extLst>
                </a:gridCol>
                <a:gridCol w="632403">
                  <a:extLst>
                    <a:ext uri="{9D8B030D-6E8A-4147-A177-3AD203B41FA5}">
                      <a16:colId xmlns:a16="http://schemas.microsoft.com/office/drawing/2014/main" val="20003"/>
                    </a:ext>
                  </a:extLst>
                </a:gridCol>
                <a:gridCol w="1214607">
                  <a:extLst>
                    <a:ext uri="{9D8B030D-6E8A-4147-A177-3AD203B41FA5}">
                      <a16:colId xmlns:a16="http://schemas.microsoft.com/office/drawing/2014/main" val="20004"/>
                    </a:ext>
                  </a:extLst>
                </a:gridCol>
                <a:gridCol w="1002642">
                  <a:extLst>
                    <a:ext uri="{9D8B030D-6E8A-4147-A177-3AD203B41FA5}">
                      <a16:colId xmlns:a16="http://schemas.microsoft.com/office/drawing/2014/main" val="20005"/>
                    </a:ext>
                  </a:extLst>
                </a:gridCol>
                <a:gridCol w="1380552">
                  <a:extLst>
                    <a:ext uri="{9D8B030D-6E8A-4147-A177-3AD203B41FA5}">
                      <a16:colId xmlns:a16="http://schemas.microsoft.com/office/drawing/2014/main" val="20006"/>
                    </a:ext>
                  </a:extLst>
                </a:gridCol>
                <a:gridCol w="2953545">
                  <a:extLst>
                    <a:ext uri="{9D8B030D-6E8A-4147-A177-3AD203B41FA5}">
                      <a16:colId xmlns:a16="http://schemas.microsoft.com/office/drawing/2014/main" val="20007"/>
                    </a:ext>
                  </a:extLst>
                </a:gridCol>
              </a:tblGrid>
              <a:tr h="323215">
                <a:tc>
                  <a:txBody>
                    <a:bodyPr/>
                    <a:lstStyle/>
                    <a:p>
                      <a:pPr>
                        <a:lnSpc>
                          <a:spcPct val="100000"/>
                        </a:lnSpc>
                        <a:spcBef>
                          <a:spcPts val="50"/>
                        </a:spcBef>
                      </a:pPr>
                      <a:endParaRPr sz="600" dirty="0">
                        <a:latin typeface="BIZ UDPゴシック" panose="020B0400000000000000" pitchFamily="50" charset="-128"/>
                        <a:ea typeface="BIZ UDPゴシック" panose="020B0400000000000000" pitchFamily="50" charset="-128"/>
                        <a:cs typeface="Times New Roman"/>
                      </a:endParaRPr>
                    </a:p>
                    <a:p>
                      <a:pPr marL="140970">
                        <a:lnSpc>
                          <a:spcPct val="100000"/>
                        </a:lnSpc>
                      </a:pPr>
                      <a:r>
                        <a:rPr sz="800" b="1" spc="-25" dirty="0">
                          <a:solidFill>
                            <a:srgbClr val="FFFFFF"/>
                          </a:solidFill>
                          <a:latin typeface="BIZ UDPゴシック" panose="020B0400000000000000" pitchFamily="50" charset="-128"/>
                          <a:ea typeface="BIZ UDPゴシック" panose="020B0400000000000000" pitchFamily="50" charset="-128"/>
                          <a:cs typeface="Calibri"/>
                        </a:rPr>
                        <a:t>No.</a:t>
                      </a:r>
                      <a:endParaRPr sz="800" dirty="0">
                        <a:latin typeface="BIZ UDPゴシック" panose="020B0400000000000000" pitchFamily="50" charset="-128"/>
                        <a:ea typeface="BIZ UDPゴシック" panose="020B0400000000000000" pitchFamily="50" charset="-128"/>
                        <a:cs typeface="Calibri"/>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5"/>
                        </a:spcBef>
                      </a:pPr>
                      <a:endParaRPr sz="650" dirty="0">
                        <a:latin typeface="BIZ UDPゴシック" panose="020B0400000000000000" pitchFamily="50" charset="-128"/>
                        <a:ea typeface="BIZ UDPゴシック" panose="020B0400000000000000" pitchFamily="50" charset="-128"/>
                        <a:cs typeface="Times New Roman"/>
                      </a:endParaRPr>
                    </a:p>
                    <a:p>
                      <a:pPr marL="635" algn="ctr">
                        <a:lnSpc>
                          <a:spcPct val="100000"/>
                        </a:lnSpc>
                      </a:pPr>
                      <a:r>
                        <a:rPr sz="800" b="1" spc="-20" dirty="0">
                          <a:solidFill>
                            <a:srgbClr val="FFFFFF"/>
                          </a:solidFill>
                          <a:latin typeface="BIZ UDPゴシック" panose="020B0400000000000000" pitchFamily="50" charset="-128"/>
                          <a:ea typeface="BIZ UDPゴシック" panose="020B0400000000000000" pitchFamily="50" charset="-128"/>
                          <a:cs typeface="ＭＳ Ｐゴシック"/>
                        </a:rPr>
                        <a:t>施設名</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5"/>
                        </a:spcBef>
                      </a:pPr>
                      <a:endParaRPr sz="650">
                        <a:latin typeface="BIZ UDPゴシック" panose="020B0400000000000000" pitchFamily="50" charset="-128"/>
                        <a:ea typeface="BIZ UDPゴシック" panose="020B0400000000000000" pitchFamily="50" charset="-128"/>
                        <a:cs typeface="Times New Roman"/>
                      </a:endParaRPr>
                    </a:p>
                    <a:p>
                      <a:pPr algn="ctr">
                        <a:lnSpc>
                          <a:spcPct val="100000"/>
                        </a:lnSpc>
                      </a:pPr>
                      <a:r>
                        <a:rPr sz="800" b="1" spc="-15" dirty="0">
                          <a:solidFill>
                            <a:srgbClr val="FFFFFF"/>
                          </a:solidFill>
                          <a:latin typeface="BIZ UDPゴシック" panose="020B0400000000000000" pitchFamily="50" charset="-128"/>
                          <a:ea typeface="BIZ UDPゴシック" panose="020B0400000000000000" pitchFamily="50" charset="-128"/>
                          <a:cs typeface="ＭＳ Ｐゴシック"/>
                        </a:rPr>
                        <a:t>施設区分</a:t>
                      </a:r>
                      <a:endParaRPr sz="800">
                        <a:latin typeface="BIZ UDPゴシック" panose="020B0400000000000000" pitchFamily="50" charset="-128"/>
                        <a:ea typeface="BIZ UDPゴシック" panose="020B0400000000000000" pitchFamily="50" charset="-128"/>
                        <a:cs typeface="ＭＳ Ｐゴシック"/>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5"/>
                        </a:spcBef>
                      </a:pPr>
                      <a:endParaRPr sz="650">
                        <a:latin typeface="BIZ UDPゴシック" panose="020B0400000000000000" pitchFamily="50" charset="-128"/>
                        <a:ea typeface="BIZ UDPゴシック" panose="020B0400000000000000" pitchFamily="50" charset="-128"/>
                        <a:cs typeface="Times New Roman"/>
                      </a:endParaRPr>
                    </a:p>
                    <a:p>
                      <a:pPr marR="123825" algn="r">
                        <a:lnSpc>
                          <a:spcPct val="100000"/>
                        </a:lnSpc>
                      </a:pPr>
                      <a:r>
                        <a:rPr sz="800" b="1" spc="-20" dirty="0">
                          <a:solidFill>
                            <a:srgbClr val="FFFFFF"/>
                          </a:solidFill>
                          <a:latin typeface="BIZ UDPゴシック" panose="020B0400000000000000" pitchFamily="50" charset="-128"/>
                          <a:ea typeface="BIZ UDPゴシック" panose="020B0400000000000000" pitchFamily="50" charset="-128"/>
                          <a:cs typeface="ＭＳ Ｐゴシック"/>
                        </a:rPr>
                        <a:t>拠点名</a:t>
                      </a:r>
                      <a:endParaRPr sz="800">
                        <a:latin typeface="BIZ UDPゴシック" panose="020B0400000000000000" pitchFamily="50" charset="-128"/>
                        <a:ea typeface="BIZ UDPゴシック" panose="020B0400000000000000" pitchFamily="50" charset="-128"/>
                        <a:cs typeface="ＭＳ Ｐゴシック"/>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330200" marR="237490" indent="-83820">
                        <a:lnSpc>
                          <a:spcPct val="100000"/>
                        </a:lnSpc>
                        <a:spcBef>
                          <a:spcPts val="284"/>
                        </a:spcBef>
                      </a:pPr>
                      <a:r>
                        <a:rPr sz="800" b="1" spc="-15" dirty="0">
                          <a:solidFill>
                            <a:srgbClr val="FFFFFF"/>
                          </a:solidFill>
                          <a:latin typeface="BIZ UDPゴシック" panose="020B0400000000000000" pitchFamily="50" charset="-128"/>
                          <a:ea typeface="BIZ UDPゴシック" panose="020B0400000000000000" pitchFamily="50" charset="-128"/>
                          <a:cs typeface="ＭＳ Ｐゴシック"/>
                        </a:rPr>
                        <a:t>放射性廃棄物</a:t>
                      </a:r>
                      <a:r>
                        <a:rPr sz="800" b="1" spc="-5" dirty="0">
                          <a:solidFill>
                            <a:srgbClr val="FFFFFF"/>
                          </a:solidFill>
                          <a:latin typeface="BIZ UDPゴシック" panose="020B0400000000000000" pitchFamily="50" charset="-128"/>
                          <a:ea typeface="BIZ UDPゴシック" panose="020B0400000000000000" pitchFamily="50" charset="-128"/>
                          <a:cs typeface="ＭＳ Ｐゴシック"/>
                        </a:rPr>
                        <a:t>発生量</a:t>
                      </a:r>
                      <a:r>
                        <a:rPr sz="800" b="1" spc="-25" dirty="0">
                          <a:solidFill>
                            <a:srgbClr val="FFFFFF"/>
                          </a:solidFill>
                          <a:latin typeface="BIZ UDPゴシック" panose="020B0400000000000000" pitchFamily="50" charset="-128"/>
                          <a:ea typeface="BIZ UDPゴシック" panose="020B0400000000000000" pitchFamily="50" charset="-128"/>
                          <a:cs typeface="ＭＳ Ｐゴシック"/>
                        </a:rPr>
                        <a:t>（ｔ）</a:t>
                      </a:r>
                      <a:endParaRPr sz="800">
                        <a:latin typeface="BIZ UDPゴシック" panose="020B0400000000000000" pitchFamily="50" charset="-128"/>
                        <a:ea typeface="BIZ UDPゴシック" panose="020B0400000000000000" pitchFamily="50" charset="-128"/>
                        <a:cs typeface="ＭＳ Ｐゴシック"/>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905" algn="ctr">
                        <a:lnSpc>
                          <a:spcPct val="100000"/>
                        </a:lnSpc>
                        <a:spcBef>
                          <a:spcPts val="284"/>
                        </a:spcBef>
                      </a:pPr>
                      <a:r>
                        <a:rPr sz="800" b="1" spc="-25" dirty="0">
                          <a:solidFill>
                            <a:srgbClr val="FFFFFF"/>
                          </a:solidFill>
                          <a:latin typeface="BIZ UDPゴシック" panose="020B0400000000000000" pitchFamily="50" charset="-128"/>
                          <a:ea typeface="BIZ UDPゴシック" panose="020B0400000000000000" pitchFamily="50" charset="-128"/>
                          <a:cs typeface="ＭＳ Ｐゴシック"/>
                        </a:rPr>
                        <a:t>費用</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b="1" dirty="0">
                          <a:solidFill>
                            <a:srgbClr val="FFFFFF"/>
                          </a:solidFill>
                          <a:latin typeface="BIZ UDPゴシック" panose="020B0400000000000000" pitchFamily="50" charset="-128"/>
                          <a:ea typeface="BIZ UDPゴシック" panose="020B0400000000000000" pitchFamily="50" charset="-128"/>
                          <a:cs typeface="ＭＳ Ｐゴシック"/>
                        </a:rPr>
                        <a:t>（</a:t>
                      </a:r>
                      <a:r>
                        <a:rPr sz="800" b="1" spc="-5" dirty="0">
                          <a:solidFill>
                            <a:srgbClr val="FFFFFF"/>
                          </a:solidFill>
                          <a:latin typeface="BIZ UDPゴシック" panose="020B0400000000000000" pitchFamily="50" charset="-128"/>
                          <a:ea typeface="BIZ UDPゴシック" panose="020B0400000000000000" pitchFamily="50" charset="-128"/>
                          <a:cs typeface="ＭＳ Ｐゴシック"/>
                        </a:rPr>
                        <a:t>億円</a:t>
                      </a:r>
                      <a:r>
                        <a:rPr sz="800" b="1" spc="-50" dirty="0">
                          <a:solidFill>
                            <a:srgbClr val="FFFFFF"/>
                          </a:solidFill>
                          <a:latin typeface="BIZ UDPゴシック" panose="020B0400000000000000" pitchFamily="50" charset="-128"/>
                          <a:ea typeface="BIZ UDPゴシック" panose="020B0400000000000000" pitchFamily="50" charset="-128"/>
                          <a:cs typeface="ＭＳ Ｐゴシック"/>
                        </a:rPr>
                        <a:t>）</a:t>
                      </a:r>
                      <a:endParaRPr sz="800">
                        <a:latin typeface="BIZ UDPゴシック" panose="020B0400000000000000" pitchFamily="50" charset="-128"/>
                        <a:ea typeface="BIZ UDPゴシック" panose="020B0400000000000000" pitchFamily="50" charset="-128"/>
                        <a:cs typeface="ＭＳ Ｐゴシック"/>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905" algn="ctr">
                        <a:lnSpc>
                          <a:spcPct val="100000"/>
                        </a:lnSpc>
                        <a:spcBef>
                          <a:spcPts val="284"/>
                        </a:spcBef>
                      </a:pPr>
                      <a:r>
                        <a:rPr sz="800" b="1" spc="-15" dirty="0">
                          <a:solidFill>
                            <a:srgbClr val="FFFFFF"/>
                          </a:solidFill>
                          <a:latin typeface="BIZ UDPゴシック" panose="020B0400000000000000" pitchFamily="50" charset="-128"/>
                          <a:ea typeface="BIZ UDPゴシック" panose="020B0400000000000000" pitchFamily="50" charset="-128"/>
                          <a:cs typeface="ＭＳ Ｐゴシック"/>
                        </a:rPr>
                        <a:t>解体期間</a:t>
                      </a:r>
                      <a:endParaRPr sz="800">
                        <a:latin typeface="BIZ UDPゴシック" panose="020B0400000000000000" pitchFamily="50" charset="-128"/>
                        <a:ea typeface="BIZ UDPゴシック" panose="020B0400000000000000" pitchFamily="50" charset="-128"/>
                        <a:cs typeface="ＭＳ Ｐゴシック"/>
                      </a:endParaRPr>
                    </a:p>
                    <a:p>
                      <a:pPr algn="ctr">
                        <a:lnSpc>
                          <a:spcPct val="100000"/>
                        </a:lnSpc>
                      </a:pPr>
                      <a:r>
                        <a:rPr sz="800" b="1" dirty="0">
                          <a:solidFill>
                            <a:srgbClr val="FFFFFF"/>
                          </a:solidFill>
                          <a:latin typeface="BIZ UDPゴシック" panose="020B0400000000000000" pitchFamily="50" charset="-128"/>
                          <a:ea typeface="BIZ UDPゴシック" panose="020B0400000000000000" pitchFamily="50" charset="-128"/>
                          <a:cs typeface="Calibri"/>
                        </a:rPr>
                        <a:t>/</a:t>
                      </a:r>
                      <a:r>
                        <a:rPr sz="800" b="1" spc="-15" dirty="0">
                          <a:solidFill>
                            <a:srgbClr val="FFFFFF"/>
                          </a:solidFill>
                          <a:latin typeface="BIZ UDPゴシック" panose="020B0400000000000000" pitchFamily="50" charset="-128"/>
                          <a:ea typeface="BIZ UDPゴシック" panose="020B0400000000000000" pitchFamily="50" charset="-128"/>
                          <a:cs typeface="ＭＳ Ｐゴシック"/>
                        </a:rPr>
                        <a:t>建物状況</a:t>
                      </a:r>
                      <a:endParaRPr sz="800">
                        <a:latin typeface="BIZ UDPゴシック" panose="020B0400000000000000" pitchFamily="50" charset="-128"/>
                        <a:ea typeface="BIZ UDPゴシック" panose="020B0400000000000000" pitchFamily="50" charset="-128"/>
                        <a:cs typeface="ＭＳ Ｐゴシック"/>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rowSpan="18">
                  <a:txBody>
                    <a:bodyPr/>
                    <a:lstStyle/>
                    <a:p>
                      <a:pPr>
                        <a:lnSpc>
                          <a:spcPct val="100000"/>
                        </a:lnSpc>
                      </a:pPr>
                      <a:endParaRPr sz="80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B w="76200">
                      <a:solidFill>
                        <a:srgbClr val="000000"/>
                      </a:solidFill>
                      <a:prstDash val="solid"/>
                    </a:lnB>
                  </a:tcPr>
                </a:tc>
                <a:extLst>
                  <a:ext uri="{0D108BD9-81ED-4DB2-BD59-A6C34878D82A}">
                    <a16:rowId xmlns:a16="http://schemas.microsoft.com/office/drawing/2014/main" val="10000"/>
                  </a:ext>
                </a:extLst>
              </a:tr>
              <a:tr h="30988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1</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710">
                        <a:lnSpc>
                          <a:spcPct val="100000"/>
                        </a:lnSpc>
                        <a:spcBef>
                          <a:spcPts val="300"/>
                        </a:spcBef>
                      </a:pPr>
                      <a:r>
                        <a:rPr sz="800" spc="-15" dirty="0">
                          <a:latin typeface="BIZ UDPゴシック" panose="020B0400000000000000" pitchFamily="50" charset="-128"/>
                          <a:ea typeface="BIZ UDPゴシック" panose="020B0400000000000000" pitchFamily="50" charset="-128"/>
                          <a:cs typeface="ＭＳ Ｐゴシック"/>
                        </a:rPr>
                        <a:t>水性均質臨界実験装置</a:t>
                      </a:r>
                      <a:endParaRPr sz="800" dirty="0">
                        <a:latin typeface="BIZ UDPゴシック" panose="020B0400000000000000" pitchFamily="50" charset="-128"/>
                        <a:ea typeface="BIZ UDPゴシック" panose="020B0400000000000000" pitchFamily="50" charset="-128"/>
                        <a:cs typeface="ＭＳ Ｐゴシック"/>
                      </a:endParaRPr>
                    </a:p>
                    <a:p>
                      <a:pPr marL="92710">
                        <a:lnSpc>
                          <a:spcPct val="100000"/>
                        </a:lnSpc>
                        <a:spcBef>
                          <a:spcPts val="5"/>
                        </a:spcBef>
                      </a:pPr>
                      <a:r>
                        <a:rPr sz="800" spc="-10" dirty="0">
                          <a:latin typeface="BIZ UDPゴシック" panose="020B0400000000000000" pitchFamily="50" charset="-128"/>
                          <a:ea typeface="BIZ UDPゴシック" panose="020B0400000000000000" pitchFamily="50" charset="-128"/>
                          <a:cs typeface="ＭＳ Ｐゴシック"/>
                        </a:rPr>
                        <a:t>（AHCF）</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229"/>
                        </a:spcBef>
                      </a:pPr>
                      <a:r>
                        <a:rPr sz="800" spc="-25" dirty="0">
                          <a:latin typeface="BIZ UDPゴシック" panose="020B0400000000000000" pitchFamily="50" charset="-128"/>
                          <a:ea typeface="BIZ UDPゴシック" panose="020B0400000000000000" pitchFamily="50" charset="-128"/>
                          <a:cs typeface="ＭＳ Ｐゴシック"/>
                        </a:rPr>
                        <a:t>原子炉</a:t>
                      </a:r>
                      <a:endParaRPr sz="800">
                        <a:latin typeface="BIZ UDPゴシック" panose="020B0400000000000000" pitchFamily="50" charset="-128"/>
                        <a:ea typeface="BIZ UDPゴシック" panose="020B0400000000000000" pitchFamily="50" charset="-128"/>
                        <a:cs typeface="ＭＳ Ｐゴシック"/>
                      </a:endParaRPr>
                    </a:p>
                    <a:p>
                      <a:pPr algn="ctr">
                        <a:lnSpc>
                          <a:spcPct val="100000"/>
                        </a:lnSpc>
                      </a:pPr>
                      <a:r>
                        <a:rPr sz="800" dirty="0">
                          <a:latin typeface="BIZ UDPゴシック" panose="020B0400000000000000" pitchFamily="50" charset="-128"/>
                          <a:ea typeface="BIZ UDPゴシック" panose="020B0400000000000000" pitchFamily="50" charset="-128"/>
                          <a:cs typeface="ＭＳ Ｐゴシック"/>
                        </a:rPr>
                        <a:t>（臨界実験装置</a:t>
                      </a:r>
                      <a:r>
                        <a:rPr sz="800" spc="-50" dirty="0">
                          <a:latin typeface="BIZ UDPゴシック" panose="020B0400000000000000" pitchFamily="50" charset="-128"/>
                          <a:ea typeface="BIZ UDPゴシック" panose="020B0400000000000000" pitchFamily="50" charset="-128"/>
                          <a:cs typeface="ＭＳ Ｐゴシック"/>
                        </a:rPr>
                        <a:t>）</a:t>
                      </a:r>
                      <a:endParaRPr sz="800">
                        <a:latin typeface="BIZ UDPゴシック" panose="020B0400000000000000" pitchFamily="50" charset="-128"/>
                        <a:ea typeface="BIZ UDPゴシック" panose="020B0400000000000000" pitchFamily="50" charset="-128"/>
                        <a:cs typeface="ＭＳ Ｐゴシック"/>
                      </a:endParaRPr>
                    </a:p>
                  </a:txBody>
                  <a:tcPr marL="0" marR="0" marT="2920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29"/>
                        </a:spcBef>
                      </a:pPr>
                      <a:r>
                        <a:rPr sz="800" spc="-10" dirty="0">
                          <a:latin typeface="BIZ UDPゴシック" panose="020B0400000000000000" pitchFamily="50" charset="-128"/>
                          <a:ea typeface="BIZ UDPゴシック" panose="020B0400000000000000" pitchFamily="50" charset="-128"/>
                          <a:cs typeface="Calibri"/>
                        </a:rPr>
                        <a:t>1967</a:t>
                      </a:r>
                      <a:r>
                        <a:rPr sz="800" spc="-1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Calibri"/>
                        </a:rPr>
                        <a:t>1979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10" dirty="0">
                          <a:latin typeface="BIZ UDPゴシック" panose="020B0400000000000000" pitchFamily="50" charset="-128"/>
                          <a:ea typeface="BIZ UDPゴシック" panose="020B0400000000000000" pitchFamily="50" charset="-128"/>
                          <a:cs typeface="ＭＳ Ｐゴシック"/>
                        </a:rPr>
                        <a:t>建屋再利用</a:t>
                      </a:r>
                      <a:endParaRPr sz="800">
                        <a:latin typeface="BIZ UDPゴシック" panose="020B0400000000000000" pitchFamily="50" charset="-128"/>
                        <a:ea typeface="BIZ UDPゴシック" panose="020B0400000000000000" pitchFamily="50" charset="-128"/>
                        <a:cs typeface="ＭＳ Ｐゴシック"/>
                      </a:endParaRPr>
                    </a:p>
                  </a:txBody>
                  <a:tcPr marL="0" marR="0" marT="2920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1"/>
                  </a:ext>
                </a:extLst>
              </a:tr>
              <a:tr h="31877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88595">
                        <a:lnSpc>
                          <a:spcPct val="100000"/>
                        </a:lnSpc>
                      </a:pPr>
                      <a:r>
                        <a:rPr sz="800" dirty="0">
                          <a:latin typeface="BIZ UDPゴシック" panose="020B0400000000000000" pitchFamily="50" charset="-128"/>
                          <a:ea typeface="BIZ UDPゴシック" panose="020B0400000000000000" pitchFamily="50" charset="-128"/>
                          <a:cs typeface="ＭＳ Ｐゴシック"/>
                        </a:rPr>
                        <a:t>2</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a:lnSpc>
                          <a:spcPct val="100000"/>
                        </a:lnSpc>
                        <a:spcBef>
                          <a:spcPts val="35"/>
                        </a:spcBef>
                      </a:pPr>
                      <a:endParaRPr sz="650" dirty="0">
                        <a:latin typeface="BIZ UDPゴシック" panose="020B0400000000000000" pitchFamily="50" charset="-128"/>
                        <a:ea typeface="BIZ UDPゴシック" panose="020B0400000000000000" pitchFamily="50" charset="-128"/>
                        <a:cs typeface="Times New Roman"/>
                      </a:endParaRPr>
                    </a:p>
                    <a:p>
                      <a:pPr marL="92710">
                        <a:lnSpc>
                          <a:spcPct val="100000"/>
                        </a:lnSpc>
                      </a:pPr>
                      <a:r>
                        <a:rPr sz="800" dirty="0">
                          <a:latin typeface="BIZ UDPゴシック" panose="020B0400000000000000" pitchFamily="50" charset="-128"/>
                          <a:ea typeface="BIZ UDPゴシック" panose="020B0400000000000000" pitchFamily="50" charset="-128"/>
                          <a:cs typeface="ＭＳ Ｐゴシック"/>
                        </a:rPr>
                        <a:t>研究炉1（JRR-</a:t>
                      </a:r>
                      <a:r>
                        <a:rPr sz="800" spc="-25" dirty="0">
                          <a:latin typeface="BIZ UDPゴシック" panose="020B0400000000000000" pitchFamily="50" charset="-128"/>
                          <a:ea typeface="BIZ UDPゴシック" panose="020B0400000000000000" pitchFamily="50" charset="-128"/>
                          <a:cs typeface="ＭＳ Ｐゴシック"/>
                        </a:rPr>
                        <a:t>1）</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marL="1270" algn="ctr">
                        <a:lnSpc>
                          <a:spcPct val="100000"/>
                        </a:lnSpc>
                        <a:spcBef>
                          <a:spcPts val="710"/>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marL="271145">
                        <a:lnSpc>
                          <a:spcPct val="100000"/>
                        </a:lnSpc>
                        <a:spcBef>
                          <a:spcPts val="229"/>
                        </a:spcBef>
                      </a:pPr>
                      <a:r>
                        <a:rPr sz="800" dirty="0">
                          <a:latin typeface="BIZ UDPゴシック" panose="020B0400000000000000" pitchFamily="50" charset="-128"/>
                          <a:ea typeface="BIZ UDPゴシック" panose="020B0400000000000000" pitchFamily="50" charset="-128"/>
                          <a:cs typeface="Calibri"/>
                        </a:rPr>
                        <a:t>1969</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2003</a:t>
                      </a:r>
                      <a:r>
                        <a:rPr sz="800" spc="-50" dirty="0">
                          <a:latin typeface="BIZ UDPゴシック" panose="020B0400000000000000" pitchFamily="50" charset="-128"/>
                          <a:ea typeface="BIZ UDPゴシック" panose="020B0400000000000000" pitchFamily="50" charset="-128"/>
                          <a:cs typeface="ＭＳ Ｐゴシック"/>
                        </a:rPr>
                        <a:t>年</a:t>
                      </a:r>
                      <a:endParaRPr sz="800" dirty="0">
                        <a:latin typeface="BIZ UDPゴシック" panose="020B0400000000000000" pitchFamily="50" charset="-128"/>
                        <a:ea typeface="BIZ UDPゴシック" panose="020B0400000000000000" pitchFamily="50" charset="-128"/>
                        <a:cs typeface="ＭＳ Ｐゴシック"/>
                      </a:endParaRPr>
                    </a:p>
                    <a:p>
                      <a:pPr marL="330835">
                        <a:lnSpc>
                          <a:spcPct val="100000"/>
                        </a:lnSpc>
                        <a:spcBef>
                          <a:spcPts val="5"/>
                        </a:spcBef>
                      </a:pPr>
                      <a:r>
                        <a:rPr sz="800" spc="-20" dirty="0">
                          <a:latin typeface="BIZ UDPゴシック" panose="020B0400000000000000" pitchFamily="50" charset="-128"/>
                          <a:ea typeface="BIZ UDPゴシック" panose="020B0400000000000000" pitchFamily="50" charset="-128"/>
                          <a:cs typeface="ＭＳ Ｐゴシック"/>
                        </a:rPr>
                        <a:t>モニュメント化</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2"/>
                  </a:ext>
                </a:extLst>
              </a:tr>
              <a:tr h="292735">
                <a:tc>
                  <a:txBody>
                    <a:bodyPr/>
                    <a:lstStyle/>
                    <a:p>
                      <a:pPr marL="188595">
                        <a:lnSpc>
                          <a:spcPct val="100000"/>
                        </a:lnSpc>
                        <a:spcBef>
                          <a:spcPts val="705"/>
                        </a:spcBef>
                      </a:pPr>
                      <a:r>
                        <a:rPr sz="800" dirty="0">
                          <a:latin typeface="BIZ UDPゴシック" panose="020B0400000000000000" pitchFamily="50" charset="-128"/>
                          <a:ea typeface="BIZ UDPゴシック" panose="020B0400000000000000" pitchFamily="50" charset="-128"/>
                          <a:cs typeface="ＭＳ Ｐゴシック"/>
                        </a:rPr>
                        <a:t>3</a:t>
                      </a:r>
                    </a:p>
                  </a:txBody>
                  <a:tcPr marL="0" marR="0" marT="89535" marB="0">
                    <a:lnL w="28575">
                      <a:solidFill>
                        <a:srgbClr val="FF0000"/>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L="118110">
                        <a:lnSpc>
                          <a:spcPct val="100000"/>
                        </a:lnSpc>
                        <a:spcBef>
                          <a:spcPts val="645"/>
                        </a:spcBef>
                      </a:pPr>
                      <a:r>
                        <a:rPr sz="800" dirty="0">
                          <a:latin typeface="BIZ UDPゴシック" panose="020B0400000000000000" pitchFamily="50" charset="-128"/>
                          <a:ea typeface="BIZ UDPゴシック" panose="020B0400000000000000" pitchFamily="50" charset="-128"/>
                          <a:cs typeface="ＭＳ Ｐゴシック"/>
                        </a:rPr>
                        <a:t>動力試験炉</a:t>
                      </a:r>
                      <a:r>
                        <a:rPr sz="800" spc="-10" dirty="0">
                          <a:latin typeface="BIZ UDPゴシック" panose="020B0400000000000000" pitchFamily="50" charset="-128"/>
                          <a:ea typeface="BIZ UDPゴシック" panose="020B0400000000000000" pitchFamily="50" charset="-128"/>
                          <a:cs typeface="ＭＳ Ｐゴシック"/>
                        </a:rPr>
                        <a:t>（JPDR）</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81915"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L="1270" algn="ctr">
                        <a:lnSpc>
                          <a:spcPct val="100000"/>
                        </a:lnSpc>
                        <a:spcBef>
                          <a:spcPts val="645"/>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81915"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R="127000" algn="r">
                        <a:lnSpc>
                          <a:spcPct val="100000"/>
                        </a:lnSpc>
                        <a:spcBef>
                          <a:spcPts val="705"/>
                        </a:spcBef>
                      </a:pPr>
                      <a:r>
                        <a:rPr sz="800" spc="-20" dirty="0">
                          <a:latin typeface="BIZ UDPゴシック" panose="020B0400000000000000" pitchFamily="50" charset="-128"/>
                          <a:ea typeface="BIZ UDPゴシック" panose="020B0400000000000000" pitchFamily="50" charset="-128"/>
                          <a:cs typeface="ＭＳ Ｐゴシック"/>
                        </a:rPr>
                        <a:t>原科研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89535"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L="118110">
                        <a:lnSpc>
                          <a:spcPct val="100000"/>
                        </a:lnSpc>
                        <a:spcBef>
                          <a:spcPts val="165"/>
                        </a:spcBef>
                      </a:pPr>
                      <a:r>
                        <a:rPr sz="800" spc="-5" dirty="0">
                          <a:latin typeface="BIZ UDPゴシック" panose="020B0400000000000000" pitchFamily="50" charset="-128"/>
                          <a:ea typeface="BIZ UDPゴシック" panose="020B0400000000000000" pitchFamily="50" charset="-128"/>
                          <a:cs typeface="ＭＳ Ｐゴシック"/>
                        </a:rPr>
                        <a:t>金属：</a:t>
                      </a:r>
                      <a:r>
                        <a:rPr sz="800" spc="-10" dirty="0">
                          <a:latin typeface="BIZ UDPゴシック" panose="020B0400000000000000" pitchFamily="50" charset="-128"/>
                          <a:ea typeface="BIZ UDPゴシック" panose="020B0400000000000000" pitchFamily="50" charset="-128"/>
                          <a:cs typeface="Calibri"/>
                        </a:rPr>
                        <a:t>1,190</a:t>
                      </a:r>
                      <a:endParaRPr sz="800" dirty="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0" dirty="0">
                          <a:latin typeface="BIZ UDPゴシック" panose="020B0400000000000000" pitchFamily="50" charset="-128"/>
                          <a:ea typeface="BIZ UDPゴシック" panose="020B0400000000000000" pitchFamily="50" charset="-128"/>
                          <a:cs typeface="ＭＳ Ｐゴシック"/>
                        </a:rPr>
                        <a:t>コンクリ：</a:t>
                      </a:r>
                      <a:r>
                        <a:rPr sz="800" spc="-10" dirty="0">
                          <a:latin typeface="BIZ UDPゴシック" panose="020B0400000000000000" pitchFamily="50" charset="-128"/>
                          <a:ea typeface="BIZ UDPゴシック" panose="020B0400000000000000" pitchFamily="50" charset="-128"/>
                          <a:cs typeface="Calibri"/>
                        </a:rPr>
                        <a:t>2,140</a:t>
                      </a:r>
                      <a:endParaRPr sz="800" dirty="0">
                        <a:latin typeface="BIZ UDPゴシック" panose="020B0400000000000000" pitchFamily="50" charset="-128"/>
                        <a:ea typeface="BIZ UDPゴシック" panose="020B0400000000000000" pitchFamily="50" charset="-128"/>
                        <a:cs typeface="Calibri"/>
                      </a:endParaRPr>
                    </a:p>
                  </a:txBody>
                  <a:tcPr marL="0" marR="0" marT="20955"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algn="ctr">
                        <a:lnSpc>
                          <a:spcPct val="100000"/>
                        </a:lnSpc>
                        <a:spcBef>
                          <a:spcPts val="140"/>
                        </a:spcBef>
                      </a:pPr>
                      <a:r>
                        <a:rPr sz="800" spc="-25" dirty="0">
                          <a:latin typeface="BIZ UDPゴシック" panose="020B0400000000000000" pitchFamily="50" charset="-128"/>
                          <a:ea typeface="BIZ UDPゴシック" panose="020B0400000000000000" pitchFamily="50" charset="-128"/>
                          <a:cs typeface="Calibri"/>
                        </a:rPr>
                        <a:t>230</a:t>
                      </a:r>
                      <a:endParaRPr sz="800" dirty="0">
                        <a:latin typeface="BIZ UDPゴシック" panose="020B0400000000000000" pitchFamily="50" charset="-128"/>
                        <a:ea typeface="BIZ UDPゴシック" panose="020B0400000000000000" pitchFamily="50" charset="-128"/>
                        <a:cs typeface="Calibri"/>
                      </a:endParaRPr>
                    </a:p>
                    <a:p>
                      <a:pPr marL="635" algn="ctr">
                        <a:lnSpc>
                          <a:spcPct val="100000"/>
                        </a:lnSpc>
                        <a:spcBef>
                          <a:spcPts val="25"/>
                        </a:spcBef>
                      </a:pPr>
                      <a:r>
                        <a:rPr sz="800" dirty="0">
                          <a:latin typeface="BIZ UDPゴシック" panose="020B0400000000000000" pitchFamily="50" charset="-128"/>
                          <a:ea typeface="BIZ UDPゴシック" panose="020B0400000000000000" pitchFamily="50" charset="-128"/>
                          <a:cs typeface="ＭＳ Ｐゴシック"/>
                        </a:rPr>
                        <a:t>（技術開発含む</a:t>
                      </a:r>
                      <a:r>
                        <a:rPr sz="800" spc="-50" dirty="0">
                          <a:latin typeface="BIZ UDPゴシック" panose="020B0400000000000000" pitchFamily="50" charset="-128"/>
                          <a:ea typeface="BIZ UDPゴシック" panose="020B0400000000000000" pitchFamily="50" charset="-128"/>
                          <a:cs typeface="ＭＳ Ｐゴシック"/>
                        </a:rPr>
                        <a:t>）</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17780"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L="2540" algn="ctr">
                        <a:lnSpc>
                          <a:spcPct val="100000"/>
                        </a:lnSpc>
                        <a:spcBef>
                          <a:spcPts val="165"/>
                        </a:spcBef>
                      </a:pPr>
                      <a:r>
                        <a:rPr sz="800" dirty="0">
                          <a:latin typeface="BIZ UDPゴシック" panose="020B0400000000000000" pitchFamily="50" charset="-128"/>
                          <a:ea typeface="BIZ UDPゴシック" panose="020B0400000000000000" pitchFamily="50" charset="-128"/>
                          <a:cs typeface="Calibri"/>
                        </a:rPr>
                        <a:t>1982</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2002</a:t>
                      </a:r>
                      <a:r>
                        <a:rPr sz="800" spc="-50" dirty="0">
                          <a:latin typeface="BIZ UDPゴシック" panose="020B0400000000000000" pitchFamily="50" charset="-128"/>
                          <a:ea typeface="BIZ UDPゴシック" panose="020B0400000000000000" pitchFamily="50" charset="-128"/>
                          <a:cs typeface="ＭＳ Ｐゴシック"/>
                        </a:rPr>
                        <a:t>年</a:t>
                      </a:r>
                      <a:endParaRPr sz="800" dirty="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20955" marB="0">
                    <a:lnL w="12700">
                      <a:solidFill>
                        <a:srgbClr val="FFFFFF"/>
                      </a:solidFill>
                      <a:prstDash val="solid"/>
                    </a:lnL>
                    <a:lnR w="28575">
                      <a:solidFill>
                        <a:srgbClr val="FF0000"/>
                      </a:solidFill>
                      <a:prstDash val="solid"/>
                    </a:lnR>
                    <a:lnT w="38100">
                      <a:solidFill>
                        <a:srgbClr val="FF0000"/>
                      </a:solidFill>
                      <a:prstDash val="solid"/>
                    </a:lnT>
                    <a:lnB w="38100">
                      <a:solidFill>
                        <a:srgbClr val="FF0000"/>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3"/>
                  </a:ext>
                </a:extLst>
              </a:tr>
              <a:tr h="318770">
                <a:tc>
                  <a:txBody>
                    <a:bodyPr/>
                    <a:lstStyle/>
                    <a:p>
                      <a:pPr>
                        <a:lnSpc>
                          <a:spcPct val="100000"/>
                        </a:lnSpc>
                        <a:spcBef>
                          <a:spcPts val="35"/>
                        </a:spcBef>
                      </a:pPr>
                      <a:endParaRPr sz="700">
                        <a:latin typeface="BIZ UDPゴシック" panose="020B0400000000000000" pitchFamily="50" charset="-128"/>
                        <a:ea typeface="BIZ UDPゴシック" panose="020B0400000000000000" pitchFamily="50" charset="-128"/>
                        <a:cs typeface="Times New Roman"/>
                      </a:endParaRPr>
                    </a:p>
                    <a:p>
                      <a:pPr marL="188595">
                        <a:lnSpc>
                          <a:spcPct val="100000"/>
                        </a:lnSpc>
                      </a:pPr>
                      <a:r>
                        <a:rPr sz="800" dirty="0">
                          <a:latin typeface="BIZ UDPゴシック" panose="020B0400000000000000" pitchFamily="50" charset="-128"/>
                          <a:ea typeface="BIZ UDPゴシック" panose="020B0400000000000000" pitchFamily="50" charset="-128"/>
                          <a:cs typeface="ＭＳ Ｐゴシック"/>
                        </a:rPr>
                        <a:t>4</a:t>
                      </a:r>
                      <a:endParaRPr sz="800">
                        <a:latin typeface="BIZ UDPゴシック" panose="020B0400000000000000" pitchFamily="50" charset="-128"/>
                        <a:ea typeface="BIZ UDPゴシック" panose="020B0400000000000000" pitchFamily="50" charset="-128"/>
                        <a:cs typeface="ＭＳ Ｐゴシック"/>
                      </a:endParaRPr>
                    </a:p>
                  </a:txBody>
                  <a:tcPr marL="0" marR="0" marT="4445"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92710">
                        <a:lnSpc>
                          <a:spcPct val="100000"/>
                        </a:lnSpc>
                        <a:spcBef>
                          <a:spcPts val="375"/>
                        </a:spcBef>
                      </a:pPr>
                      <a:r>
                        <a:rPr sz="800" spc="-15" dirty="0">
                          <a:latin typeface="BIZ UDPゴシック" panose="020B0400000000000000" pitchFamily="50" charset="-128"/>
                          <a:ea typeface="BIZ UDPゴシック" panose="020B0400000000000000" pitchFamily="50" charset="-128"/>
                          <a:cs typeface="ＭＳ Ｐゴシック"/>
                        </a:rPr>
                        <a:t>材料試験炉臨界実験装置</a:t>
                      </a:r>
                      <a:endParaRPr sz="800">
                        <a:latin typeface="BIZ UDPゴシック" panose="020B0400000000000000" pitchFamily="50" charset="-128"/>
                        <a:ea typeface="BIZ UDPゴシック" panose="020B0400000000000000" pitchFamily="50" charset="-128"/>
                        <a:cs typeface="ＭＳ Ｐゴシック"/>
                      </a:endParaRPr>
                    </a:p>
                    <a:p>
                      <a:pPr marL="92710">
                        <a:lnSpc>
                          <a:spcPct val="100000"/>
                        </a:lnSpc>
                      </a:pPr>
                      <a:r>
                        <a:rPr sz="800" spc="-10" dirty="0">
                          <a:latin typeface="BIZ UDPゴシック" panose="020B0400000000000000" pitchFamily="50" charset="-128"/>
                          <a:ea typeface="BIZ UDPゴシック" panose="020B0400000000000000" pitchFamily="50" charset="-128"/>
                          <a:cs typeface="ＭＳ Ｐゴシック"/>
                        </a:rPr>
                        <a:t>（JMTRC）</a:t>
                      </a:r>
                      <a:endParaRPr sz="800">
                        <a:latin typeface="BIZ UDPゴシック" panose="020B0400000000000000" pitchFamily="50" charset="-128"/>
                        <a:ea typeface="BIZ UDPゴシック" panose="020B0400000000000000" pitchFamily="50" charset="-128"/>
                        <a:cs typeface="ＭＳ Ｐゴシック"/>
                      </a:endParaRPr>
                    </a:p>
                  </a:txBody>
                  <a:tcPr marL="0" marR="0" marT="47625"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1270" algn="ctr">
                        <a:lnSpc>
                          <a:spcPct val="100000"/>
                        </a:lnSpc>
                        <a:spcBef>
                          <a:spcPts val="300"/>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5"/>
                        </a:spcBef>
                      </a:pPr>
                      <a:r>
                        <a:rPr sz="800" dirty="0">
                          <a:latin typeface="BIZ UDPゴシック" panose="020B0400000000000000" pitchFamily="50" charset="-128"/>
                          <a:ea typeface="BIZ UDPゴシック" panose="020B0400000000000000" pitchFamily="50" charset="-128"/>
                          <a:cs typeface="ＭＳ Ｐゴシック"/>
                        </a:rPr>
                        <a:t>（臨界実験装置</a:t>
                      </a:r>
                      <a:r>
                        <a:rPr sz="800" spc="-50" dirty="0">
                          <a:latin typeface="BIZ UDPゴシック" panose="020B0400000000000000" pitchFamily="50" charset="-128"/>
                          <a:ea typeface="BIZ UDPゴシック" panose="020B0400000000000000" pitchFamily="50" charset="-128"/>
                          <a:cs typeface="ＭＳ Ｐゴシック"/>
                        </a:rPr>
                        <a:t>）</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810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48260">
                        <a:lnSpc>
                          <a:spcPct val="100000"/>
                        </a:lnSpc>
                        <a:spcBef>
                          <a:spcPts val="360"/>
                        </a:spcBef>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p>
                      <a:pPr marL="48260">
                        <a:lnSpc>
                          <a:spcPct val="100000"/>
                        </a:lnSpc>
                        <a:spcBef>
                          <a:spcPts val="5"/>
                        </a:spcBef>
                      </a:pPr>
                      <a:r>
                        <a:rPr sz="800" spc="-15" dirty="0">
                          <a:latin typeface="BIZ UDPゴシック" panose="020B0400000000000000" pitchFamily="50" charset="-128"/>
                          <a:ea typeface="BIZ UDPゴシック" panose="020B0400000000000000" pitchFamily="50" charset="-128"/>
                          <a:cs typeface="ＭＳ Ｐゴシック"/>
                        </a:rPr>
                        <a:t>⇒大洗研</a:t>
                      </a:r>
                      <a:endParaRPr sz="800">
                        <a:latin typeface="BIZ UDPゴシック" panose="020B0400000000000000" pitchFamily="50" charset="-128"/>
                        <a:ea typeface="BIZ UDPゴシック" panose="020B0400000000000000" pitchFamily="50" charset="-128"/>
                        <a:cs typeface="ＭＳ Ｐゴシック"/>
                      </a:endParaRPr>
                    </a:p>
                  </a:txBody>
                  <a:tcPr marL="0" marR="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118110" marR="594360">
                        <a:lnSpc>
                          <a:spcPct val="100000"/>
                        </a:lnSpc>
                        <a:spcBef>
                          <a:spcPts val="300"/>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0" dirty="0">
                          <a:latin typeface="BIZ UDPゴシック" panose="020B0400000000000000" pitchFamily="50" charset="-128"/>
                          <a:ea typeface="BIZ UDPゴシック" panose="020B0400000000000000" pitchFamily="50" charset="-128"/>
                          <a:cs typeface="Calibri"/>
                        </a:rPr>
                        <a:t>6.1</a:t>
                      </a:r>
                      <a:r>
                        <a:rPr sz="800" spc="-10" dirty="0">
                          <a:latin typeface="BIZ UDPゴシック" panose="020B0400000000000000" pitchFamily="50" charset="-128"/>
                          <a:ea typeface="BIZ UDPゴシック" panose="020B0400000000000000" pitchFamily="50" charset="-128"/>
                          <a:cs typeface="ＭＳ Ｐゴシック"/>
                        </a:rPr>
                        <a:t>不燃：</a:t>
                      </a:r>
                      <a:r>
                        <a:rPr sz="800" spc="-20" dirty="0">
                          <a:latin typeface="BIZ UDPゴシック" panose="020B0400000000000000" pitchFamily="50" charset="-128"/>
                          <a:ea typeface="BIZ UDPゴシック" panose="020B0400000000000000" pitchFamily="50" charset="-128"/>
                          <a:cs typeface="Calibri"/>
                        </a:rPr>
                        <a:t>0.1</a:t>
                      </a:r>
                      <a:endParaRPr sz="800" dirty="0">
                        <a:latin typeface="BIZ UDPゴシック" panose="020B0400000000000000" pitchFamily="50" charset="-128"/>
                        <a:ea typeface="BIZ UDPゴシック" panose="020B0400000000000000" pitchFamily="50" charset="-128"/>
                        <a:cs typeface="Calibri"/>
                      </a:endParaRPr>
                    </a:p>
                  </a:txBody>
                  <a:tcPr marL="0" marR="0" marT="3810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a:lnSpc>
                          <a:spcPct val="100000"/>
                        </a:lnSpc>
                      </a:pPr>
                      <a:endParaRPr sz="800" dirty="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271145">
                        <a:lnSpc>
                          <a:spcPct val="100000"/>
                        </a:lnSpc>
                        <a:spcBef>
                          <a:spcPts val="300"/>
                        </a:spcBef>
                      </a:pPr>
                      <a:r>
                        <a:rPr sz="800" dirty="0">
                          <a:latin typeface="BIZ UDPゴシック" panose="020B0400000000000000" pitchFamily="50" charset="-128"/>
                          <a:ea typeface="BIZ UDPゴシック" panose="020B0400000000000000" pitchFamily="50" charset="-128"/>
                          <a:cs typeface="Calibri"/>
                        </a:rPr>
                        <a:t>1995</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2003</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289560">
                        <a:lnSpc>
                          <a:spcPct val="100000"/>
                        </a:lnSpc>
                        <a:spcBef>
                          <a:spcPts val="5"/>
                        </a:spcBef>
                      </a:pPr>
                      <a:r>
                        <a:rPr sz="800" spc="-15" dirty="0">
                          <a:latin typeface="BIZ UDPゴシック" panose="020B0400000000000000" pitchFamily="50" charset="-128"/>
                          <a:ea typeface="BIZ UDPゴシック" panose="020B0400000000000000" pitchFamily="50" charset="-128"/>
                          <a:cs typeface="ＭＳ Ｐゴシック"/>
                        </a:rPr>
                        <a:t>プールから撤去</a:t>
                      </a:r>
                      <a:endParaRPr sz="800">
                        <a:latin typeface="BIZ UDPゴシック" panose="020B0400000000000000" pitchFamily="50" charset="-128"/>
                        <a:ea typeface="BIZ UDPゴシック" panose="020B0400000000000000" pitchFamily="50" charset="-128"/>
                        <a:cs typeface="ＭＳ Ｐゴシック"/>
                      </a:endParaRPr>
                    </a:p>
                  </a:txBody>
                  <a:tcPr marL="0" marR="0" marT="3810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4"/>
                  </a:ext>
                </a:extLst>
              </a:tr>
              <a:tr h="323215">
                <a:tc>
                  <a:txBody>
                    <a:bodyPr/>
                    <a:lstStyle/>
                    <a:p>
                      <a:pPr>
                        <a:lnSpc>
                          <a:spcPct val="100000"/>
                        </a:lnSpc>
                        <a:spcBef>
                          <a:spcPts val="20"/>
                        </a:spcBef>
                      </a:pPr>
                      <a:endParaRPr sz="70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5</a:t>
                      </a:r>
                      <a:endParaRPr sz="800">
                        <a:latin typeface="BIZ UDPゴシック" panose="020B0400000000000000" pitchFamily="50" charset="-128"/>
                        <a:ea typeface="BIZ UDPゴシック" panose="020B0400000000000000" pitchFamily="50" charset="-128"/>
                        <a:cs typeface="ＭＳ Ｐゴシック"/>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ts val="930"/>
                        </a:lnSpc>
                        <a:spcBef>
                          <a:spcPts val="345"/>
                        </a:spcBef>
                      </a:pPr>
                      <a:r>
                        <a:rPr sz="800" spc="-10" dirty="0">
                          <a:latin typeface="BIZ UDPゴシック" panose="020B0400000000000000" pitchFamily="50" charset="-128"/>
                          <a:ea typeface="BIZ UDPゴシック" panose="020B0400000000000000" pitchFamily="50" charset="-128"/>
                          <a:cs typeface="ＭＳ Ｐゴシック"/>
                        </a:rPr>
                        <a:t>高温ガス炉臨界実験装置</a:t>
                      </a:r>
                      <a:endParaRPr sz="800">
                        <a:latin typeface="BIZ UDPゴシック" panose="020B0400000000000000" pitchFamily="50" charset="-128"/>
                        <a:ea typeface="BIZ UDPゴシック" panose="020B0400000000000000" pitchFamily="50" charset="-128"/>
                        <a:cs typeface="ＭＳ Ｐゴシック"/>
                      </a:endParaRPr>
                    </a:p>
                    <a:p>
                      <a:pPr marL="118110">
                        <a:lnSpc>
                          <a:spcPts val="930"/>
                        </a:lnSpc>
                      </a:pPr>
                      <a:r>
                        <a:rPr sz="800" spc="-10" dirty="0">
                          <a:latin typeface="BIZ UDPゴシック" panose="020B0400000000000000" pitchFamily="50" charset="-128"/>
                          <a:ea typeface="BIZ UDPゴシック" panose="020B0400000000000000" pitchFamily="50" charset="-128"/>
                          <a:cs typeface="ＭＳ Ｐゴシック"/>
                        </a:rPr>
                        <a:t>（VHTRC）</a:t>
                      </a:r>
                      <a:endParaRPr sz="800">
                        <a:latin typeface="BIZ UDPゴシック" panose="020B0400000000000000" pitchFamily="50" charset="-128"/>
                        <a:ea typeface="BIZ UDPゴシック" panose="020B0400000000000000" pitchFamily="50" charset="-128"/>
                        <a:cs typeface="ＭＳ Ｐゴシック"/>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5"/>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10" dirty="0">
                          <a:latin typeface="BIZ UDPゴシック" panose="020B0400000000000000" pitchFamily="50" charset="-128"/>
                          <a:ea typeface="BIZ UDPゴシック" panose="020B0400000000000000" pitchFamily="50" charset="-128"/>
                          <a:cs typeface="Calibri"/>
                        </a:rPr>
                        <a:t>(</a:t>
                      </a:r>
                      <a:r>
                        <a:rPr sz="800" dirty="0">
                          <a:latin typeface="BIZ UDPゴシック" panose="020B0400000000000000" pitchFamily="50" charset="-128"/>
                          <a:ea typeface="BIZ UDPゴシック" panose="020B0400000000000000" pitchFamily="50" charset="-128"/>
                          <a:cs typeface="ＭＳ Ｐゴシック"/>
                        </a:rPr>
                        <a:t>臨界実験装置</a:t>
                      </a:r>
                      <a:r>
                        <a:rPr sz="800" spc="-50" dirty="0">
                          <a:latin typeface="BIZ UDPゴシック" panose="020B0400000000000000" pitchFamily="50" charset="-128"/>
                          <a:ea typeface="BIZ UDPゴシック" panose="020B0400000000000000" pitchFamily="50" charset="-128"/>
                          <a:cs typeface="Calibri"/>
                        </a:rPr>
                        <a:t>)</a:t>
                      </a:r>
                      <a:endParaRPr sz="800" dirty="0">
                        <a:latin typeface="BIZ UDPゴシック" panose="020B0400000000000000" pitchFamily="50" charset="-128"/>
                        <a:ea typeface="BIZ UDPゴシック" panose="020B0400000000000000" pitchFamily="50" charset="-128"/>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20"/>
                        </a:spcBef>
                      </a:pPr>
                      <a:endParaRPr sz="70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marR="548640">
                        <a:lnSpc>
                          <a:spcPct val="100000"/>
                        </a:lnSpc>
                        <a:spcBef>
                          <a:spcPts val="285"/>
                        </a:spcBef>
                      </a:pPr>
                      <a:r>
                        <a:rPr sz="800" dirty="0">
                          <a:latin typeface="BIZ UDPゴシック" panose="020B0400000000000000" pitchFamily="50" charset="-128"/>
                          <a:ea typeface="BIZ UDPゴシック" panose="020B0400000000000000" pitchFamily="50" charset="-128"/>
                          <a:cs typeface="ＭＳ Ｐゴシック"/>
                        </a:rPr>
                        <a:t>金属：</a:t>
                      </a:r>
                      <a:r>
                        <a:rPr sz="800" dirty="0">
                          <a:latin typeface="BIZ UDPゴシック" panose="020B0400000000000000" pitchFamily="50" charset="-128"/>
                          <a:ea typeface="BIZ UDPゴシック" panose="020B0400000000000000" pitchFamily="50" charset="-128"/>
                          <a:cs typeface="Calibri"/>
                        </a:rPr>
                        <a:t>72</a:t>
                      </a:r>
                      <a:r>
                        <a:rPr sz="800" spc="-5" dirty="0">
                          <a:latin typeface="BIZ UDPゴシック" panose="020B0400000000000000" pitchFamily="50" charset="-128"/>
                          <a:ea typeface="BIZ UDPゴシック" panose="020B0400000000000000" pitchFamily="50" charset="-128"/>
                          <a:cs typeface="ＭＳ Ｐゴシック"/>
                        </a:rPr>
                        <a:t>コンクリ：</a:t>
                      </a:r>
                      <a:r>
                        <a:rPr sz="800" dirty="0">
                          <a:latin typeface="BIZ UDPゴシック" panose="020B0400000000000000" pitchFamily="50" charset="-128"/>
                          <a:ea typeface="BIZ UDPゴシック" panose="020B0400000000000000" pitchFamily="50" charset="-128"/>
                          <a:cs typeface="Calibri"/>
                        </a:rPr>
                        <a:t>1</a:t>
                      </a:r>
                      <a:endParaRPr sz="800">
                        <a:latin typeface="BIZ UDPゴシック" panose="020B0400000000000000" pitchFamily="50" charset="-128"/>
                        <a:ea typeface="BIZ UDPゴシック" panose="020B0400000000000000" pitchFamily="50" charset="-128"/>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0"/>
                        </a:spcBef>
                      </a:pPr>
                      <a:endParaRPr sz="6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800" spc="-25" dirty="0">
                          <a:latin typeface="BIZ UDPゴシック" panose="020B0400000000000000" pitchFamily="50" charset="-128"/>
                          <a:ea typeface="BIZ UDPゴシック" panose="020B0400000000000000" pitchFamily="50" charset="-128"/>
                          <a:cs typeface="Calibri"/>
                        </a:rPr>
                        <a:t>0.8</a:t>
                      </a:r>
                      <a:endParaRPr sz="800">
                        <a:latin typeface="BIZ UDPゴシック" panose="020B0400000000000000" pitchFamily="50" charset="-128"/>
                        <a:ea typeface="BIZ UDPゴシック" panose="020B0400000000000000" pitchFamily="50" charset="-128"/>
                        <a:cs typeface="Calibri"/>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85"/>
                        </a:spcBef>
                      </a:pPr>
                      <a:r>
                        <a:rPr sz="800" dirty="0">
                          <a:latin typeface="BIZ UDPゴシック" panose="020B0400000000000000" pitchFamily="50" charset="-128"/>
                          <a:ea typeface="BIZ UDPゴシック" panose="020B0400000000000000" pitchFamily="50" charset="-128"/>
                          <a:cs typeface="Calibri"/>
                        </a:rPr>
                        <a:t>2000</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2010</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5"/>
                  </a:ext>
                </a:extLst>
              </a:tr>
              <a:tr h="30988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pPr>
                      <a:r>
                        <a:rPr sz="800" dirty="0">
                          <a:latin typeface="BIZ UDPゴシック" panose="020B0400000000000000" pitchFamily="50" charset="-128"/>
                          <a:ea typeface="BIZ UDPゴシック" panose="020B0400000000000000" pitchFamily="50" charset="-128"/>
                          <a:cs typeface="ＭＳ Ｐゴシック"/>
                        </a:rPr>
                        <a:t>参</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marR="475615">
                        <a:lnSpc>
                          <a:spcPct val="100000"/>
                        </a:lnSpc>
                        <a:spcBef>
                          <a:spcPts val="295"/>
                        </a:spcBef>
                      </a:pPr>
                      <a:r>
                        <a:rPr sz="800" dirty="0">
                          <a:latin typeface="BIZ UDPゴシック" panose="020B0400000000000000" pitchFamily="50" charset="-128"/>
                          <a:ea typeface="BIZ UDPゴシック" panose="020B0400000000000000" pitchFamily="50" charset="-128"/>
                          <a:cs typeface="ＭＳ Ｐゴシック"/>
                        </a:rPr>
                        <a:t>研究炉３（JRR-</a:t>
                      </a:r>
                      <a:r>
                        <a:rPr sz="800" spc="-25" dirty="0">
                          <a:latin typeface="BIZ UDPゴシック" panose="020B0400000000000000" pitchFamily="50" charset="-128"/>
                          <a:ea typeface="BIZ UDPゴシック" panose="020B0400000000000000" pitchFamily="50" charset="-128"/>
                          <a:cs typeface="ＭＳ Ｐゴシック"/>
                        </a:rPr>
                        <a:t>3）</a:t>
                      </a:r>
                      <a:r>
                        <a:rPr sz="800" spc="-15" dirty="0">
                          <a:latin typeface="BIZ UDPゴシック" panose="020B0400000000000000" pitchFamily="50" charset="-128"/>
                          <a:ea typeface="BIZ UDPゴシック" panose="020B0400000000000000" pitchFamily="50" charset="-128"/>
                          <a:cs typeface="ＭＳ Ｐゴシック"/>
                        </a:rPr>
                        <a:t>旧炉心部</a:t>
                      </a:r>
                      <a:endParaRPr sz="800">
                        <a:latin typeface="BIZ UDPゴシック" panose="020B0400000000000000" pitchFamily="50" charset="-128"/>
                        <a:ea typeface="BIZ UDPゴシック" panose="020B0400000000000000" pitchFamily="50" charset="-128"/>
                        <a:cs typeface="ＭＳ Ｐゴシック"/>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715"/>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234"/>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0" dirty="0">
                          <a:latin typeface="BIZ UDPゴシック" panose="020B0400000000000000" pitchFamily="50" charset="-128"/>
                          <a:ea typeface="BIZ UDPゴシック" panose="020B0400000000000000" pitchFamily="50" charset="-128"/>
                          <a:cs typeface="Calibri"/>
                        </a:rPr>
                        <a:t>400</a:t>
                      </a:r>
                      <a:endParaRPr sz="80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0" dirty="0">
                          <a:latin typeface="BIZ UDPゴシック" panose="020B0400000000000000" pitchFamily="50" charset="-128"/>
                          <a:ea typeface="BIZ UDPゴシック" panose="020B0400000000000000" pitchFamily="50" charset="-128"/>
                          <a:cs typeface="ＭＳ Ｐゴシック"/>
                        </a:rPr>
                        <a:t>コンクリ：</a:t>
                      </a:r>
                      <a:r>
                        <a:rPr sz="800" spc="-10" dirty="0">
                          <a:latin typeface="BIZ UDPゴシック" panose="020B0400000000000000" pitchFamily="50" charset="-128"/>
                          <a:ea typeface="BIZ UDPゴシック" panose="020B0400000000000000" pitchFamily="50" charset="-128"/>
                          <a:cs typeface="Calibri"/>
                        </a:rPr>
                        <a:t>4200</a:t>
                      </a:r>
                      <a:endParaRPr sz="800">
                        <a:latin typeface="BIZ UDPゴシック" panose="020B0400000000000000" pitchFamily="50" charset="-128"/>
                        <a:ea typeface="BIZ UDPゴシック" panose="020B0400000000000000" pitchFamily="50" charset="-128"/>
                        <a:cs typeface="Calibri"/>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690"/>
                        </a:spcBef>
                      </a:pPr>
                      <a:r>
                        <a:rPr sz="800" spc="-25" dirty="0">
                          <a:latin typeface="BIZ UDPゴシック" panose="020B0400000000000000" pitchFamily="50" charset="-128"/>
                          <a:ea typeface="BIZ UDPゴシック" panose="020B0400000000000000" pitchFamily="50" charset="-128"/>
                          <a:cs typeface="Calibri"/>
                        </a:rPr>
                        <a:t>340</a:t>
                      </a:r>
                      <a:endParaRPr sz="800">
                        <a:latin typeface="BIZ UDPゴシック" panose="020B0400000000000000" pitchFamily="50" charset="-128"/>
                        <a:ea typeface="BIZ UDPゴシック" panose="020B0400000000000000" pitchFamily="50" charset="-128"/>
                        <a:cs typeface="Calibri"/>
                      </a:endParaRPr>
                    </a:p>
                  </a:txBody>
                  <a:tcPr marL="0" marR="0" marT="876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71145">
                        <a:lnSpc>
                          <a:spcPct val="100000"/>
                        </a:lnSpc>
                        <a:spcBef>
                          <a:spcPts val="234"/>
                        </a:spcBef>
                      </a:pPr>
                      <a:r>
                        <a:rPr sz="800" dirty="0">
                          <a:latin typeface="BIZ UDPゴシック" panose="020B0400000000000000" pitchFamily="50" charset="-128"/>
                          <a:ea typeface="BIZ UDPゴシック" panose="020B0400000000000000" pitchFamily="50" charset="-128"/>
                          <a:cs typeface="Calibri"/>
                        </a:rPr>
                        <a:t>1985</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1990</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323215">
                        <a:lnSpc>
                          <a:spcPct val="100000"/>
                        </a:lnSpc>
                      </a:pPr>
                      <a:r>
                        <a:rPr sz="800" spc="-10" dirty="0">
                          <a:latin typeface="BIZ UDPゴシック" panose="020B0400000000000000" pitchFamily="50" charset="-128"/>
                          <a:ea typeface="BIZ UDPゴシック" panose="020B0400000000000000" pitchFamily="50" charset="-128"/>
                          <a:cs typeface="ＭＳ Ｐゴシック"/>
                        </a:rPr>
                        <a:t>炉心部保管中</a:t>
                      </a:r>
                      <a:endParaRPr sz="800">
                        <a:latin typeface="BIZ UDPゴシック" panose="020B0400000000000000" pitchFamily="50" charset="-128"/>
                        <a:ea typeface="BIZ UDPゴシック" panose="020B0400000000000000" pitchFamily="50" charset="-128"/>
                        <a:cs typeface="ＭＳ Ｐゴシック"/>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6"/>
                  </a:ext>
                </a:extLst>
              </a:tr>
              <a:tr h="363855">
                <a:tc>
                  <a:txBody>
                    <a:bodyPr/>
                    <a:lstStyle/>
                    <a:p>
                      <a:pPr>
                        <a:lnSpc>
                          <a:spcPct val="100000"/>
                        </a:lnSpc>
                        <a:spcBef>
                          <a:spcPts val="10"/>
                        </a:spcBef>
                      </a:pPr>
                      <a:endParaRPr sz="8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6</a:t>
                      </a:r>
                      <a:endParaRPr sz="800">
                        <a:latin typeface="BIZ UDPゴシック" panose="020B0400000000000000" pitchFamily="50" charset="-128"/>
                        <a:ea typeface="BIZ UDPゴシック" panose="020B0400000000000000" pitchFamily="50" charset="-128"/>
                        <a:cs typeface="ＭＳ Ｐゴシック"/>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505"/>
                        </a:spcBef>
                      </a:pPr>
                      <a:r>
                        <a:rPr sz="800" spc="-15" dirty="0">
                          <a:latin typeface="BIZ UDPゴシック" panose="020B0400000000000000" pitchFamily="50" charset="-128"/>
                          <a:ea typeface="BIZ UDPゴシック" panose="020B0400000000000000" pitchFamily="50" charset="-128"/>
                          <a:cs typeface="ＭＳ Ｐゴシック"/>
                        </a:rPr>
                        <a:t>放射性物質放出実験装置</a:t>
                      </a:r>
                      <a:endParaRPr sz="800" dirty="0">
                        <a:latin typeface="BIZ UDPゴシック" panose="020B0400000000000000" pitchFamily="50" charset="-128"/>
                        <a:ea typeface="BIZ UDPゴシック" panose="020B0400000000000000" pitchFamily="50" charset="-128"/>
                        <a:cs typeface="ＭＳ Ｐゴシック"/>
                      </a:endParaRPr>
                    </a:p>
                    <a:p>
                      <a:pPr marL="118110">
                        <a:lnSpc>
                          <a:spcPct val="100000"/>
                        </a:lnSpc>
                      </a:pPr>
                      <a:r>
                        <a:rPr sz="800" spc="-10" dirty="0">
                          <a:latin typeface="BIZ UDPゴシック" panose="020B0400000000000000" pitchFamily="50" charset="-128"/>
                          <a:ea typeface="BIZ UDPゴシック" panose="020B0400000000000000" pitchFamily="50" charset="-128"/>
                          <a:cs typeface="ＭＳ Ｐゴシック"/>
                        </a:rPr>
                        <a:t>（VEGA）</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641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
                        </a:spcBef>
                      </a:pPr>
                      <a:endParaRPr sz="8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10"/>
                        </a:spcBef>
                      </a:pPr>
                      <a:endParaRPr sz="850" dirty="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445"/>
                        </a:spcBef>
                      </a:pPr>
                      <a:r>
                        <a:rPr sz="800" spc="-2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30</a:t>
                      </a:r>
                      <a:endParaRPr sz="800" dirty="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5" dirty="0">
                          <a:latin typeface="BIZ UDPゴシック" panose="020B0400000000000000" pitchFamily="50" charset="-128"/>
                          <a:ea typeface="BIZ UDPゴシック" panose="020B0400000000000000" pitchFamily="50" charset="-128"/>
                          <a:cs typeface="Calibri"/>
                        </a:rPr>
                        <a:t>2</a:t>
                      </a:r>
                      <a:endParaRPr sz="800" dirty="0">
                        <a:latin typeface="BIZ UDPゴシック" panose="020B0400000000000000" pitchFamily="50" charset="-128"/>
                        <a:ea typeface="BIZ UDPゴシック" panose="020B0400000000000000" pitchFamily="50" charset="-128"/>
                        <a:cs typeface="Calibri"/>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420"/>
                        </a:spcBef>
                      </a:pPr>
                      <a:r>
                        <a:rPr sz="800" dirty="0">
                          <a:latin typeface="BIZ UDPゴシック" panose="020B0400000000000000" pitchFamily="50" charset="-128"/>
                          <a:ea typeface="BIZ UDPゴシック" panose="020B0400000000000000" pitchFamily="50" charset="-128"/>
                          <a:cs typeface="Calibri"/>
                        </a:rPr>
                        <a:t>0</a:t>
                      </a:r>
                      <a:endParaRPr sz="800">
                        <a:latin typeface="BIZ UDPゴシック" panose="020B0400000000000000" pitchFamily="50" charset="-128"/>
                        <a:ea typeface="BIZ UDPゴシック" panose="020B0400000000000000" pitchFamily="50" charset="-128"/>
                        <a:cs typeface="Calibri"/>
                      </a:endParaRPr>
                    </a:p>
                    <a:p>
                      <a:pPr algn="ctr">
                        <a:lnSpc>
                          <a:spcPct val="100000"/>
                        </a:lnSpc>
                        <a:spcBef>
                          <a:spcPts val="25"/>
                        </a:spcBef>
                      </a:pPr>
                      <a:r>
                        <a:rPr sz="800" dirty="0">
                          <a:latin typeface="BIZ UDPゴシック" panose="020B0400000000000000" pitchFamily="50" charset="-128"/>
                          <a:ea typeface="BIZ UDPゴシック" panose="020B0400000000000000" pitchFamily="50" charset="-128"/>
                          <a:cs typeface="ＭＳ Ｐゴシック"/>
                        </a:rPr>
                        <a:t>（内部実施</a:t>
                      </a:r>
                      <a:r>
                        <a:rPr sz="800" spc="-50" dirty="0">
                          <a:latin typeface="BIZ UDPゴシック" panose="020B0400000000000000" pitchFamily="50" charset="-128"/>
                          <a:ea typeface="BIZ UDPゴシック" panose="020B0400000000000000" pitchFamily="50" charset="-128"/>
                          <a:cs typeface="ＭＳ Ｐゴシック"/>
                        </a:rPr>
                        <a:t>）</a:t>
                      </a:r>
                      <a:endParaRPr sz="800">
                        <a:latin typeface="BIZ UDPゴシック" panose="020B0400000000000000" pitchFamily="50" charset="-128"/>
                        <a:ea typeface="BIZ UDPゴシック" panose="020B0400000000000000" pitchFamily="50" charset="-128"/>
                        <a:cs typeface="ＭＳ Ｐゴシック"/>
                      </a:endParaRPr>
                    </a:p>
                  </a:txBody>
                  <a:tcPr marL="0" marR="0" marT="533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445"/>
                        </a:spcBef>
                      </a:pPr>
                      <a:r>
                        <a:rPr sz="800" spc="-10" dirty="0">
                          <a:latin typeface="BIZ UDPゴシック" panose="020B0400000000000000" pitchFamily="50" charset="-128"/>
                          <a:ea typeface="BIZ UDPゴシック" panose="020B0400000000000000" pitchFamily="50" charset="-128"/>
                          <a:cs typeface="Calibri"/>
                        </a:rPr>
                        <a:t>2005</a:t>
                      </a:r>
                      <a:r>
                        <a:rPr sz="800" spc="-1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Calibri"/>
                        </a:rPr>
                        <a:t>2005</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10" dirty="0">
                          <a:latin typeface="BIZ UDPゴシック" panose="020B0400000000000000" pitchFamily="50" charset="-128"/>
                          <a:ea typeface="BIZ UDPゴシック" panose="020B0400000000000000" pitchFamily="50" charset="-128"/>
                          <a:cs typeface="ＭＳ Ｐゴシック"/>
                        </a:rPr>
                        <a:t>建家再利用</a:t>
                      </a:r>
                      <a:endParaRPr sz="800">
                        <a:latin typeface="BIZ UDPゴシック" panose="020B0400000000000000" pitchFamily="50" charset="-128"/>
                        <a:ea typeface="BIZ UDPゴシック" panose="020B0400000000000000" pitchFamily="50" charset="-128"/>
                        <a:cs typeface="ＭＳ Ｐゴシック"/>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7"/>
                  </a:ext>
                </a:extLst>
              </a:tr>
              <a:tr h="30988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7</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15"/>
                        </a:spcBef>
                      </a:pPr>
                      <a:r>
                        <a:rPr sz="800" spc="-20" dirty="0">
                          <a:latin typeface="BIZ UDPゴシック" panose="020B0400000000000000" pitchFamily="50" charset="-128"/>
                          <a:ea typeface="BIZ UDPゴシック" panose="020B0400000000000000" pitchFamily="50" charset="-128"/>
                          <a:cs typeface="ＭＳ Ｐゴシック"/>
                        </a:rPr>
                        <a:t>セラミック特研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715"/>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marR="548640">
                        <a:lnSpc>
                          <a:spcPct val="100000"/>
                        </a:lnSpc>
                        <a:spcBef>
                          <a:spcPts val="235"/>
                        </a:spcBef>
                      </a:pPr>
                      <a:r>
                        <a:rPr sz="800" dirty="0">
                          <a:latin typeface="BIZ UDPゴシック" panose="020B0400000000000000" pitchFamily="50" charset="-128"/>
                          <a:ea typeface="BIZ UDPゴシック" panose="020B0400000000000000" pitchFamily="50" charset="-128"/>
                          <a:cs typeface="ＭＳ Ｐゴシック"/>
                        </a:rPr>
                        <a:t>金属：</a:t>
                      </a:r>
                      <a:r>
                        <a:rPr sz="800" dirty="0">
                          <a:latin typeface="BIZ UDPゴシック" panose="020B0400000000000000" pitchFamily="50" charset="-128"/>
                          <a:ea typeface="BIZ UDPゴシック" panose="020B0400000000000000" pitchFamily="50" charset="-128"/>
                          <a:cs typeface="Calibri"/>
                        </a:rPr>
                        <a:t>30</a:t>
                      </a:r>
                      <a:r>
                        <a:rPr sz="800" spc="-5" dirty="0">
                          <a:latin typeface="BIZ UDPゴシック" panose="020B0400000000000000" pitchFamily="50" charset="-128"/>
                          <a:ea typeface="BIZ UDPゴシック" panose="020B0400000000000000" pitchFamily="50" charset="-128"/>
                          <a:cs typeface="ＭＳ Ｐゴシック"/>
                        </a:rPr>
                        <a:t>コンクリ：</a:t>
                      </a:r>
                      <a:r>
                        <a:rPr sz="800" dirty="0">
                          <a:latin typeface="BIZ UDPゴシック" panose="020B0400000000000000" pitchFamily="50" charset="-128"/>
                          <a:ea typeface="BIZ UDPゴシック" panose="020B0400000000000000" pitchFamily="50" charset="-128"/>
                          <a:cs typeface="Calibri"/>
                        </a:rPr>
                        <a:t>2</a:t>
                      </a: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690"/>
                        </a:spcBef>
                      </a:pPr>
                      <a:r>
                        <a:rPr sz="800" spc="-25" dirty="0">
                          <a:latin typeface="BIZ UDPゴシック" panose="020B0400000000000000" pitchFamily="50" charset="-128"/>
                          <a:ea typeface="BIZ UDPゴシック" panose="020B0400000000000000" pitchFamily="50" charset="-128"/>
                          <a:cs typeface="Calibri"/>
                        </a:rPr>
                        <a:t>0.3</a:t>
                      </a:r>
                      <a:endParaRPr sz="800">
                        <a:latin typeface="BIZ UDPゴシック" panose="020B0400000000000000" pitchFamily="50" charset="-128"/>
                        <a:ea typeface="BIZ UDPゴシック" panose="020B0400000000000000" pitchFamily="50" charset="-128"/>
                        <a:cs typeface="Calibri"/>
                      </a:endParaRPr>
                    </a:p>
                  </a:txBody>
                  <a:tcPr marL="0" marR="0" marT="876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2006</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2008</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8"/>
                  </a:ext>
                </a:extLst>
              </a:tr>
              <a:tr h="30988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8</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745">
                        <a:lnSpc>
                          <a:spcPct val="100000"/>
                        </a:lnSpc>
                        <a:spcBef>
                          <a:spcPts val="715"/>
                        </a:spcBef>
                      </a:pPr>
                      <a:r>
                        <a:rPr sz="800" spc="-10" dirty="0">
                          <a:latin typeface="BIZ UDPゴシック" panose="020B0400000000000000" pitchFamily="50" charset="-128"/>
                          <a:ea typeface="BIZ UDPゴシック" panose="020B0400000000000000" pitchFamily="50" charset="-128"/>
                          <a:cs typeface="ＭＳ Ｐゴシック"/>
                        </a:rPr>
                        <a:t>同位体分離研究施設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715"/>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235"/>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18</a:t>
                      </a:r>
                      <a:endParaRPr sz="800" dirty="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0" dirty="0">
                          <a:latin typeface="BIZ UDPゴシック" panose="020B0400000000000000" pitchFamily="50" charset="-128"/>
                          <a:ea typeface="BIZ UDPゴシック" panose="020B0400000000000000" pitchFamily="50" charset="-128"/>
                          <a:cs typeface="Calibri"/>
                        </a:rPr>
                        <a:t>0.4</a:t>
                      </a:r>
                      <a:endParaRPr sz="800" dirty="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690"/>
                        </a:spcBef>
                      </a:pPr>
                      <a:r>
                        <a:rPr sz="800" spc="-25" dirty="0">
                          <a:latin typeface="BIZ UDPゴシック" panose="020B0400000000000000" pitchFamily="50" charset="-128"/>
                          <a:ea typeface="BIZ UDPゴシック" panose="020B0400000000000000" pitchFamily="50" charset="-128"/>
                          <a:cs typeface="Calibri"/>
                        </a:rPr>
                        <a:t>0.2</a:t>
                      </a:r>
                      <a:endParaRPr sz="800">
                        <a:latin typeface="BIZ UDPゴシック" panose="020B0400000000000000" pitchFamily="50" charset="-128"/>
                        <a:ea typeface="BIZ UDPゴシック" panose="020B0400000000000000" pitchFamily="50" charset="-128"/>
                        <a:cs typeface="Calibri"/>
                      </a:endParaRPr>
                    </a:p>
                  </a:txBody>
                  <a:tcPr marL="0" marR="0" marT="876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2008</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2010</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9"/>
                  </a:ext>
                </a:extLst>
              </a:tr>
              <a:tr h="30988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9</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20"/>
                        </a:spcBef>
                      </a:pPr>
                      <a:r>
                        <a:rPr sz="800" spc="-10" dirty="0">
                          <a:latin typeface="BIZ UDPゴシック" panose="020B0400000000000000" pitchFamily="50" charset="-128"/>
                          <a:ea typeface="BIZ UDPゴシック" panose="020B0400000000000000" pitchFamily="50" charset="-128"/>
                          <a:cs typeface="ＭＳ Ｐゴシック"/>
                        </a:rPr>
                        <a:t>冶金特別研究施設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720"/>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235"/>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48</a:t>
                      </a:r>
                      <a:endParaRPr sz="800">
                        <a:latin typeface="BIZ UDPゴシック" panose="020B0400000000000000" pitchFamily="50" charset="-128"/>
                        <a:ea typeface="BIZ UDPゴシック" panose="020B0400000000000000" pitchFamily="50" charset="-128"/>
                        <a:cs typeface="Calibri"/>
                      </a:endParaRPr>
                    </a:p>
                    <a:p>
                      <a:pPr marL="118110">
                        <a:lnSpc>
                          <a:spcPct val="100000"/>
                        </a:lnSpc>
                        <a:spcBef>
                          <a:spcPts val="5"/>
                        </a:spcBef>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0" dirty="0">
                          <a:latin typeface="BIZ UDPゴシック" panose="020B0400000000000000" pitchFamily="50" charset="-128"/>
                          <a:ea typeface="BIZ UDPゴシック" panose="020B0400000000000000" pitchFamily="50" charset="-128"/>
                          <a:cs typeface="Calibri"/>
                        </a:rPr>
                        <a:t>121</a:t>
                      </a:r>
                      <a:endParaRPr sz="80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695"/>
                        </a:spcBef>
                      </a:pPr>
                      <a:r>
                        <a:rPr sz="800" dirty="0">
                          <a:latin typeface="BIZ UDPゴシック" panose="020B0400000000000000" pitchFamily="50" charset="-128"/>
                          <a:ea typeface="BIZ UDPゴシック" panose="020B0400000000000000" pitchFamily="50" charset="-128"/>
                          <a:cs typeface="Calibri"/>
                        </a:rPr>
                        <a:t>2</a:t>
                      </a:r>
                      <a:endParaRPr sz="800">
                        <a:latin typeface="BIZ UDPゴシック" panose="020B0400000000000000" pitchFamily="50" charset="-128"/>
                        <a:ea typeface="BIZ UDPゴシック" panose="020B0400000000000000" pitchFamily="50" charset="-128"/>
                        <a:cs typeface="Calibri"/>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2007</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spcBef>
                          <a:spcPts val="5"/>
                        </a:spcBef>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0"/>
                  </a:ext>
                </a:extLst>
              </a:tr>
              <a:tr h="30988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pPr>
                      <a:r>
                        <a:rPr sz="800" spc="-25" dirty="0">
                          <a:latin typeface="BIZ UDPゴシック" panose="020B0400000000000000" pitchFamily="50" charset="-128"/>
                          <a:ea typeface="BIZ UDPゴシック" panose="020B0400000000000000" pitchFamily="50" charset="-128"/>
                          <a:cs typeface="ＭＳ Ｐゴシック"/>
                        </a:rPr>
                        <a:t>10</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715"/>
                        </a:spcBef>
                      </a:pPr>
                      <a:r>
                        <a:rPr sz="800" spc="-10" dirty="0">
                          <a:latin typeface="BIZ UDPゴシック" panose="020B0400000000000000" pitchFamily="50" charset="-128"/>
                          <a:ea typeface="BIZ UDPゴシック" panose="020B0400000000000000" pitchFamily="50" charset="-128"/>
                          <a:cs typeface="ＭＳ Ｐゴシック"/>
                        </a:rPr>
                        <a:t>再処理試験室</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715"/>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235"/>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25</a:t>
                      </a:r>
                      <a:endParaRPr sz="800" dirty="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0" dirty="0">
                          <a:latin typeface="BIZ UDPゴシック" panose="020B0400000000000000" pitchFamily="50" charset="-128"/>
                          <a:ea typeface="BIZ UDPゴシック" panose="020B0400000000000000" pitchFamily="50" charset="-128"/>
                          <a:cs typeface="Calibri"/>
                        </a:rPr>
                        <a:t>142</a:t>
                      </a:r>
                      <a:endParaRPr sz="800" dirty="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695"/>
                        </a:spcBef>
                      </a:pPr>
                      <a:r>
                        <a:rPr sz="800" dirty="0">
                          <a:latin typeface="BIZ UDPゴシック" panose="020B0400000000000000" pitchFamily="50" charset="-128"/>
                          <a:ea typeface="BIZ UDPゴシック" panose="020B0400000000000000" pitchFamily="50" charset="-128"/>
                          <a:cs typeface="Calibri"/>
                        </a:rPr>
                        <a:t>2</a:t>
                      </a:r>
                      <a:endParaRPr sz="800">
                        <a:latin typeface="BIZ UDPゴシック" panose="020B0400000000000000" pitchFamily="50" charset="-128"/>
                        <a:ea typeface="BIZ UDPゴシック" panose="020B0400000000000000" pitchFamily="50" charset="-128"/>
                        <a:cs typeface="Calibri"/>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2008</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1"/>
                  </a:ext>
                </a:extLst>
              </a:tr>
              <a:tr h="30988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pPr>
                      <a:r>
                        <a:rPr sz="800" spc="-25" dirty="0">
                          <a:latin typeface="BIZ UDPゴシック" panose="020B0400000000000000" pitchFamily="50" charset="-128"/>
                          <a:ea typeface="BIZ UDPゴシック" panose="020B0400000000000000" pitchFamily="50" charset="-128"/>
                          <a:cs typeface="ＭＳ Ｐゴシック"/>
                        </a:rPr>
                        <a:t>11</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15"/>
                        </a:spcBef>
                      </a:pPr>
                      <a:r>
                        <a:rPr sz="800" spc="-10" dirty="0">
                          <a:latin typeface="BIZ UDPゴシック" panose="020B0400000000000000" pitchFamily="50" charset="-128"/>
                          <a:ea typeface="BIZ UDPゴシック" panose="020B0400000000000000" pitchFamily="50" charset="-128"/>
                          <a:cs typeface="ＭＳ Ｐゴシック"/>
                        </a:rPr>
                        <a:t>プルトニウム研究</a:t>
                      </a:r>
                      <a:r>
                        <a:rPr sz="800" dirty="0">
                          <a:latin typeface="BIZ UDPゴシック" panose="020B0400000000000000" pitchFamily="50" charset="-128"/>
                          <a:ea typeface="BIZ UDPゴシック" panose="020B0400000000000000" pitchFamily="50" charset="-128"/>
                          <a:cs typeface="Calibri"/>
                        </a:rPr>
                        <a:t>2</a:t>
                      </a:r>
                      <a:r>
                        <a:rPr sz="800" spc="-50" dirty="0">
                          <a:latin typeface="BIZ UDPゴシック" panose="020B0400000000000000" pitchFamily="50" charset="-128"/>
                          <a:ea typeface="BIZ UDPゴシック" panose="020B0400000000000000" pitchFamily="50" charset="-128"/>
                          <a:cs typeface="ＭＳ Ｐゴシック"/>
                        </a:rPr>
                        <a:t>棟</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715"/>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127000" algn="r">
                        <a:lnSpc>
                          <a:spcPct val="100000"/>
                        </a:lnSpc>
                        <a:spcBef>
                          <a:spcPts val="715"/>
                        </a:spcBef>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235"/>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6</a:t>
                      </a:r>
                      <a:endParaRPr sz="80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5" dirty="0">
                          <a:latin typeface="BIZ UDPゴシック" panose="020B0400000000000000" pitchFamily="50" charset="-128"/>
                          <a:ea typeface="BIZ UDPゴシック" panose="020B0400000000000000" pitchFamily="50" charset="-128"/>
                          <a:cs typeface="Calibri"/>
                        </a:rPr>
                        <a:t>0</a:t>
                      </a:r>
                      <a:endParaRPr sz="80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690"/>
                        </a:spcBef>
                      </a:pPr>
                      <a:r>
                        <a:rPr sz="800" spc="-25" dirty="0">
                          <a:latin typeface="BIZ UDPゴシック" panose="020B0400000000000000" pitchFamily="50" charset="-128"/>
                          <a:ea typeface="BIZ UDPゴシック" panose="020B0400000000000000" pitchFamily="50" charset="-128"/>
                          <a:cs typeface="Calibri"/>
                        </a:rPr>
                        <a:t>0.3</a:t>
                      </a:r>
                      <a:endParaRPr sz="800" dirty="0">
                        <a:latin typeface="BIZ UDPゴシック" panose="020B0400000000000000" pitchFamily="50" charset="-128"/>
                        <a:ea typeface="BIZ UDPゴシック" panose="020B0400000000000000" pitchFamily="50" charset="-128"/>
                        <a:cs typeface="Calibri"/>
                      </a:endParaRPr>
                    </a:p>
                  </a:txBody>
                  <a:tcPr marL="0" marR="0" marT="876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2008</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2"/>
                  </a:ext>
                </a:extLst>
              </a:tr>
              <a:tr h="30988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pPr>
                      <a:r>
                        <a:rPr sz="800" spc="-25" dirty="0">
                          <a:latin typeface="BIZ UDPゴシック" panose="020B0400000000000000" pitchFamily="50" charset="-128"/>
                          <a:ea typeface="BIZ UDPゴシック" panose="020B0400000000000000" pitchFamily="50" charset="-128"/>
                          <a:cs typeface="ＭＳ Ｐゴシック"/>
                        </a:rPr>
                        <a:t>12</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720"/>
                        </a:spcBef>
                      </a:pPr>
                      <a:r>
                        <a:rPr sz="800" spc="-15" dirty="0">
                          <a:latin typeface="BIZ UDPゴシック" panose="020B0400000000000000" pitchFamily="50" charset="-128"/>
                          <a:ea typeface="BIZ UDPゴシック" panose="020B0400000000000000" pitchFamily="50" charset="-128"/>
                          <a:cs typeface="ＭＳ Ｐゴシック"/>
                        </a:rPr>
                        <a:t>モックアップ試験室建家</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720"/>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235"/>
                        </a:spcBef>
                      </a:pPr>
                      <a:r>
                        <a:rPr sz="800" spc="-15" dirty="0">
                          <a:latin typeface="BIZ UDPゴシック" panose="020B0400000000000000" pitchFamily="50" charset="-128"/>
                          <a:ea typeface="BIZ UDPゴシック" panose="020B0400000000000000" pitchFamily="50" charset="-128"/>
                          <a:cs typeface="ＭＳ Ｐゴシック"/>
                        </a:rPr>
                        <a:t>金属：</a:t>
                      </a:r>
                      <a:r>
                        <a:rPr sz="800" spc="-20" dirty="0">
                          <a:latin typeface="BIZ UDPゴシック" panose="020B0400000000000000" pitchFamily="50" charset="-128"/>
                          <a:ea typeface="BIZ UDPゴシック" panose="020B0400000000000000" pitchFamily="50" charset="-128"/>
                          <a:cs typeface="Calibri"/>
                        </a:rPr>
                        <a:t>2.8</a:t>
                      </a:r>
                      <a:endParaRPr sz="800">
                        <a:latin typeface="BIZ UDPゴシック" panose="020B0400000000000000" pitchFamily="50" charset="-128"/>
                        <a:ea typeface="BIZ UDPゴシック" panose="020B0400000000000000" pitchFamily="50" charset="-128"/>
                        <a:cs typeface="Calibri"/>
                      </a:endParaRPr>
                    </a:p>
                    <a:p>
                      <a:pPr marL="118110">
                        <a:lnSpc>
                          <a:spcPct val="100000"/>
                        </a:lnSpc>
                        <a:spcBef>
                          <a:spcPts val="5"/>
                        </a:spcBef>
                      </a:pPr>
                      <a:r>
                        <a:rPr sz="800" spc="-5" dirty="0">
                          <a:latin typeface="BIZ UDPゴシック" panose="020B0400000000000000" pitchFamily="50" charset="-128"/>
                          <a:ea typeface="BIZ UDPゴシック" panose="020B0400000000000000" pitchFamily="50" charset="-128"/>
                          <a:cs typeface="ＭＳ Ｐゴシック"/>
                        </a:rPr>
                        <a:t>不燃：</a:t>
                      </a:r>
                      <a:r>
                        <a:rPr sz="800" spc="-10" dirty="0">
                          <a:latin typeface="BIZ UDPゴシック" panose="020B0400000000000000" pitchFamily="50" charset="-128"/>
                          <a:ea typeface="BIZ UDPゴシック" panose="020B0400000000000000" pitchFamily="50" charset="-128"/>
                          <a:cs typeface="Calibri"/>
                        </a:rPr>
                        <a:t>246.4</a:t>
                      </a:r>
                      <a:endParaRPr sz="80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695"/>
                        </a:spcBef>
                      </a:pPr>
                      <a:r>
                        <a:rPr sz="800" dirty="0">
                          <a:latin typeface="BIZ UDPゴシック" panose="020B0400000000000000" pitchFamily="50" charset="-128"/>
                          <a:ea typeface="BIZ UDPゴシック" panose="020B0400000000000000" pitchFamily="50" charset="-128"/>
                          <a:cs typeface="Calibri"/>
                        </a:rPr>
                        <a:t>3</a:t>
                      </a: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35"/>
                        </a:spcBef>
                      </a:pPr>
                      <a:r>
                        <a:rPr sz="800" spc="-10" dirty="0">
                          <a:latin typeface="BIZ UDPゴシック" panose="020B0400000000000000" pitchFamily="50" charset="-128"/>
                          <a:ea typeface="BIZ UDPゴシック" panose="020B0400000000000000" pitchFamily="50" charset="-128"/>
                          <a:cs typeface="Calibri"/>
                        </a:rPr>
                        <a:t>2010</a:t>
                      </a:r>
                      <a:r>
                        <a:rPr sz="800" spc="-1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Calibri"/>
                        </a:rPr>
                        <a:t>2014</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spcBef>
                          <a:spcPts val="5"/>
                        </a:spcBef>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3"/>
                  </a:ext>
                </a:extLst>
              </a:tr>
              <a:tr h="309880">
                <a:tc>
                  <a:txBody>
                    <a:bodyPr/>
                    <a:lstStyle/>
                    <a:p>
                      <a:pPr algn="ctr">
                        <a:lnSpc>
                          <a:spcPct val="100000"/>
                        </a:lnSpc>
                        <a:spcBef>
                          <a:spcPts val="310"/>
                        </a:spcBef>
                      </a:pPr>
                      <a:r>
                        <a:rPr sz="800" spc="-25" dirty="0">
                          <a:latin typeface="BIZ UDPゴシック" panose="020B0400000000000000" pitchFamily="50" charset="-128"/>
                          <a:ea typeface="BIZ UDPゴシック" panose="020B0400000000000000" pitchFamily="50" charset="-128"/>
                          <a:cs typeface="ＭＳ Ｐゴシック"/>
                        </a:rPr>
                        <a:t>13</a:t>
                      </a:r>
                      <a:endParaRPr sz="800">
                        <a:latin typeface="BIZ UDPゴシック" panose="020B0400000000000000" pitchFamily="50" charset="-128"/>
                        <a:ea typeface="BIZ UDPゴシック" panose="020B0400000000000000" pitchFamily="50" charset="-128"/>
                        <a:cs typeface="ＭＳ Ｐゴシック"/>
                      </a:endParaRPr>
                    </a:p>
                    <a:p>
                      <a:pPr algn="ctr">
                        <a:lnSpc>
                          <a:spcPct val="100000"/>
                        </a:lnSpc>
                      </a:pPr>
                      <a:r>
                        <a:rPr sz="800" spc="-25" dirty="0">
                          <a:latin typeface="BIZ UDPゴシック" panose="020B0400000000000000" pitchFamily="50" charset="-128"/>
                          <a:ea typeface="BIZ UDPゴシック" panose="020B0400000000000000" pitchFamily="50" charset="-128"/>
                          <a:cs typeface="ＭＳ Ｐゴシック"/>
                        </a:rPr>
                        <a:t>14</a:t>
                      </a:r>
                      <a:endParaRPr sz="800">
                        <a:latin typeface="BIZ UDPゴシック" panose="020B0400000000000000" pitchFamily="50" charset="-128"/>
                        <a:ea typeface="BIZ UDPゴシック" panose="020B0400000000000000" pitchFamily="50" charset="-128"/>
                        <a:cs typeface="ＭＳ Ｐゴシック"/>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20"/>
                        </a:spcBef>
                      </a:pPr>
                      <a:r>
                        <a:rPr sz="800" spc="-10" dirty="0">
                          <a:latin typeface="BIZ UDPゴシック" panose="020B0400000000000000" pitchFamily="50" charset="-128"/>
                          <a:ea typeface="BIZ UDPゴシック" panose="020B0400000000000000" pitchFamily="50" charset="-128"/>
                          <a:cs typeface="Calibri"/>
                        </a:rPr>
                        <a:t>G/H</a:t>
                      </a:r>
                      <a:r>
                        <a:rPr sz="800" spc="-60" dirty="0">
                          <a:latin typeface="BIZ UDPゴシック" panose="020B0400000000000000" pitchFamily="50" charset="-128"/>
                          <a:ea typeface="BIZ UDPゴシック" panose="020B0400000000000000" pitchFamily="50" charset="-128"/>
                          <a:cs typeface="ＭＳ Ｐゴシック"/>
                        </a:rPr>
                        <a:t>棟</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30"/>
                        </a:spcBef>
                      </a:pPr>
                      <a:endParaRPr sz="6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30"/>
                        </a:spcBef>
                      </a:pPr>
                      <a:endParaRPr sz="650" dirty="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核サ研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20"/>
                        </a:spcBef>
                      </a:pPr>
                      <a:r>
                        <a:rPr sz="800" spc="-5" dirty="0">
                          <a:latin typeface="BIZ UDPゴシック" panose="020B0400000000000000" pitchFamily="50" charset="-128"/>
                          <a:ea typeface="BIZ UDPゴシック" panose="020B0400000000000000" pitchFamily="50" charset="-128"/>
                          <a:cs typeface="ＭＳ Ｐゴシック"/>
                        </a:rPr>
                        <a:t>不燃物：</a:t>
                      </a:r>
                      <a:r>
                        <a:rPr sz="800" spc="-20" dirty="0">
                          <a:latin typeface="BIZ UDPゴシック" panose="020B0400000000000000" pitchFamily="50" charset="-128"/>
                          <a:ea typeface="BIZ UDPゴシック" panose="020B0400000000000000" pitchFamily="50" charset="-128"/>
                          <a:cs typeface="Calibri"/>
                        </a:rPr>
                        <a:t>150</a:t>
                      </a:r>
                      <a:endParaRPr sz="800">
                        <a:latin typeface="BIZ UDPゴシック" panose="020B0400000000000000" pitchFamily="50" charset="-128"/>
                        <a:ea typeface="BIZ UDPゴシック" panose="020B0400000000000000" pitchFamily="50" charset="-128"/>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695"/>
                        </a:spcBef>
                      </a:pPr>
                      <a:r>
                        <a:rPr sz="800" spc="-25" dirty="0">
                          <a:latin typeface="BIZ UDPゴシック" panose="020B0400000000000000" pitchFamily="50" charset="-128"/>
                          <a:ea typeface="BIZ UDPゴシック" panose="020B0400000000000000" pitchFamily="50" charset="-128"/>
                          <a:cs typeface="Calibri"/>
                        </a:rPr>
                        <a:t>2.6</a:t>
                      </a:r>
                      <a:endParaRPr sz="800" dirty="0">
                        <a:latin typeface="BIZ UDPゴシック" panose="020B0400000000000000" pitchFamily="50" charset="-128"/>
                        <a:ea typeface="BIZ UDPゴシック" panose="020B0400000000000000" pitchFamily="50" charset="-128"/>
                        <a:cs typeface="Calibri"/>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40"/>
                        </a:spcBef>
                      </a:pPr>
                      <a:r>
                        <a:rPr sz="800" dirty="0">
                          <a:latin typeface="BIZ UDPゴシック" panose="020B0400000000000000" pitchFamily="50" charset="-128"/>
                          <a:ea typeface="BIZ UDPゴシック" panose="020B0400000000000000" pitchFamily="50" charset="-128"/>
                          <a:cs typeface="Calibri"/>
                        </a:rPr>
                        <a:t>2009</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2013</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4"/>
                  </a:ext>
                </a:extLst>
              </a:tr>
              <a:tr h="309880">
                <a:tc>
                  <a:txBody>
                    <a:bodyPr/>
                    <a:lstStyle/>
                    <a:p>
                      <a:pPr>
                        <a:lnSpc>
                          <a:spcPct val="100000"/>
                        </a:lnSpc>
                        <a:spcBef>
                          <a:spcPts val="45"/>
                        </a:spcBef>
                      </a:pPr>
                      <a:endParaRPr sz="650">
                        <a:latin typeface="BIZ UDPゴシック" panose="020B0400000000000000" pitchFamily="50" charset="-128"/>
                        <a:ea typeface="BIZ UDPゴシック" panose="020B0400000000000000" pitchFamily="50" charset="-128"/>
                        <a:cs typeface="Times New Roman"/>
                      </a:endParaRPr>
                    </a:p>
                    <a:p>
                      <a:pPr marL="162560">
                        <a:lnSpc>
                          <a:spcPct val="100000"/>
                        </a:lnSpc>
                      </a:pPr>
                      <a:r>
                        <a:rPr sz="800" spc="-25" dirty="0">
                          <a:latin typeface="BIZ UDPゴシック" panose="020B0400000000000000" pitchFamily="50" charset="-128"/>
                          <a:ea typeface="BIZ UDPゴシック" panose="020B0400000000000000" pitchFamily="50" charset="-128"/>
                          <a:cs typeface="ＭＳ Ｐゴシック"/>
                        </a:rPr>
                        <a:t>15</a:t>
                      </a:r>
                      <a:endParaRPr sz="800">
                        <a:latin typeface="BIZ UDPゴシック" panose="020B0400000000000000" pitchFamily="50" charset="-128"/>
                        <a:ea typeface="BIZ UDPゴシック" panose="020B0400000000000000" pitchFamily="50" charset="-128"/>
                        <a:cs typeface="ＭＳ Ｐゴシック"/>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46355">
                        <a:lnSpc>
                          <a:spcPct val="100000"/>
                        </a:lnSpc>
                        <a:spcBef>
                          <a:spcPts val="310"/>
                        </a:spcBef>
                      </a:pPr>
                      <a:r>
                        <a:rPr sz="800" spc="-15" dirty="0">
                          <a:latin typeface="BIZ UDPゴシック" panose="020B0400000000000000" pitchFamily="50" charset="-128"/>
                          <a:ea typeface="BIZ UDPゴシック" panose="020B0400000000000000" pitchFamily="50" charset="-128"/>
                          <a:cs typeface="ＭＳ Ｐゴシック"/>
                        </a:rPr>
                        <a:t>高性能トカマク開発試験装置</a:t>
                      </a:r>
                      <a:endParaRPr sz="800">
                        <a:latin typeface="BIZ UDPゴシック" panose="020B0400000000000000" pitchFamily="50" charset="-128"/>
                        <a:ea typeface="BIZ UDPゴシック" panose="020B0400000000000000" pitchFamily="50" charset="-128"/>
                        <a:cs typeface="ＭＳ Ｐゴシック"/>
                      </a:endParaRPr>
                    </a:p>
                    <a:p>
                      <a:pPr marL="46355">
                        <a:lnSpc>
                          <a:spcPct val="100000"/>
                        </a:lnSpc>
                      </a:pPr>
                      <a:r>
                        <a:rPr sz="800" dirty="0">
                          <a:latin typeface="BIZ UDPゴシック" panose="020B0400000000000000" pitchFamily="50" charset="-128"/>
                          <a:ea typeface="BIZ UDPゴシック" panose="020B0400000000000000" pitchFamily="50" charset="-128"/>
                          <a:cs typeface="ＭＳ Ｐゴシック"/>
                        </a:rPr>
                        <a:t>（JFT-</a:t>
                      </a:r>
                      <a:r>
                        <a:rPr sz="800" spc="-25" dirty="0">
                          <a:latin typeface="BIZ UDPゴシック" panose="020B0400000000000000" pitchFamily="50" charset="-128"/>
                          <a:ea typeface="BIZ UDPゴシック" panose="020B0400000000000000" pitchFamily="50" charset="-128"/>
                          <a:cs typeface="ＭＳ Ｐゴシック"/>
                        </a:rPr>
                        <a:t>2M)</a:t>
                      </a:r>
                      <a:endParaRPr sz="800">
                        <a:latin typeface="BIZ UDPゴシック" panose="020B0400000000000000" pitchFamily="50" charset="-128"/>
                        <a:ea typeface="BIZ UDPゴシック" panose="020B0400000000000000" pitchFamily="50" charset="-128"/>
                        <a:cs typeface="ＭＳ Ｐゴシック"/>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720"/>
                        </a:spcBef>
                      </a:pPr>
                      <a:r>
                        <a:rPr sz="800" spc="-10" dirty="0">
                          <a:latin typeface="BIZ UDPゴシック" panose="020B0400000000000000" pitchFamily="50" charset="-128"/>
                          <a:ea typeface="BIZ UDPゴシック" panose="020B0400000000000000" pitchFamily="50" charset="-128"/>
                          <a:cs typeface="Calibri"/>
                        </a:rPr>
                        <a:t>RI</a:t>
                      </a:r>
                      <a:r>
                        <a:rPr sz="800" spc="-25" dirty="0">
                          <a:latin typeface="BIZ UDPゴシック" panose="020B0400000000000000" pitchFamily="50" charset="-128"/>
                          <a:ea typeface="BIZ UDPゴシック" panose="020B0400000000000000" pitchFamily="50" charset="-128"/>
                          <a:cs typeface="ＭＳ Ｐゴシック"/>
                        </a:rPr>
                        <a:t>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0"/>
                        </a:spcBef>
                      </a:pPr>
                      <a:endParaRPr sz="650" dirty="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15"/>
                        </a:spcBef>
                      </a:pPr>
                      <a:r>
                        <a:rPr sz="800" dirty="0">
                          <a:latin typeface="BIZ UDPゴシック" panose="020B0400000000000000" pitchFamily="50" charset="-128"/>
                          <a:ea typeface="BIZ UDPゴシック" panose="020B0400000000000000" pitchFamily="50" charset="-128"/>
                          <a:cs typeface="Calibri"/>
                        </a:rPr>
                        <a:t>0</a:t>
                      </a:r>
                    </a:p>
                    <a:p>
                      <a:pPr algn="ctr">
                        <a:lnSpc>
                          <a:spcPct val="100000"/>
                        </a:lnSpc>
                        <a:spcBef>
                          <a:spcPts val="25"/>
                        </a:spcBef>
                      </a:pPr>
                      <a:r>
                        <a:rPr sz="800" dirty="0">
                          <a:latin typeface="BIZ UDPゴシック" panose="020B0400000000000000" pitchFamily="50" charset="-128"/>
                          <a:ea typeface="BIZ UDPゴシック" panose="020B0400000000000000" pitchFamily="50" charset="-128"/>
                          <a:cs typeface="ＭＳ Ｐゴシック"/>
                        </a:rPr>
                        <a:t>（内部実施</a:t>
                      </a:r>
                      <a:r>
                        <a:rPr sz="800" spc="-50" dirty="0">
                          <a:latin typeface="BIZ UDPゴシック" panose="020B0400000000000000" pitchFamily="50" charset="-128"/>
                          <a:ea typeface="BIZ UDPゴシック" panose="020B0400000000000000" pitchFamily="50" charset="-128"/>
                          <a:cs typeface="ＭＳ Ｐゴシック"/>
                        </a:rPr>
                        <a:t>）</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40"/>
                        </a:spcBef>
                      </a:pPr>
                      <a:r>
                        <a:rPr sz="800" dirty="0">
                          <a:latin typeface="BIZ UDPゴシック" panose="020B0400000000000000" pitchFamily="50" charset="-128"/>
                          <a:ea typeface="BIZ UDPゴシック" panose="020B0400000000000000" pitchFamily="50" charset="-128"/>
                          <a:cs typeface="Calibri"/>
                        </a:rPr>
                        <a:t>2008</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1905"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建家利用</a:t>
                      </a:r>
                      <a:endParaRPr sz="80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5"/>
                  </a:ext>
                </a:extLst>
              </a:tr>
              <a:tr h="309880">
                <a:tc>
                  <a:txBody>
                    <a:bodyPr/>
                    <a:lstStyle/>
                    <a:p>
                      <a:pPr>
                        <a:lnSpc>
                          <a:spcPct val="100000"/>
                        </a:lnSpc>
                        <a:spcBef>
                          <a:spcPts val="40"/>
                        </a:spcBef>
                      </a:pPr>
                      <a:endParaRPr sz="650">
                        <a:latin typeface="BIZ UDPゴシック" panose="020B0400000000000000" pitchFamily="50" charset="-128"/>
                        <a:ea typeface="BIZ UDPゴシック" panose="020B0400000000000000" pitchFamily="50" charset="-128"/>
                        <a:cs typeface="Times New Roman"/>
                      </a:endParaRPr>
                    </a:p>
                    <a:p>
                      <a:pPr marL="162560">
                        <a:lnSpc>
                          <a:spcPct val="100000"/>
                        </a:lnSpc>
                        <a:spcBef>
                          <a:spcPts val="5"/>
                        </a:spcBef>
                      </a:pPr>
                      <a:r>
                        <a:rPr sz="800" spc="-25" dirty="0">
                          <a:latin typeface="BIZ UDPゴシック" panose="020B0400000000000000" pitchFamily="50" charset="-128"/>
                          <a:ea typeface="BIZ UDPゴシック" panose="020B0400000000000000" pitchFamily="50" charset="-128"/>
                          <a:cs typeface="ＭＳ Ｐゴシック"/>
                        </a:rPr>
                        <a:t>16</a:t>
                      </a:r>
                      <a:endParaRPr sz="800">
                        <a:latin typeface="BIZ UDPゴシック" panose="020B0400000000000000" pitchFamily="50" charset="-128"/>
                        <a:ea typeface="BIZ UDPゴシック" panose="020B0400000000000000" pitchFamily="50" charset="-128"/>
                        <a:cs typeface="ＭＳ Ｐ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40"/>
                        </a:spcBef>
                      </a:pPr>
                      <a:endParaRPr sz="650">
                        <a:latin typeface="BIZ UDPゴシック" panose="020B0400000000000000" pitchFamily="50" charset="-128"/>
                        <a:ea typeface="BIZ UDPゴシック" panose="020B0400000000000000" pitchFamily="50" charset="-128"/>
                        <a:cs typeface="Times New Roman"/>
                      </a:endParaRPr>
                    </a:p>
                    <a:p>
                      <a:pPr marL="46355">
                        <a:lnSpc>
                          <a:spcPct val="100000"/>
                        </a:lnSpc>
                        <a:spcBef>
                          <a:spcPts val="5"/>
                        </a:spcBef>
                      </a:pPr>
                      <a:r>
                        <a:rPr sz="800" spc="-10" dirty="0">
                          <a:latin typeface="BIZ UDPゴシック" panose="020B0400000000000000" pitchFamily="50" charset="-128"/>
                          <a:ea typeface="BIZ UDPゴシック" panose="020B0400000000000000" pitchFamily="50" charset="-128"/>
                          <a:cs typeface="ＭＳ Ｐゴシック"/>
                        </a:rPr>
                        <a:t>自由電子レーザ（FEL</a:t>
                      </a:r>
                      <a:r>
                        <a:rPr sz="800" spc="-25" dirty="0">
                          <a:latin typeface="BIZ UDPゴシック" panose="020B0400000000000000" pitchFamily="50" charset="-128"/>
                          <a:ea typeface="BIZ UDPゴシック" panose="020B0400000000000000" pitchFamily="50" charset="-128"/>
                          <a:cs typeface="ＭＳ Ｐゴシック"/>
                        </a:rPr>
                        <a:t>)内装</a:t>
                      </a:r>
                      <a:endParaRPr sz="800">
                        <a:latin typeface="BIZ UDPゴシック" panose="020B0400000000000000" pitchFamily="50" charset="-128"/>
                        <a:ea typeface="BIZ UDPゴシック" panose="020B0400000000000000" pitchFamily="50" charset="-128"/>
                        <a:cs typeface="ＭＳ Ｐ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720"/>
                        </a:spcBef>
                      </a:pPr>
                      <a:r>
                        <a:rPr sz="800" spc="-10" dirty="0">
                          <a:latin typeface="BIZ UDPゴシック" panose="020B0400000000000000" pitchFamily="50" charset="-128"/>
                          <a:ea typeface="BIZ UDPゴシック" panose="020B0400000000000000" pitchFamily="50" charset="-128"/>
                          <a:cs typeface="Calibri"/>
                        </a:rPr>
                        <a:t>RI</a:t>
                      </a:r>
                      <a:r>
                        <a:rPr sz="800" spc="-30" dirty="0">
                          <a:latin typeface="BIZ UDPゴシック" panose="020B0400000000000000" pitchFamily="50" charset="-128"/>
                          <a:ea typeface="BIZ UDPゴシック" panose="020B0400000000000000" pitchFamily="50" charset="-128"/>
                          <a:cs typeface="ＭＳ Ｐゴシック"/>
                        </a:rPr>
                        <a:t>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5"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240"/>
                        </a:spcBef>
                      </a:pPr>
                      <a:r>
                        <a:rPr sz="800" spc="-20" dirty="0">
                          <a:latin typeface="BIZ UDPゴシック" panose="020B0400000000000000" pitchFamily="50" charset="-128"/>
                          <a:ea typeface="BIZ UDPゴシック" panose="020B0400000000000000" pitchFamily="50" charset="-128"/>
                          <a:cs typeface="ＭＳ Ｐゴシック"/>
                        </a:rPr>
                        <a:t>内装設備譲渡</a:t>
                      </a:r>
                      <a:endParaRPr sz="800">
                        <a:latin typeface="BIZ UDPゴシック" panose="020B0400000000000000" pitchFamily="50" charset="-128"/>
                        <a:ea typeface="BIZ UDPゴシック" panose="020B0400000000000000" pitchFamily="50" charset="-128"/>
                        <a:cs typeface="ＭＳ Ｐゴシック"/>
                      </a:endParaRPr>
                    </a:p>
                    <a:p>
                      <a:pPr marL="118110">
                        <a:lnSpc>
                          <a:spcPct val="100000"/>
                        </a:lnSpc>
                      </a:pPr>
                      <a:r>
                        <a:rPr sz="80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ＭＳ Ｐゴシック"/>
                        </a:rPr>
                        <a:t>廃棄物：</a:t>
                      </a:r>
                      <a:r>
                        <a:rPr sz="800" spc="-25" dirty="0">
                          <a:latin typeface="BIZ UDPゴシック" panose="020B0400000000000000" pitchFamily="50" charset="-128"/>
                          <a:ea typeface="BIZ UDPゴシック" panose="020B0400000000000000" pitchFamily="50" charset="-128"/>
                          <a:cs typeface="Calibri"/>
                        </a:rPr>
                        <a:t>0</a:t>
                      </a:r>
                      <a:r>
                        <a:rPr sz="800" spc="-25" dirty="0">
                          <a:latin typeface="BIZ UDPゴシック" panose="020B0400000000000000" pitchFamily="50" charset="-128"/>
                          <a:ea typeface="BIZ UDPゴシック" panose="020B0400000000000000" pitchFamily="50" charset="-128"/>
                          <a:cs typeface="ＭＳ Ｐゴシック"/>
                        </a:rPr>
                        <a:t>）</a:t>
                      </a:r>
                      <a:endParaRPr sz="80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15"/>
                        </a:spcBef>
                      </a:pPr>
                      <a:r>
                        <a:rPr sz="800" dirty="0">
                          <a:latin typeface="BIZ UDPゴシック" panose="020B0400000000000000" pitchFamily="50" charset="-128"/>
                          <a:ea typeface="BIZ UDPゴシック" panose="020B0400000000000000" pitchFamily="50" charset="-128"/>
                          <a:cs typeface="Calibri"/>
                        </a:rPr>
                        <a:t>0</a:t>
                      </a:r>
                    </a:p>
                    <a:p>
                      <a:pPr marL="635" algn="ctr">
                        <a:lnSpc>
                          <a:spcPct val="100000"/>
                        </a:lnSpc>
                        <a:spcBef>
                          <a:spcPts val="25"/>
                        </a:spcBef>
                      </a:pPr>
                      <a:r>
                        <a:rPr sz="800" dirty="0">
                          <a:latin typeface="BIZ UDPゴシック" panose="020B0400000000000000" pitchFamily="50" charset="-128"/>
                          <a:ea typeface="BIZ UDPゴシック" panose="020B0400000000000000" pitchFamily="50" charset="-128"/>
                          <a:cs typeface="ＭＳ Ｐゴシック"/>
                        </a:rPr>
                        <a:t>（相手方負担</a:t>
                      </a:r>
                      <a:r>
                        <a:rPr sz="800" spc="-50" dirty="0">
                          <a:latin typeface="BIZ UDPゴシック" panose="020B0400000000000000" pitchFamily="50" charset="-128"/>
                          <a:ea typeface="BIZ UDPゴシック" panose="020B0400000000000000" pitchFamily="50" charset="-128"/>
                          <a:cs typeface="ＭＳ Ｐゴシック"/>
                        </a:rPr>
                        <a:t>）</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40"/>
                        </a:spcBef>
                      </a:pPr>
                      <a:r>
                        <a:rPr sz="800" spc="-10" dirty="0">
                          <a:latin typeface="BIZ UDPゴシック" panose="020B0400000000000000" pitchFamily="50" charset="-128"/>
                          <a:ea typeface="BIZ UDPゴシック" panose="020B0400000000000000" pitchFamily="50" charset="-128"/>
                          <a:cs typeface="Calibri"/>
                        </a:rPr>
                        <a:t>2009</a:t>
                      </a:r>
                      <a:r>
                        <a:rPr sz="800" spc="-1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Calibri"/>
                        </a:rPr>
                        <a:t>2010</a:t>
                      </a:r>
                      <a:r>
                        <a:rPr sz="800" spc="-50" dirty="0">
                          <a:latin typeface="BIZ UDPゴシック" panose="020B0400000000000000" pitchFamily="50" charset="-128"/>
                          <a:ea typeface="BIZ UDPゴシック" panose="020B0400000000000000" pitchFamily="50" charset="-128"/>
                          <a:cs typeface="ＭＳ Ｐゴシック"/>
                        </a:rPr>
                        <a:t>年</a:t>
                      </a:r>
                      <a:endParaRPr sz="800" dirty="0">
                        <a:latin typeface="BIZ UDPゴシック" panose="020B0400000000000000" pitchFamily="50" charset="-128"/>
                        <a:ea typeface="BIZ UDPゴシック" panose="020B0400000000000000" pitchFamily="50" charset="-128"/>
                        <a:cs typeface="ＭＳ Ｐゴシック"/>
                      </a:endParaRPr>
                    </a:p>
                    <a:p>
                      <a:pPr marL="1905"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建家利用</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6"/>
                  </a:ext>
                </a:extLst>
              </a:tr>
              <a:tr h="33401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spcBef>
                          <a:spcPts val="5"/>
                        </a:spcBef>
                      </a:pPr>
                      <a:r>
                        <a:rPr sz="800" spc="-25" dirty="0">
                          <a:latin typeface="BIZ UDPゴシック" panose="020B0400000000000000" pitchFamily="50" charset="-128"/>
                          <a:ea typeface="BIZ UDPゴシック" panose="020B0400000000000000" pitchFamily="50" charset="-128"/>
                          <a:cs typeface="ＭＳ Ｐゴシック"/>
                        </a:rPr>
                        <a:t>17</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marL="118110">
                        <a:lnSpc>
                          <a:spcPct val="100000"/>
                        </a:lnSpc>
                        <a:spcBef>
                          <a:spcPts val="720"/>
                        </a:spcBef>
                      </a:pPr>
                      <a:r>
                        <a:rPr sz="800" dirty="0">
                          <a:latin typeface="BIZ UDPゴシック" panose="020B0400000000000000" pitchFamily="50" charset="-128"/>
                          <a:ea typeface="BIZ UDPゴシック" panose="020B0400000000000000" pitchFamily="50" charset="-128"/>
                          <a:cs typeface="Calibri"/>
                        </a:rPr>
                        <a:t>FP</a:t>
                      </a:r>
                      <a:r>
                        <a:rPr sz="800" spc="-10" dirty="0">
                          <a:latin typeface="BIZ UDPゴシック" panose="020B0400000000000000" pitchFamily="50" charset="-128"/>
                          <a:ea typeface="BIZ UDPゴシック" panose="020B0400000000000000" pitchFamily="50" charset="-128"/>
                          <a:cs typeface="ＭＳ Ｐゴシック"/>
                        </a:rPr>
                        <a:t>利用実験棟</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marL="1270" algn="ctr">
                        <a:lnSpc>
                          <a:spcPct val="100000"/>
                        </a:lnSpc>
                        <a:spcBef>
                          <a:spcPts val="720"/>
                        </a:spcBef>
                      </a:pPr>
                      <a:r>
                        <a:rPr sz="800" spc="-10" dirty="0">
                          <a:latin typeface="BIZ UDPゴシック" panose="020B0400000000000000" pitchFamily="50" charset="-128"/>
                          <a:ea typeface="BIZ UDPゴシック" panose="020B0400000000000000" pitchFamily="50" charset="-128"/>
                          <a:cs typeface="Calibri"/>
                        </a:rPr>
                        <a:t>RI</a:t>
                      </a:r>
                      <a:r>
                        <a:rPr sz="800" spc="-25" dirty="0">
                          <a:latin typeface="BIZ UDPゴシック" panose="020B0400000000000000" pitchFamily="50" charset="-128"/>
                          <a:ea typeface="BIZ UDPゴシック" panose="020B0400000000000000" pitchFamily="50" charset="-128"/>
                          <a:cs typeface="ＭＳ Ｐゴシック"/>
                        </a:rPr>
                        <a:t>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a:lnSpc>
                          <a:spcPct val="100000"/>
                        </a:lnSpc>
                        <a:spcBef>
                          <a:spcPts val="30"/>
                        </a:spcBef>
                      </a:pPr>
                      <a:endParaRPr sz="60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大洗研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marL="118110" marR="548640">
                        <a:lnSpc>
                          <a:spcPct val="100000"/>
                        </a:lnSpc>
                        <a:spcBef>
                          <a:spcPts val="240"/>
                        </a:spcBef>
                      </a:pPr>
                      <a:r>
                        <a:rPr sz="800" dirty="0">
                          <a:latin typeface="BIZ UDPゴシック" panose="020B0400000000000000" pitchFamily="50" charset="-128"/>
                          <a:ea typeface="BIZ UDPゴシック" panose="020B0400000000000000" pitchFamily="50" charset="-128"/>
                          <a:cs typeface="ＭＳ Ｐゴシック"/>
                        </a:rPr>
                        <a:t>金属：</a:t>
                      </a:r>
                      <a:r>
                        <a:rPr sz="800" dirty="0">
                          <a:latin typeface="BIZ UDPゴシック" panose="020B0400000000000000" pitchFamily="50" charset="-128"/>
                          <a:ea typeface="BIZ UDPゴシック" panose="020B0400000000000000" pitchFamily="50" charset="-128"/>
                          <a:cs typeface="Calibri"/>
                        </a:rPr>
                        <a:t>17</a:t>
                      </a:r>
                      <a:r>
                        <a:rPr sz="800" spc="-5" dirty="0">
                          <a:latin typeface="BIZ UDPゴシック" panose="020B0400000000000000" pitchFamily="50" charset="-128"/>
                          <a:ea typeface="BIZ UDPゴシック" panose="020B0400000000000000" pitchFamily="50" charset="-128"/>
                          <a:cs typeface="ＭＳ Ｐゴシック"/>
                        </a:rPr>
                        <a:t>コンクリ：</a:t>
                      </a:r>
                      <a:r>
                        <a:rPr sz="800" dirty="0">
                          <a:latin typeface="BIZ UDPゴシック" panose="020B0400000000000000" pitchFamily="50" charset="-128"/>
                          <a:ea typeface="BIZ UDPゴシック" panose="020B0400000000000000" pitchFamily="50" charset="-128"/>
                          <a:cs typeface="Calibri"/>
                        </a:rPr>
                        <a:t>3</a:t>
                      </a:r>
                      <a:endParaRPr sz="800">
                        <a:latin typeface="BIZ UDPゴシック" panose="020B0400000000000000" pitchFamily="50" charset="-128"/>
                        <a:ea typeface="BIZ UDPゴシック" panose="020B0400000000000000" pitchFamily="50" charset="-128"/>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algn="ctr">
                        <a:lnSpc>
                          <a:spcPct val="100000"/>
                        </a:lnSpc>
                        <a:spcBef>
                          <a:spcPts val="695"/>
                        </a:spcBef>
                      </a:pPr>
                      <a:r>
                        <a:rPr sz="800" spc="-25" dirty="0">
                          <a:latin typeface="BIZ UDPゴシック" panose="020B0400000000000000" pitchFamily="50" charset="-128"/>
                          <a:ea typeface="BIZ UDPゴシック" panose="020B0400000000000000" pitchFamily="50" charset="-128"/>
                          <a:cs typeface="Calibri"/>
                        </a:rPr>
                        <a:t>0.5</a:t>
                      </a:r>
                      <a:endParaRPr sz="800">
                        <a:latin typeface="BIZ UDPゴシック" panose="020B0400000000000000" pitchFamily="50" charset="-128"/>
                        <a:ea typeface="BIZ UDPゴシック" panose="020B0400000000000000" pitchFamily="50" charset="-128"/>
                        <a:cs typeface="Calibri"/>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marL="2540" algn="ctr">
                        <a:lnSpc>
                          <a:spcPct val="100000"/>
                        </a:lnSpc>
                        <a:spcBef>
                          <a:spcPts val="240"/>
                        </a:spcBef>
                      </a:pPr>
                      <a:r>
                        <a:rPr sz="800" dirty="0">
                          <a:latin typeface="BIZ UDPゴシック" panose="020B0400000000000000" pitchFamily="50" charset="-128"/>
                          <a:ea typeface="BIZ UDPゴシック" panose="020B0400000000000000" pitchFamily="50" charset="-128"/>
                          <a:cs typeface="Calibri"/>
                        </a:rPr>
                        <a:t>2010</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2013</a:t>
                      </a:r>
                      <a:r>
                        <a:rPr sz="800" spc="-50" dirty="0">
                          <a:latin typeface="BIZ UDPゴシック" panose="020B0400000000000000" pitchFamily="50" charset="-128"/>
                          <a:ea typeface="BIZ UDPゴシック" panose="020B0400000000000000" pitchFamily="50" charset="-128"/>
                          <a:cs typeface="ＭＳ Ｐゴシック"/>
                        </a:rPr>
                        <a:t>年</a:t>
                      </a:r>
                      <a:endParaRPr sz="800" dirty="0">
                        <a:latin typeface="BIZ UDPゴシック" panose="020B0400000000000000" pitchFamily="50" charset="-128"/>
                        <a:ea typeface="BIZ UDPゴシック" panose="020B0400000000000000" pitchFamily="50" charset="-128"/>
                        <a:cs typeface="ＭＳ Ｐゴシック"/>
                      </a:endParaRPr>
                    </a:p>
                    <a:p>
                      <a:pPr marL="1905"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建家利用</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7"/>
                  </a:ext>
                </a:extLst>
              </a:tr>
            </a:tbl>
          </a:graphicData>
        </a:graphic>
      </p:graphicFrame>
      <p:pic>
        <p:nvPicPr>
          <p:cNvPr id="8" name="object 8"/>
          <p:cNvPicPr/>
          <p:nvPr/>
        </p:nvPicPr>
        <p:blipFill>
          <a:blip r:embed="rId2" cstate="print"/>
          <a:stretch>
            <a:fillRect/>
          </a:stretch>
        </p:blipFill>
        <p:spPr>
          <a:xfrm>
            <a:off x="8338553" y="790955"/>
            <a:ext cx="2609087" cy="923544"/>
          </a:xfrm>
          <a:prstGeom prst="rect">
            <a:avLst/>
          </a:prstGeom>
        </p:spPr>
      </p:pic>
      <p:pic>
        <p:nvPicPr>
          <p:cNvPr id="9" name="object 9"/>
          <p:cNvPicPr/>
          <p:nvPr/>
        </p:nvPicPr>
        <p:blipFill>
          <a:blip r:embed="rId3" cstate="print"/>
          <a:stretch>
            <a:fillRect/>
          </a:stretch>
        </p:blipFill>
        <p:spPr>
          <a:xfrm>
            <a:off x="8338553" y="1772412"/>
            <a:ext cx="2609087" cy="928115"/>
          </a:xfrm>
          <a:prstGeom prst="rect">
            <a:avLst/>
          </a:prstGeom>
        </p:spPr>
      </p:pic>
      <p:pic>
        <p:nvPicPr>
          <p:cNvPr id="10" name="object 10"/>
          <p:cNvPicPr/>
          <p:nvPr/>
        </p:nvPicPr>
        <p:blipFill>
          <a:blip r:embed="rId4" cstate="print"/>
          <a:stretch>
            <a:fillRect/>
          </a:stretch>
        </p:blipFill>
        <p:spPr>
          <a:xfrm>
            <a:off x="8351017" y="2766060"/>
            <a:ext cx="2596624" cy="821436"/>
          </a:xfrm>
          <a:prstGeom prst="rect">
            <a:avLst/>
          </a:prstGeom>
        </p:spPr>
      </p:pic>
      <p:pic>
        <p:nvPicPr>
          <p:cNvPr id="11" name="object 11"/>
          <p:cNvPicPr/>
          <p:nvPr/>
        </p:nvPicPr>
        <p:blipFill>
          <a:blip r:embed="rId5" cstate="print"/>
          <a:stretch>
            <a:fillRect/>
          </a:stretch>
        </p:blipFill>
        <p:spPr>
          <a:xfrm>
            <a:off x="8361413" y="3653029"/>
            <a:ext cx="2586228" cy="1007363"/>
          </a:xfrm>
          <a:prstGeom prst="rect">
            <a:avLst/>
          </a:prstGeom>
        </p:spPr>
      </p:pic>
      <p:pic>
        <p:nvPicPr>
          <p:cNvPr id="12" name="object 12"/>
          <p:cNvPicPr/>
          <p:nvPr/>
        </p:nvPicPr>
        <p:blipFill>
          <a:blip r:embed="rId6" cstate="print"/>
          <a:stretch>
            <a:fillRect/>
          </a:stretch>
        </p:blipFill>
        <p:spPr>
          <a:xfrm>
            <a:off x="8338552" y="4706112"/>
            <a:ext cx="2564892" cy="1007363"/>
          </a:xfrm>
          <a:prstGeom prst="rect">
            <a:avLst/>
          </a:prstGeom>
        </p:spPr>
      </p:pic>
      <p:pic>
        <p:nvPicPr>
          <p:cNvPr id="13" name="object 13"/>
          <p:cNvPicPr/>
          <p:nvPr/>
        </p:nvPicPr>
        <p:blipFill>
          <a:blip r:embed="rId7" cstate="print"/>
          <a:stretch>
            <a:fillRect/>
          </a:stretch>
        </p:blipFill>
        <p:spPr>
          <a:xfrm>
            <a:off x="8338552" y="5740907"/>
            <a:ext cx="2564892" cy="838201"/>
          </a:xfrm>
          <a:prstGeom prst="rect">
            <a:avLst/>
          </a:prstGeom>
        </p:spPr>
      </p:pic>
      <p:sp>
        <p:nvSpPr>
          <p:cNvPr id="17" name="テキスト ボックス 16">
            <a:extLst>
              <a:ext uri="{FF2B5EF4-FFF2-40B4-BE49-F238E27FC236}">
                <a16:creationId xmlns:a16="http://schemas.microsoft.com/office/drawing/2014/main" id="{FED6070B-38F3-4318-96BC-245EE73D8BB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廃止措置（</a:t>
            </a:r>
            <a:r>
              <a:rPr lang="en-US" altLang="ja-JP" sz="2800" b="1" dirty="0">
                <a:solidFill>
                  <a:schemeClr val="bg1"/>
                </a:solidFill>
                <a:latin typeface="Meiryo UI" panose="020B0604030504040204" pitchFamily="50" charset="-128"/>
                <a:ea typeface="Meiryo UI" panose="020B0604030504040204" pitchFamily="50" charset="-128"/>
              </a:rPr>
              <a:t>2017</a:t>
            </a:r>
            <a:r>
              <a:rPr lang="ja-JP" altLang="en-US" sz="2800" b="1" dirty="0">
                <a:solidFill>
                  <a:schemeClr val="bg1"/>
                </a:solidFill>
                <a:latin typeface="Meiryo UI" panose="020B0604030504040204" pitchFamily="50" charset="-128"/>
                <a:ea typeface="Meiryo UI" panose="020B0604030504040204" pitchFamily="50" charset="-128"/>
              </a:rPr>
              <a:t>年以前）</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a:off x="4408751" y="815232"/>
            <a:ext cx="3587867" cy="4113663"/>
            <a:chOff x="2884750" y="815231"/>
            <a:chExt cx="3587867" cy="4113663"/>
          </a:xfrm>
        </p:grpSpPr>
        <p:sp>
          <p:nvSpPr>
            <p:cNvPr id="8" name="object 8"/>
            <p:cNvSpPr/>
            <p:nvPr/>
          </p:nvSpPr>
          <p:spPr>
            <a:xfrm>
              <a:off x="3012651" y="4114561"/>
              <a:ext cx="33020" cy="67945"/>
            </a:xfrm>
            <a:custGeom>
              <a:avLst/>
              <a:gdLst/>
              <a:ahLst/>
              <a:cxnLst/>
              <a:rect l="l" t="t" r="r" b="b"/>
              <a:pathLst>
                <a:path w="33019" h="67945">
                  <a:moveTo>
                    <a:pt x="32659" y="0"/>
                  </a:moveTo>
                  <a:lnTo>
                    <a:pt x="0" y="33314"/>
                  </a:lnTo>
                  <a:lnTo>
                    <a:pt x="10891" y="67785"/>
                  </a:lnTo>
                  <a:lnTo>
                    <a:pt x="32659" y="33314"/>
                  </a:lnTo>
                  <a:lnTo>
                    <a:pt x="32659" y="0"/>
                  </a:lnTo>
                  <a:close/>
                </a:path>
              </a:pathLst>
            </a:custGeom>
            <a:solidFill>
              <a:srgbClr val="5488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9" name="object 9"/>
            <p:cNvSpPr/>
            <p:nvPr/>
          </p:nvSpPr>
          <p:spPr>
            <a:xfrm>
              <a:off x="3011550" y="4105903"/>
              <a:ext cx="45085" cy="95885"/>
            </a:xfrm>
            <a:custGeom>
              <a:avLst/>
              <a:gdLst/>
              <a:ahLst/>
              <a:cxnLst/>
              <a:rect l="l" t="t" r="r" b="b"/>
              <a:pathLst>
                <a:path w="45085" h="95885">
                  <a:moveTo>
                    <a:pt x="44644" y="0"/>
                  </a:moveTo>
                  <a:lnTo>
                    <a:pt x="0" y="45546"/>
                  </a:lnTo>
                  <a:lnTo>
                    <a:pt x="15846" y="95728"/>
                  </a:lnTo>
                  <a:lnTo>
                    <a:pt x="26017" y="79625"/>
                  </a:lnTo>
                  <a:lnTo>
                    <a:pt x="22484" y="79625"/>
                  </a:lnTo>
                  <a:lnTo>
                    <a:pt x="13184" y="77876"/>
                  </a:lnTo>
                  <a:lnTo>
                    <a:pt x="19016" y="68643"/>
                  </a:lnTo>
                  <a:lnTo>
                    <a:pt x="14104" y="53087"/>
                  </a:lnTo>
                  <a:lnTo>
                    <a:pt x="9963" y="53087"/>
                  </a:lnTo>
                  <a:lnTo>
                    <a:pt x="11600" y="45155"/>
                  </a:lnTo>
                  <a:lnTo>
                    <a:pt x="17737" y="45155"/>
                  </a:lnTo>
                  <a:lnTo>
                    <a:pt x="33760" y="28807"/>
                  </a:lnTo>
                  <a:lnTo>
                    <a:pt x="33760" y="14401"/>
                  </a:lnTo>
                  <a:lnTo>
                    <a:pt x="44644" y="14401"/>
                  </a:lnTo>
                  <a:lnTo>
                    <a:pt x="44644" y="0"/>
                  </a:lnTo>
                  <a:close/>
                </a:path>
                <a:path w="45085" h="95885">
                  <a:moveTo>
                    <a:pt x="19016" y="68643"/>
                  </a:moveTo>
                  <a:lnTo>
                    <a:pt x="13184" y="77876"/>
                  </a:lnTo>
                  <a:lnTo>
                    <a:pt x="22484" y="79625"/>
                  </a:lnTo>
                  <a:lnTo>
                    <a:pt x="19016" y="68643"/>
                  </a:lnTo>
                  <a:close/>
                </a:path>
                <a:path w="45085" h="95885">
                  <a:moveTo>
                    <a:pt x="33760" y="45302"/>
                  </a:moveTo>
                  <a:lnTo>
                    <a:pt x="19016" y="68643"/>
                  </a:lnTo>
                  <a:lnTo>
                    <a:pt x="22484" y="79625"/>
                  </a:lnTo>
                  <a:lnTo>
                    <a:pt x="26017" y="79625"/>
                  </a:lnTo>
                  <a:lnTo>
                    <a:pt x="44644" y="50134"/>
                  </a:lnTo>
                  <a:lnTo>
                    <a:pt x="44644" y="47716"/>
                  </a:lnTo>
                  <a:lnTo>
                    <a:pt x="33760" y="47716"/>
                  </a:lnTo>
                  <a:lnTo>
                    <a:pt x="33760" y="45302"/>
                  </a:lnTo>
                  <a:close/>
                </a:path>
                <a:path w="45085" h="95885">
                  <a:moveTo>
                    <a:pt x="11600" y="45155"/>
                  </a:moveTo>
                  <a:lnTo>
                    <a:pt x="9963" y="53087"/>
                  </a:lnTo>
                  <a:lnTo>
                    <a:pt x="13095" y="49891"/>
                  </a:lnTo>
                  <a:lnTo>
                    <a:pt x="11600" y="45155"/>
                  </a:lnTo>
                  <a:close/>
                </a:path>
                <a:path w="45085" h="95885">
                  <a:moveTo>
                    <a:pt x="13095" y="49891"/>
                  </a:moveTo>
                  <a:lnTo>
                    <a:pt x="9963" y="53087"/>
                  </a:lnTo>
                  <a:lnTo>
                    <a:pt x="14104" y="53087"/>
                  </a:lnTo>
                  <a:lnTo>
                    <a:pt x="13095" y="49891"/>
                  </a:lnTo>
                  <a:close/>
                </a:path>
                <a:path w="45085" h="95885">
                  <a:moveTo>
                    <a:pt x="17737" y="45155"/>
                  </a:moveTo>
                  <a:lnTo>
                    <a:pt x="11600" y="45155"/>
                  </a:lnTo>
                  <a:lnTo>
                    <a:pt x="13095" y="49891"/>
                  </a:lnTo>
                  <a:lnTo>
                    <a:pt x="17737" y="45155"/>
                  </a:lnTo>
                  <a:close/>
                </a:path>
                <a:path w="45085" h="95885">
                  <a:moveTo>
                    <a:pt x="34952" y="43415"/>
                  </a:moveTo>
                  <a:lnTo>
                    <a:pt x="33853" y="45155"/>
                  </a:lnTo>
                  <a:lnTo>
                    <a:pt x="33760" y="47716"/>
                  </a:lnTo>
                  <a:lnTo>
                    <a:pt x="34952" y="43415"/>
                  </a:lnTo>
                  <a:close/>
                </a:path>
                <a:path w="45085" h="95885">
                  <a:moveTo>
                    <a:pt x="44644" y="43415"/>
                  </a:moveTo>
                  <a:lnTo>
                    <a:pt x="34952" y="43415"/>
                  </a:lnTo>
                  <a:lnTo>
                    <a:pt x="33760" y="47716"/>
                  </a:lnTo>
                  <a:lnTo>
                    <a:pt x="44644" y="47716"/>
                  </a:lnTo>
                  <a:lnTo>
                    <a:pt x="44644" y="43415"/>
                  </a:lnTo>
                  <a:close/>
                </a:path>
                <a:path w="45085" h="95885">
                  <a:moveTo>
                    <a:pt x="44644" y="14401"/>
                  </a:moveTo>
                  <a:lnTo>
                    <a:pt x="33760" y="14401"/>
                  </a:lnTo>
                  <a:lnTo>
                    <a:pt x="42615" y="19772"/>
                  </a:lnTo>
                  <a:lnTo>
                    <a:pt x="33760" y="28807"/>
                  </a:lnTo>
                  <a:lnTo>
                    <a:pt x="33760" y="45302"/>
                  </a:lnTo>
                  <a:lnTo>
                    <a:pt x="34952" y="43415"/>
                  </a:lnTo>
                  <a:lnTo>
                    <a:pt x="44644" y="43415"/>
                  </a:lnTo>
                  <a:lnTo>
                    <a:pt x="44644" y="14401"/>
                  </a:lnTo>
                  <a:close/>
                </a:path>
                <a:path w="45085" h="95885">
                  <a:moveTo>
                    <a:pt x="33760" y="14401"/>
                  </a:moveTo>
                  <a:lnTo>
                    <a:pt x="33760" y="28807"/>
                  </a:lnTo>
                  <a:lnTo>
                    <a:pt x="42615" y="19772"/>
                  </a:lnTo>
                  <a:lnTo>
                    <a:pt x="33760" y="14401"/>
                  </a:lnTo>
                  <a:close/>
                </a:path>
              </a:pathLst>
            </a:custGeom>
            <a:solidFill>
              <a:srgbClr val="FFFF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10" name="object 10"/>
            <p:cNvPicPr/>
            <p:nvPr/>
          </p:nvPicPr>
          <p:blipFill>
            <a:blip r:embed="rId2" cstate="print"/>
            <a:stretch>
              <a:fillRect/>
            </a:stretch>
          </p:blipFill>
          <p:spPr>
            <a:xfrm>
              <a:off x="2915591" y="4192677"/>
              <a:ext cx="75292" cy="70078"/>
            </a:xfrm>
            <a:prstGeom prst="rect">
              <a:avLst/>
            </a:prstGeom>
          </p:spPr>
        </p:pic>
        <p:pic>
          <p:nvPicPr>
            <p:cNvPr id="11" name="object 11"/>
            <p:cNvPicPr/>
            <p:nvPr/>
          </p:nvPicPr>
          <p:blipFill>
            <a:blip r:embed="rId3" cstate="print"/>
            <a:stretch>
              <a:fillRect/>
            </a:stretch>
          </p:blipFill>
          <p:spPr>
            <a:xfrm>
              <a:off x="3099526" y="815231"/>
              <a:ext cx="3373091" cy="4113663"/>
            </a:xfrm>
            <a:prstGeom prst="rect">
              <a:avLst/>
            </a:prstGeom>
          </p:spPr>
        </p:pic>
        <p:sp>
          <p:nvSpPr>
            <p:cNvPr id="12" name="object 12"/>
            <p:cNvSpPr/>
            <p:nvPr/>
          </p:nvSpPr>
          <p:spPr>
            <a:xfrm>
              <a:off x="2981810" y="4068613"/>
              <a:ext cx="33020" cy="66675"/>
            </a:xfrm>
            <a:custGeom>
              <a:avLst/>
              <a:gdLst/>
              <a:ahLst/>
              <a:cxnLst/>
              <a:rect l="l" t="t" r="r" b="b"/>
              <a:pathLst>
                <a:path w="33019" h="66675">
                  <a:moveTo>
                    <a:pt x="32659" y="0"/>
                  </a:moveTo>
                  <a:lnTo>
                    <a:pt x="0" y="33314"/>
                  </a:lnTo>
                  <a:lnTo>
                    <a:pt x="10883" y="66628"/>
                  </a:lnTo>
                  <a:lnTo>
                    <a:pt x="32659" y="33314"/>
                  </a:lnTo>
                  <a:lnTo>
                    <a:pt x="32659" y="0"/>
                  </a:lnTo>
                  <a:close/>
                </a:path>
              </a:pathLst>
            </a:custGeom>
            <a:solidFill>
              <a:srgbClr val="80DA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3" name="object 13"/>
            <p:cNvSpPr/>
            <p:nvPr/>
          </p:nvSpPr>
          <p:spPr>
            <a:xfrm>
              <a:off x="2980671" y="4059945"/>
              <a:ext cx="45085" cy="94615"/>
            </a:xfrm>
            <a:custGeom>
              <a:avLst/>
              <a:gdLst/>
              <a:ahLst/>
              <a:cxnLst/>
              <a:rect l="l" t="t" r="r" b="b"/>
              <a:pathLst>
                <a:path w="45085" h="94614">
                  <a:moveTo>
                    <a:pt x="44682" y="0"/>
                  </a:moveTo>
                  <a:lnTo>
                    <a:pt x="0" y="45594"/>
                  </a:lnTo>
                  <a:lnTo>
                    <a:pt x="15899" y="94257"/>
                  </a:lnTo>
                  <a:lnTo>
                    <a:pt x="26259" y="78402"/>
                  </a:lnTo>
                  <a:lnTo>
                    <a:pt x="22499" y="78402"/>
                  </a:lnTo>
                  <a:lnTo>
                    <a:pt x="13274" y="76644"/>
                  </a:lnTo>
                  <a:lnTo>
                    <a:pt x="19042" y="67820"/>
                  </a:lnTo>
                  <a:lnTo>
                    <a:pt x="14228" y="53087"/>
                  </a:lnTo>
                  <a:lnTo>
                    <a:pt x="9993" y="53087"/>
                  </a:lnTo>
                  <a:lnTo>
                    <a:pt x="11615" y="45088"/>
                  </a:lnTo>
                  <a:lnTo>
                    <a:pt x="17835" y="45088"/>
                  </a:lnTo>
                  <a:lnTo>
                    <a:pt x="33798" y="28805"/>
                  </a:lnTo>
                  <a:lnTo>
                    <a:pt x="33798" y="14411"/>
                  </a:lnTo>
                  <a:lnTo>
                    <a:pt x="44682" y="14411"/>
                  </a:lnTo>
                  <a:lnTo>
                    <a:pt x="44682" y="0"/>
                  </a:lnTo>
                  <a:close/>
                </a:path>
                <a:path w="45085" h="94614">
                  <a:moveTo>
                    <a:pt x="19042" y="67820"/>
                  </a:moveTo>
                  <a:lnTo>
                    <a:pt x="13274" y="76644"/>
                  </a:lnTo>
                  <a:lnTo>
                    <a:pt x="22499" y="78402"/>
                  </a:lnTo>
                  <a:lnTo>
                    <a:pt x="19042" y="67820"/>
                  </a:lnTo>
                  <a:close/>
                </a:path>
                <a:path w="45085" h="94614">
                  <a:moveTo>
                    <a:pt x="33798" y="45245"/>
                  </a:moveTo>
                  <a:lnTo>
                    <a:pt x="19042" y="67820"/>
                  </a:lnTo>
                  <a:lnTo>
                    <a:pt x="22499" y="78402"/>
                  </a:lnTo>
                  <a:lnTo>
                    <a:pt x="26259" y="78402"/>
                  </a:lnTo>
                  <a:lnTo>
                    <a:pt x="44682" y="50210"/>
                  </a:lnTo>
                  <a:lnTo>
                    <a:pt x="44682" y="47725"/>
                  </a:lnTo>
                  <a:lnTo>
                    <a:pt x="33798" y="47725"/>
                  </a:lnTo>
                  <a:lnTo>
                    <a:pt x="33798" y="45245"/>
                  </a:lnTo>
                  <a:close/>
                </a:path>
                <a:path w="45085" h="94614">
                  <a:moveTo>
                    <a:pt x="11615" y="45088"/>
                  </a:moveTo>
                  <a:lnTo>
                    <a:pt x="9993" y="53087"/>
                  </a:lnTo>
                  <a:lnTo>
                    <a:pt x="13170" y="49846"/>
                  </a:lnTo>
                  <a:lnTo>
                    <a:pt x="11615" y="45088"/>
                  </a:lnTo>
                  <a:close/>
                </a:path>
                <a:path w="45085" h="94614">
                  <a:moveTo>
                    <a:pt x="13170" y="49846"/>
                  </a:moveTo>
                  <a:lnTo>
                    <a:pt x="9993" y="53087"/>
                  </a:lnTo>
                  <a:lnTo>
                    <a:pt x="14228" y="53087"/>
                  </a:lnTo>
                  <a:lnTo>
                    <a:pt x="13170" y="49846"/>
                  </a:lnTo>
                  <a:close/>
                </a:path>
                <a:path w="45085" h="94614">
                  <a:moveTo>
                    <a:pt x="17835" y="45088"/>
                  </a:moveTo>
                  <a:lnTo>
                    <a:pt x="11615" y="45088"/>
                  </a:lnTo>
                  <a:lnTo>
                    <a:pt x="13170" y="49846"/>
                  </a:lnTo>
                  <a:lnTo>
                    <a:pt x="17835" y="45088"/>
                  </a:lnTo>
                  <a:close/>
                </a:path>
                <a:path w="45085" h="94614">
                  <a:moveTo>
                    <a:pt x="35050" y="43329"/>
                  </a:moveTo>
                  <a:lnTo>
                    <a:pt x="33900" y="45088"/>
                  </a:lnTo>
                  <a:lnTo>
                    <a:pt x="33798" y="47725"/>
                  </a:lnTo>
                  <a:lnTo>
                    <a:pt x="35050" y="43329"/>
                  </a:lnTo>
                  <a:close/>
                </a:path>
                <a:path w="45085" h="94614">
                  <a:moveTo>
                    <a:pt x="44682" y="43329"/>
                  </a:moveTo>
                  <a:lnTo>
                    <a:pt x="35050" y="43329"/>
                  </a:lnTo>
                  <a:lnTo>
                    <a:pt x="33798" y="47725"/>
                  </a:lnTo>
                  <a:lnTo>
                    <a:pt x="44682" y="47725"/>
                  </a:lnTo>
                  <a:lnTo>
                    <a:pt x="44682" y="43329"/>
                  </a:lnTo>
                  <a:close/>
                </a:path>
                <a:path w="45085" h="94614">
                  <a:moveTo>
                    <a:pt x="44682" y="14411"/>
                  </a:moveTo>
                  <a:lnTo>
                    <a:pt x="33798" y="14411"/>
                  </a:lnTo>
                  <a:lnTo>
                    <a:pt x="42653" y="19772"/>
                  </a:lnTo>
                  <a:lnTo>
                    <a:pt x="33798" y="28805"/>
                  </a:lnTo>
                  <a:lnTo>
                    <a:pt x="33798" y="45245"/>
                  </a:lnTo>
                  <a:lnTo>
                    <a:pt x="35050" y="43329"/>
                  </a:lnTo>
                  <a:lnTo>
                    <a:pt x="44682" y="43329"/>
                  </a:lnTo>
                  <a:lnTo>
                    <a:pt x="44682" y="14411"/>
                  </a:lnTo>
                  <a:close/>
                </a:path>
                <a:path w="45085" h="94614">
                  <a:moveTo>
                    <a:pt x="33798" y="14411"/>
                  </a:moveTo>
                  <a:lnTo>
                    <a:pt x="33798" y="28805"/>
                  </a:lnTo>
                  <a:lnTo>
                    <a:pt x="42653" y="19772"/>
                  </a:lnTo>
                  <a:lnTo>
                    <a:pt x="33798" y="14411"/>
                  </a:lnTo>
                  <a:close/>
                </a:path>
              </a:pathLst>
            </a:custGeom>
            <a:solidFill>
              <a:srgbClr val="000000"/>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14" name="object 14"/>
            <p:cNvPicPr/>
            <p:nvPr/>
          </p:nvPicPr>
          <p:blipFill>
            <a:blip r:embed="rId4" cstate="print"/>
            <a:stretch>
              <a:fillRect/>
            </a:stretch>
          </p:blipFill>
          <p:spPr>
            <a:xfrm>
              <a:off x="2884750" y="4145582"/>
              <a:ext cx="75292" cy="70078"/>
            </a:xfrm>
            <a:prstGeom prst="rect">
              <a:avLst/>
            </a:prstGeom>
          </p:spPr>
        </p:pic>
        <p:sp>
          <p:nvSpPr>
            <p:cNvPr id="15" name="object 15"/>
            <p:cNvSpPr/>
            <p:nvPr/>
          </p:nvSpPr>
          <p:spPr>
            <a:xfrm>
              <a:off x="3118104" y="1330451"/>
              <a:ext cx="2346960" cy="582295"/>
            </a:xfrm>
            <a:custGeom>
              <a:avLst/>
              <a:gdLst/>
              <a:ahLst/>
              <a:cxnLst/>
              <a:rect l="l" t="t" r="r" b="b"/>
              <a:pathLst>
                <a:path w="2346960" h="582294">
                  <a:moveTo>
                    <a:pt x="0" y="0"/>
                  </a:moveTo>
                  <a:lnTo>
                    <a:pt x="2346960" y="582168"/>
                  </a:lnTo>
                </a:path>
              </a:pathLst>
            </a:custGeom>
            <a:ln w="9525">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grpSp>
      <p:sp>
        <p:nvSpPr>
          <p:cNvPr id="16" name="object 16"/>
          <p:cNvSpPr txBox="1"/>
          <p:nvPr/>
        </p:nvSpPr>
        <p:spPr>
          <a:xfrm>
            <a:off x="2383373" y="1029188"/>
            <a:ext cx="1158240" cy="541174"/>
          </a:xfrm>
          <a:prstGeom prst="rect">
            <a:avLst/>
          </a:prstGeom>
        </p:spPr>
        <p:txBody>
          <a:bodyPr vert="horz" wrap="square" lIns="0" tIns="12700" rIns="0" bIns="0" rtlCol="0">
            <a:spAutoFit/>
          </a:bodyPr>
          <a:lstStyle/>
          <a:p>
            <a:pPr marL="12700">
              <a:lnSpc>
                <a:spcPts val="1370"/>
              </a:lnSpc>
              <a:spcBef>
                <a:spcPts val="100"/>
              </a:spcBef>
            </a:pPr>
            <a:r>
              <a:rPr sz="1100" b="1" spc="-30" dirty="0">
                <a:latin typeface="BIZ UDPゴシック" panose="020B0400000000000000" pitchFamily="50" charset="-128"/>
                <a:ea typeface="BIZ UDPゴシック" panose="020B0400000000000000" pitchFamily="50" charset="-128"/>
                <a:cs typeface="ＭＳ Ｐゴシック"/>
              </a:rPr>
              <a:t>青森</a:t>
            </a:r>
            <a:endParaRPr sz="1100" dirty="0">
              <a:latin typeface="BIZ UDPゴシック" panose="020B0400000000000000" pitchFamily="50" charset="-128"/>
              <a:ea typeface="BIZ UDPゴシック" panose="020B0400000000000000" pitchFamily="50" charset="-128"/>
              <a:cs typeface="ＭＳ Ｐゴシック"/>
            </a:endParaRPr>
          </a:p>
          <a:p>
            <a:pPr marL="12700">
              <a:lnSpc>
                <a:spcPts val="1370"/>
              </a:lnSpc>
            </a:pPr>
            <a:r>
              <a:rPr sz="1100" u="sng" spc="-2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193675" indent="-85725">
              <a:buFont typeface="Arial"/>
              <a:buChar char="•"/>
              <a:tabLst>
                <a:tab pos="194310" algn="l"/>
              </a:tabLst>
            </a:pPr>
            <a:r>
              <a:rPr sz="1100" spc="-5" dirty="0">
                <a:latin typeface="BIZ UDPゴシック" panose="020B0400000000000000" pitchFamily="50" charset="-128"/>
                <a:ea typeface="BIZ UDPゴシック" panose="020B0400000000000000" pitchFamily="50" charset="-128"/>
                <a:cs typeface="ＭＳ Ｐゴシック"/>
              </a:rPr>
              <a:t>原子炉</a:t>
            </a:r>
            <a:r>
              <a:rPr sz="1100" dirty="0">
                <a:latin typeface="BIZ UDPゴシック" panose="020B0400000000000000" pitchFamily="50" charset="-128"/>
                <a:ea typeface="BIZ UDPゴシック" panose="020B0400000000000000" pitchFamily="50" charset="-128"/>
                <a:cs typeface="Calibri"/>
              </a:rPr>
              <a:t>: 1</a:t>
            </a:r>
            <a:r>
              <a:rPr sz="1100" spc="10" dirty="0">
                <a:latin typeface="BIZ UDPゴシック" panose="020B0400000000000000" pitchFamily="50" charset="-128"/>
                <a:ea typeface="BIZ UDPゴシック" panose="020B0400000000000000" pitchFamily="50" charset="-128"/>
                <a:cs typeface="Calibri"/>
              </a:rPr>
              <a:t> </a:t>
            </a:r>
            <a:r>
              <a:rPr sz="1100" spc="-30"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pic>
        <p:nvPicPr>
          <p:cNvPr id="17" name="object 17"/>
          <p:cNvPicPr/>
          <p:nvPr/>
        </p:nvPicPr>
        <p:blipFill>
          <a:blip r:embed="rId5" cstate="print"/>
          <a:stretch>
            <a:fillRect/>
          </a:stretch>
        </p:blipFill>
        <p:spPr>
          <a:xfrm>
            <a:off x="1845563" y="2581655"/>
            <a:ext cx="1673352" cy="934212"/>
          </a:xfrm>
          <a:prstGeom prst="rect">
            <a:avLst/>
          </a:prstGeom>
        </p:spPr>
      </p:pic>
      <p:sp>
        <p:nvSpPr>
          <p:cNvPr id="19" name="object 19"/>
          <p:cNvSpPr txBox="1"/>
          <p:nvPr/>
        </p:nvSpPr>
        <p:spPr>
          <a:xfrm>
            <a:off x="6237622" y="3845396"/>
            <a:ext cx="787400" cy="351378"/>
          </a:xfrm>
          <a:prstGeom prst="rect">
            <a:avLst/>
          </a:prstGeom>
        </p:spPr>
        <p:txBody>
          <a:bodyPr vert="horz" wrap="square" lIns="0" tIns="12700" rIns="0" bIns="0" rtlCol="0">
            <a:spAutoFit/>
          </a:bodyPr>
          <a:lstStyle/>
          <a:p>
            <a:pPr marL="12700">
              <a:spcBef>
                <a:spcPts val="100"/>
              </a:spcBef>
            </a:pPr>
            <a:r>
              <a:rPr sz="1100" b="1" spc="-30" dirty="0">
                <a:latin typeface="BIZ UDPゴシック" panose="020B0400000000000000" pitchFamily="50" charset="-128"/>
                <a:ea typeface="BIZ UDPゴシック" panose="020B0400000000000000" pitchFamily="50" charset="-128"/>
                <a:cs typeface="ＭＳ Ｐゴシック"/>
              </a:rPr>
              <a:t>大洗</a:t>
            </a:r>
            <a:endParaRPr sz="1100" dirty="0">
              <a:latin typeface="BIZ UDPゴシック" panose="020B0400000000000000" pitchFamily="50" charset="-128"/>
              <a:ea typeface="BIZ UDPゴシック" panose="020B0400000000000000" pitchFamily="50" charset="-128"/>
              <a:cs typeface="ＭＳ Ｐゴシック"/>
            </a:endParaRPr>
          </a:p>
          <a:p>
            <a:pPr marL="12700"/>
            <a:r>
              <a:rPr sz="1100" spc="-10" dirty="0">
                <a:solidFill>
                  <a:srgbClr val="3333FF"/>
                </a:solid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1" name="object 21"/>
          <p:cNvSpPr txBox="1"/>
          <p:nvPr/>
        </p:nvSpPr>
        <p:spPr>
          <a:xfrm>
            <a:off x="6279651" y="5351859"/>
            <a:ext cx="1092835" cy="351378"/>
          </a:xfrm>
          <a:prstGeom prst="rect">
            <a:avLst/>
          </a:prstGeom>
        </p:spPr>
        <p:txBody>
          <a:bodyPr vert="horz" wrap="square" lIns="0" tIns="12700" rIns="0" bIns="0" rtlCol="0">
            <a:spAutoFit/>
          </a:bodyPr>
          <a:lstStyle/>
          <a:p>
            <a:pPr marL="104139" indent="-91440">
              <a:spcBef>
                <a:spcPts val="100"/>
              </a:spcBef>
              <a:buFont typeface="Arial"/>
              <a:buChar char="•"/>
              <a:tabLst>
                <a:tab pos="104139" algn="l"/>
              </a:tabLst>
            </a:pPr>
            <a:r>
              <a:rPr sz="1100" dirty="0">
                <a:latin typeface="BIZ UDPゴシック" panose="020B0400000000000000" pitchFamily="50" charset="-128"/>
                <a:ea typeface="BIZ UDPゴシック" panose="020B0400000000000000" pitchFamily="50" charset="-128"/>
                <a:cs typeface="ＭＳ Ｐゴシック"/>
              </a:rPr>
              <a:t>原子炉</a:t>
            </a:r>
            <a:r>
              <a:rPr sz="1100" dirty="0">
                <a:latin typeface="BIZ UDPゴシック" panose="020B0400000000000000" pitchFamily="50" charset="-128"/>
                <a:ea typeface="BIZ UDPゴシック" panose="020B0400000000000000" pitchFamily="50" charset="-128"/>
                <a:cs typeface="Calibri"/>
              </a:rPr>
              <a:t>: 2</a:t>
            </a:r>
            <a:r>
              <a:rPr sz="1100" spc="10"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04139" indent="-91440">
              <a:buFont typeface="Arial"/>
              <a:buChar char="•"/>
              <a:tabLst>
                <a:tab pos="104139" algn="l"/>
              </a:tabLst>
            </a:pPr>
            <a:r>
              <a:rPr sz="1100" spc="90" dirty="0">
                <a:latin typeface="BIZ UDPゴシック" panose="020B0400000000000000" pitchFamily="50" charset="-128"/>
                <a:ea typeface="BIZ UDPゴシック" panose="020B0400000000000000" pitchFamily="50" charset="-128"/>
                <a:cs typeface="ＭＳ Ｐゴシック"/>
              </a:rPr>
              <a:t>その他</a:t>
            </a:r>
            <a:r>
              <a:rPr sz="1100" dirty="0">
                <a:latin typeface="BIZ UDPゴシック" panose="020B0400000000000000" pitchFamily="50" charset="-128"/>
                <a:ea typeface="BIZ UDPゴシック" panose="020B0400000000000000" pitchFamily="50" charset="-128"/>
                <a:cs typeface="Calibri"/>
              </a:rPr>
              <a:t>: 1</a:t>
            </a:r>
            <a:r>
              <a:rPr sz="1100" spc="10" dirty="0">
                <a:latin typeface="BIZ UDPゴシック" panose="020B0400000000000000" pitchFamily="50" charset="-128"/>
                <a:ea typeface="BIZ UDPゴシック" panose="020B0400000000000000" pitchFamily="50" charset="-128"/>
                <a:cs typeface="Calibri"/>
              </a:rPr>
              <a:t> </a:t>
            </a:r>
            <a:r>
              <a:rPr sz="1100" spc="-30"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2" name="object 22"/>
          <p:cNvSpPr txBox="1"/>
          <p:nvPr/>
        </p:nvSpPr>
        <p:spPr>
          <a:xfrm>
            <a:off x="5100941" y="5268426"/>
            <a:ext cx="1143635" cy="351378"/>
          </a:xfrm>
          <a:prstGeom prst="rect">
            <a:avLst/>
          </a:prstGeom>
        </p:spPr>
        <p:txBody>
          <a:bodyPr vert="horz" wrap="square" lIns="0" tIns="12700" rIns="0" bIns="0" rtlCol="0">
            <a:spAutoFit/>
          </a:bodyPr>
          <a:lstStyle/>
          <a:p>
            <a:pPr marL="12700">
              <a:spcBef>
                <a:spcPts val="100"/>
              </a:spcBef>
            </a:pPr>
            <a:r>
              <a:rPr sz="1100" u="sng" spc="-20" dirty="0">
                <a:solidFill>
                  <a:srgbClr val="FF00FF"/>
                </a:solidFill>
                <a:uFill>
                  <a:solidFill>
                    <a:srgbClr val="FF00FF"/>
                  </a:solidFill>
                </a:uFill>
                <a:latin typeface="BIZ UDPゴシック" panose="020B0400000000000000" pitchFamily="50" charset="-128"/>
                <a:ea typeface="BIZ UDPゴシック" panose="020B0400000000000000" pitchFamily="50" charset="-128"/>
                <a:cs typeface="Times New Roman"/>
              </a:rPr>
              <a:t> </a:t>
            </a:r>
            <a:r>
              <a:rPr sz="1100" u="sng" spc="-20" dirty="0">
                <a:solidFill>
                  <a:srgbClr val="FF00FF"/>
                </a:solidFill>
                <a:uFill>
                  <a:solidFill>
                    <a:srgbClr val="FF00FF"/>
                  </a:solidFill>
                </a:uFill>
                <a:latin typeface="BIZ UDPゴシック" panose="020B0400000000000000" pitchFamily="50" charset="-128"/>
                <a:ea typeface="BIZ UDPゴシック" panose="020B0400000000000000" pitchFamily="50" charset="-128"/>
                <a:cs typeface="ＭＳ Ｐゴシック"/>
              </a:rPr>
              <a:t>準備中</a:t>
            </a:r>
            <a:endParaRPr sz="1100" dirty="0">
              <a:latin typeface="BIZ UDPゴシック" panose="020B0400000000000000" pitchFamily="50" charset="-128"/>
              <a:ea typeface="BIZ UDPゴシック" panose="020B0400000000000000" pitchFamily="50" charset="-128"/>
              <a:cs typeface="ＭＳ Ｐゴシック"/>
            </a:endParaRPr>
          </a:p>
          <a:p>
            <a:pPr marL="189865" indent="-92075">
              <a:buFont typeface="Arial"/>
              <a:buChar char="•"/>
              <a:tabLst>
                <a:tab pos="190500" algn="l"/>
              </a:tabLst>
            </a:pPr>
            <a:r>
              <a:rPr sz="1100" spc="-5"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6</a:t>
            </a:r>
            <a:r>
              <a:rPr sz="1100" spc="1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3" name="object 23"/>
          <p:cNvSpPr/>
          <p:nvPr/>
        </p:nvSpPr>
        <p:spPr>
          <a:xfrm>
            <a:off x="7577328" y="2924555"/>
            <a:ext cx="3030220" cy="1911350"/>
          </a:xfrm>
          <a:custGeom>
            <a:avLst/>
            <a:gdLst/>
            <a:ahLst/>
            <a:cxnLst/>
            <a:rect l="l" t="t" r="r" b="b"/>
            <a:pathLst>
              <a:path w="3030220" h="1911350">
                <a:moveTo>
                  <a:pt x="3029712" y="0"/>
                </a:moveTo>
                <a:lnTo>
                  <a:pt x="0" y="0"/>
                </a:lnTo>
                <a:lnTo>
                  <a:pt x="0" y="1911096"/>
                </a:lnTo>
                <a:lnTo>
                  <a:pt x="3029712" y="1911096"/>
                </a:lnTo>
                <a:lnTo>
                  <a:pt x="3029712" y="0"/>
                </a:lnTo>
                <a:close/>
              </a:path>
            </a:pathLst>
          </a:custGeom>
          <a:solidFill>
            <a:srgbClr val="FFFF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4" name="object 24"/>
          <p:cNvSpPr txBox="1"/>
          <p:nvPr/>
        </p:nvSpPr>
        <p:spPr>
          <a:xfrm>
            <a:off x="7619747" y="2942972"/>
            <a:ext cx="1458595" cy="1028487"/>
          </a:xfrm>
          <a:prstGeom prst="rect">
            <a:avLst/>
          </a:prstGeom>
        </p:spPr>
        <p:txBody>
          <a:bodyPr vert="horz" wrap="square" lIns="0" tIns="12700" rIns="0" bIns="0" rtlCol="0">
            <a:spAutoFit/>
          </a:bodyPr>
          <a:lstStyle/>
          <a:p>
            <a:pPr marL="12700" marR="568325">
              <a:spcBef>
                <a:spcPts val="100"/>
              </a:spcBef>
            </a:pPr>
            <a:r>
              <a:rPr sz="1100" b="1" spc="40" dirty="0">
                <a:latin typeface="BIZ UDPゴシック" panose="020B0400000000000000" pitchFamily="50" charset="-128"/>
                <a:ea typeface="BIZ UDPゴシック" panose="020B0400000000000000" pitchFamily="50" charset="-128"/>
                <a:cs typeface="ＭＳ Ｐゴシック"/>
              </a:rPr>
              <a:t>東海 核サ研</a:t>
            </a:r>
            <a:r>
              <a:rPr sz="1100" u="sng" spc="-25" dirty="0">
                <a:solidFill>
                  <a:srgbClr val="00AF50"/>
                </a:solidFill>
                <a:uFill>
                  <a:solidFill>
                    <a:srgbClr val="00AF50"/>
                  </a:solidFill>
                </a:uFill>
                <a:latin typeface="BIZ UDPゴシック" panose="020B0400000000000000" pitchFamily="50" charset="-128"/>
                <a:ea typeface="BIZ UDPゴシック" panose="020B0400000000000000" pitchFamily="50" charset="-128"/>
                <a:cs typeface="ＭＳ Ｐゴシック"/>
              </a:rPr>
              <a:t>終了</a:t>
            </a:r>
            <a:endParaRPr sz="1100" dirty="0">
              <a:latin typeface="BIZ UDPゴシック" panose="020B0400000000000000" pitchFamily="50" charset="-128"/>
              <a:ea typeface="BIZ UDPゴシック" panose="020B0400000000000000" pitchFamily="50" charset="-128"/>
              <a:cs typeface="ＭＳ Ｐゴシック"/>
            </a:endParaRPr>
          </a:p>
          <a:p>
            <a:pPr marL="12700" marR="325120" indent="172720">
              <a:buFont typeface="Arial"/>
              <a:buChar char="•"/>
              <a:tabLst>
                <a:tab pos="185420" algn="l"/>
              </a:tabLst>
            </a:pPr>
            <a:r>
              <a:rPr sz="1100" dirty="0">
                <a:latin typeface="BIZ UDPゴシック" panose="020B0400000000000000" pitchFamily="50" charset="-128"/>
                <a:ea typeface="BIZ UDPゴシック" panose="020B0400000000000000" pitchFamily="50" charset="-128"/>
                <a:cs typeface="ＭＳ Ｐゴシック"/>
              </a:rPr>
              <a:t>その他</a:t>
            </a:r>
            <a:r>
              <a:rPr sz="1100" spc="-30"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2</a:t>
            </a:r>
            <a:r>
              <a:rPr sz="1100" spc="-6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r>
              <a:rPr sz="1100" u="sng" spc="-1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spc="-10" dirty="0">
                <a:latin typeface="BIZ UDPゴシック" panose="020B0400000000000000" pitchFamily="50" charset="-128"/>
                <a:ea typeface="BIZ UDPゴシック" panose="020B0400000000000000" pitchFamily="50" charset="-128"/>
                <a:cs typeface="ＭＳ Ｐゴシック"/>
              </a:rPr>
              <a:t>再処理施設</a:t>
            </a:r>
            <a:r>
              <a:rPr sz="1100" dirty="0">
                <a:latin typeface="BIZ UDPゴシック" panose="020B0400000000000000" pitchFamily="50" charset="-128"/>
                <a:ea typeface="BIZ UDPゴシック" panose="020B0400000000000000" pitchFamily="50" charset="-128"/>
                <a:cs typeface="Calibri"/>
              </a:rPr>
              <a:t>: 1</a:t>
            </a:r>
            <a:r>
              <a:rPr sz="1100" spc="20" dirty="0">
                <a:latin typeface="BIZ UDPゴシック" panose="020B0400000000000000" pitchFamily="50" charset="-128"/>
                <a:ea typeface="BIZ UDPゴシック" panose="020B0400000000000000" pitchFamily="50" charset="-128"/>
                <a:cs typeface="Calibri"/>
              </a:rPr>
              <a:t> </a:t>
            </a:r>
            <a:r>
              <a:rPr sz="1100" spc="-30"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3</a:t>
            </a:r>
            <a:r>
              <a:rPr sz="1100" spc="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5" name="object 25"/>
          <p:cNvSpPr txBox="1"/>
          <p:nvPr/>
        </p:nvSpPr>
        <p:spPr>
          <a:xfrm>
            <a:off x="6234376" y="4219365"/>
            <a:ext cx="1143000" cy="351378"/>
          </a:xfrm>
          <a:prstGeom prst="rect">
            <a:avLst/>
          </a:prstGeom>
        </p:spPr>
        <p:txBody>
          <a:bodyPr vert="horz" wrap="square" lIns="0" tIns="12700" rIns="0" bIns="0" rtlCol="0">
            <a:spAutoFit/>
          </a:bodyPr>
          <a:lstStyle/>
          <a:p>
            <a:pPr marL="12700">
              <a:spcBef>
                <a:spcPts val="100"/>
              </a:spcBef>
            </a:pPr>
            <a:r>
              <a:rPr sz="1100" u="sng" spc="-20" dirty="0">
                <a:solidFill>
                  <a:srgbClr val="FF00FF"/>
                </a:solidFill>
                <a:uFill>
                  <a:solidFill>
                    <a:srgbClr val="FF00FF"/>
                  </a:solidFill>
                </a:uFill>
                <a:latin typeface="BIZ UDPゴシック" panose="020B0400000000000000" pitchFamily="50" charset="-128"/>
                <a:ea typeface="BIZ UDPゴシック" panose="020B0400000000000000" pitchFamily="50" charset="-128"/>
                <a:cs typeface="ＭＳ Ｐゴシック"/>
              </a:rPr>
              <a:t>準備中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4</a:t>
            </a:r>
            <a:r>
              <a:rPr sz="1100" spc="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6" name="object 26"/>
          <p:cNvSpPr/>
          <p:nvPr/>
        </p:nvSpPr>
        <p:spPr>
          <a:xfrm>
            <a:off x="7784591" y="961644"/>
            <a:ext cx="2757170" cy="1911350"/>
          </a:xfrm>
          <a:custGeom>
            <a:avLst/>
            <a:gdLst/>
            <a:ahLst/>
            <a:cxnLst/>
            <a:rect l="l" t="t" r="r" b="b"/>
            <a:pathLst>
              <a:path w="2757170" h="1911350">
                <a:moveTo>
                  <a:pt x="2756916" y="0"/>
                </a:moveTo>
                <a:lnTo>
                  <a:pt x="0" y="0"/>
                </a:lnTo>
                <a:lnTo>
                  <a:pt x="0" y="1911095"/>
                </a:lnTo>
                <a:lnTo>
                  <a:pt x="2756916" y="1911095"/>
                </a:lnTo>
                <a:lnTo>
                  <a:pt x="2756916" y="0"/>
                </a:lnTo>
                <a:close/>
              </a:path>
            </a:pathLst>
          </a:custGeom>
          <a:solidFill>
            <a:srgbClr val="FFFF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7" name="object 27"/>
          <p:cNvSpPr txBox="1"/>
          <p:nvPr/>
        </p:nvSpPr>
        <p:spPr>
          <a:xfrm>
            <a:off x="7826755" y="979171"/>
            <a:ext cx="1173480" cy="1536318"/>
          </a:xfrm>
          <a:prstGeom prst="rect">
            <a:avLst/>
          </a:prstGeom>
        </p:spPr>
        <p:txBody>
          <a:bodyPr vert="horz" wrap="square" lIns="0" tIns="12700" rIns="0" bIns="0" rtlCol="0">
            <a:spAutoFit/>
          </a:bodyPr>
          <a:lstStyle/>
          <a:p>
            <a:pPr marL="12700" marR="283845">
              <a:spcBef>
                <a:spcPts val="100"/>
              </a:spcBef>
            </a:pPr>
            <a:r>
              <a:rPr sz="1100" b="1" spc="35" dirty="0">
                <a:latin typeface="BIZ UDPゴシック" panose="020B0400000000000000" pitchFamily="50" charset="-128"/>
                <a:ea typeface="BIZ UDPゴシック" panose="020B0400000000000000" pitchFamily="50" charset="-128"/>
                <a:cs typeface="ＭＳ Ｐゴシック"/>
              </a:rPr>
              <a:t>東海 原科研</a:t>
            </a:r>
            <a:r>
              <a:rPr sz="1100" u="sng" spc="-25" dirty="0">
                <a:solidFill>
                  <a:srgbClr val="00AF50"/>
                </a:solidFill>
                <a:uFill>
                  <a:solidFill>
                    <a:srgbClr val="00AF50"/>
                  </a:solidFill>
                </a:uFill>
                <a:latin typeface="BIZ UDPゴシック" panose="020B0400000000000000" pitchFamily="50" charset="-128"/>
                <a:ea typeface="BIZ UDPゴシック" panose="020B0400000000000000" pitchFamily="50" charset="-128"/>
                <a:cs typeface="ＭＳ Ｐゴシック"/>
              </a:rPr>
              <a:t>終了</a:t>
            </a:r>
            <a:endParaRPr sz="1100" dirty="0">
              <a:latin typeface="BIZ UDPゴシック" panose="020B0400000000000000" pitchFamily="50" charset="-128"/>
              <a:ea typeface="BIZ UDPゴシック" panose="020B0400000000000000" pitchFamily="50" charset="-128"/>
              <a:cs typeface="ＭＳ Ｐゴシック"/>
            </a:endParaRPr>
          </a:p>
          <a:p>
            <a:pPr marL="12700" marR="5080" indent="172720">
              <a:buFont typeface="Arial"/>
              <a:buChar char="•"/>
              <a:tabLst>
                <a:tab pos="185420" algn="l"/>
              </a:tabLst>
            </a:pPr>
            <a:r>
              <a:rPr sz="1100" spc="95" dirty="0">
                <a:latin typeface="BIZ UDPゴシック" panose="020B0400000000000000" pitchFamily="50" charset="-128"/>
                <a:ea typeface="BIZ UDPゴシック" panose="020B0400000000000000" pitchFamily="50" charset="-128"/>
                <a:cs typeface="ＭＳ Ｐゴシック"/>
              </a:rPr>
              <a:t>その他</a:t>
            </a:r>
            <a:r>
              <a:rPr sz="1100" spc="-3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3</a:t>
            </a:r>
            <a:r>
              <a:rPr sz="1100" spc="-6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r>
              <a:rPr sz="1100" u="sng" spc="-1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194310" indent="-96520">
              <a:buFont typeface="Arial"/>
              <a:buChar char="•"/>
              <a:tabLst>
                <a:tab pos="194310" algn="l"/>
              </a:tabLst>
            </a:pPr>
            <a:r>
              <a:rPr sz="1100" dirty="0">
                <a:latin typeface="BIZ UDPゴシック" panose="020B0400000000000000" pitchFamily="50" charset="-128"/>
                <a:ea typeface="BIZ UDPゴシック" panose="020B0400000000000000" pitchFamily="50" charset="-128"/>
                <a:cs typeface="ＭＳ Ｐゴシック"/>
              </a:rPr>
              <a:t>原子炉</a:t>
            </a:r>
            <a:r>
              <a:rPr sz="1100" dirty="0">
                <a:latin typeface="BIZ UDPゴシック" panose="020B0400000000000000" pitchFamily="50" charset="-128"/>
                <a:ea typeface="BIZ UDPゴシック" panose="020B0400000000000000" pitchFamily="50" charset="-128"/>
                <a:cs typeface="Calibri"/>
              </a:rPr>
              <a:t>: 4</a:t>
            </a:r>
            <a:r>
              <a:rPr sz="1100" spc="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94310" indent="-96520">
              <a:buFont typeface="Arial"/>
              <a:buChar char="•"/>
              <a:tabLst>
                <a:tab pos="194310" algn="l"/>
              </a:tabLst>
            </a:pPr>
            <a:r>
              <a:rPr sz="1100" spc="-5"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5</a:t>
            </a:r>
            <a:r>
              <a:rPr sz="1100" spc="10"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5240"/>
            <a:r>
              <a:rPr sz="1100" u="sng" spc="-20" dirty="0">
                <a:solidFill>
                  <a:srgbClr val="FF00FF"/>
                </a:solidFill>
                <a:uFill>
                  <a:solidFill>
                    <a:srgbClr val="FF00FF"/>
                  </a:solidFill>
                </a:uFill>
                <a:latin typeface="BIZ UDPゴシック" panose="020B0400000000000000" pitchFamily="50" charset="-128"/>
                <a:ea typeface="BIZ UDPゴシック" panose="020B0400000000000000" pitchFamily="50" charset="-128"/>
                <a:cs typeface="ＭＳ Ｐゴシック"/>
              </a:rPr>
              <a:t>準備中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dirty="0">
                <a:latin typeface="BIZ UDPゴシック" panose="020B0400000000000000" pitchFamily="50" charset="-128"/>
                <a:ea typeface="BIZ UDPゴシック" panose="020B0400000000000000" pitchFamily="50" charset="-128"/>
                <a:cs typeface="ＭＳ Ｐゴシック"/>
              </a:rPr>
              <a:t>原子炉</a:t>
            </a:r>
            <a:r>
              <a:rPr sz="1100" dirty="0">
                <a:latin typeface="BIZ UDPゴシック" panose="020B0400000000000000" pitchFamily="50" charset="-128"/>
                <a:ea typeface="BIZ UDPゴシック" panose="020B0400000000000000" pitchFamily="50" charset="-128"/>
                <a:cs typeface="Calibri"/>
              </a:rPr>
              <a:t>: 1</a:t>
            </a:r>
            <a:r>
              <a:rPr sz="1100" spc="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spc="-5"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6</a:t>
            </a:r>
            <a:r>
              <a:rPr sz="1100" spc="10"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grpSp>
        <p:nvGrpSpPr>
          <p:cNvPr id="28" name="object 28"/>
          <p:cNvGrpSpPr/>
          <p:nvPr/>
        </p:nvGrpSpPr>
        <p:grpSpPr>
          <a:xfrm>
            <a:off x="3541613" y="834565"/>
            <a:ext cx="7099300" cy="4479290"/>
            <a:chOff x="2045207" y="847344"/>
            <a:chExt cx="7099300" cy="4479290"/>
          </a:xfrm>
        </p:grpSpPr>
        <p:pic>
          <p:nvPicPr>
            <p:cNvPr id="29" name="object 29"/>
            <p:cNvPicPr/>
            <p:nvPr/>
          </p:nvPicPr>
          <p:blipFill>
            <a:blip r:embed="rId6" cstate="print"/>
            <a:stretch>
              <a:fillRect/>
            </a:stretch>
          </p:blipFill>
          <p:spPr>
            <a:xfrm>
              <a:off x="2045207" y="2566416"/>
              <a:ext cx="1255775" cy="944879"/>
            </a:xfrm>
            <a:prstGeom prst="rect">
              <a:avLst/>
            </a:prstGeom>
          </p:spPr>
        </p:pic>
        <p:sp>
          <p:nvSpPr>
            <p:cNvPr id="30" name="object 30"/>
            <p:cNvSpPr/>
            <p:nvPr/>
          </p:nvSpPr>
          <p:spPr>
            <a:xfrm>
              <a:off x="5425439" y="3238500"/>
              <a:ext cx="628015" cy="891540"/>
            </a:xfrm>
            <a:custGeom>
              <a:avLst/>
              <a:gdLst/>
              <a:ahLst/>
              <a:cxnLst/>
              <a:rect l="l" t="t" r="r" b="b"/>
              <a:pathLst>
                <a:path w="628014" h="891539">
                  <a:moveTo>
                    <a:pt x="0" y="0"/>
                  </a:moveTo>
                  <a:lnTo>
                    <a:pt x="627888" y="891539"/>
                  </a:lnTo>
                </a:path>
              </a:pathLst>
            </a:custGeom>
            <a:ln w="9525">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31" name="object 31"/>
            <p:cNvPicPr/>
            <p:nvPr/>
          </p:nvPicPr>
          <p:blipFill>
            <a:blip r:embed="rId7" cstate="print"/>
            <a:stretch>
              <a:fillRect/>
            </a:stretch>
          </p:blipFill>
          <p:spPr>
            <a:xfrm>
              <a:off x="7833360" y="929640"/>
              <a:ext cx="1310640" cy="982979"/>
            </a:xfrm>
            <a:prstGeom prst="rect">
              <a:avLst/>
            </a:prstGeom>
          </p:spPr>
        </p:pic>
        <p:pic>
          <p:nvPicPr>
            <p:cNvPr id="32" name="object 32"/>
            <p:cNvPicPr/>
            <p:nvPr/>
          </p:nvPicPr>
          <p:blipFill>
            <a:blip r:embed="rId8" cstate="print"/>
            <a:stretch>
              <a:fillRect/>
            </a:stretch>
          </p:blipFill>
          <p:spPr>
            <a:xfrm>
              <a:off x="7833360" y="1949196"/>
              <a:ext cx="1284731" cy="982979"/>
            </a:xfrm>
            <a:prstGeom prst="rect">
              <a:avLst/>
            </a:prstGeom>
          </p:spPr>
        </p:pic>
        <p:pic>
          <p:nvPicPr>
            <p:cNvPr id="33" name="object 33"/>
            <p:cNvPicPr/>
            <p:nvPr/>
          </p:nvPicPr>
          <p:blipFill>
            <a:blip r:embed="rId9" cstate="print"/>
            <a:stretch>
              <a:fillRect/>
            </a:stretch>
          </p:blipFill>
          <p:spPr>
            <a:xfrm>
              <a:off x="6129527" y="4104178"/>
              <a:ext cx="1490477" cy="949405"/>
            </a:xfrm>
            <a:prstGeom prst="rect">
              <a:avLst/>
            </a:prstGeom>
          </p:spPr>
        </p:pic>
        <p:pic>
          <p:nvPicPr>
            <p:cNvPr id="34" name="object 34"/>
            <p:cNvPicPr/>
            <p:nvPr/>
          </p:nvPicPr>
          <p:blipFill>
            <a:blip r:embed="rId10" cstate="print"/>
            <a:stretch>
              <a:fillRect/>
            </a:stretch>
          </p:blipFill>
          <p:spPr>
            <a:xfrm>
              <a:off x="7694675" y="4117847"/>
              <a:ext cx="1423416" cy="949451"/>
            </a:xfrm>
            <a:prstGeom prst="rect">
              <a:avLst/>
            </a:prstGeom>
          </p:spPr>
        </p:pic>
        <p:pic>
          <p:nvPicPr>
            <p:cNvPr id="35" name="object 35"/>
            <p:cNvPicPr/>
            <p:nvPr/>
          </p:nvPicPr>
          <p:blipFill>
            <a:blip r:embed="rId11" cstate="print"/>
            <a:stretch>
              <a:fillRect/>
            </a:stretch>
          </p:blipFill>
          <p:spPr>
            <a:xfrm>
              <a:off x="4806695" y="4608576"/>
              <a:ext cx="960757" cy="717804"/>
            </a:xfrm>
            <a:prstGeom prst="rect">
              <a:avLst/>
            </a:prstGeom>
          </p:spPr>
        </p:pic>
        <p:pic>
          <p:nvPicPr>
            <p:cNvPr id="36" name="object 36"/>
            <p:cNvPicPr/>
            <p:nvPr/>
          </p:nvPicPr>
          <p:blipFill>
            <a:blip r:embed="rId12" cstate="print"/>
            <a:stretch>
              <a:fillRect/>
            </a:stretch>
          </p:blipFill>
          <p:spPr>
            <a:xfrm>
              <a:off x="3695700" y="4593335"/>
              <a:ext cx="1045463" cy="641604"/>
            </a:xfrm>
            <a:prstGeom prst="rect">
              <a:avLst/>
            </a:prstGeom>
          </p:spPr>
        </p:pic>
        <p:pic>
          <p:nvPicPr>
            <p:cNvPr id="37" name="object 37"/>
            <p:cNvPicPr/>
            <p:nvPr/>
          </p:nvPicPr>
          <p:blipFill>
            <a:blip r:embed="rId13" cstate="print"/>
            <a:stretch>
              <a:fillRect/>
            </a:stretch>
          </p:blipFill>
          <p:spPr>
            <a:xfrm>
              <a:off x="2063495" y="847344"/>
              <a:ext cx="1054608" cy="896112"/>
            </a:xfrm>
            <a:prstGeom prst="rect">
              <a:avLst/>
            </a:prstGeom>
          </p:spPr>
        </p:pic>
      </p:grpSp>
      <p:sp>
        <p:nvSpPr>
          <p:cNvPr id="38" name="object 38"/>
          <p:cNvSpPr txBox="1"/>
          <p:nvPr/>
        </p:nvSpPr>
        <p:spPr>
          <a:xfrm>
            <a:off x="438785" y="4793200"/>
            <a:ext cx="1184275" cy="520655"/>
          </a:xfrm>
          <a:prstGeom prst="rect">
            <a:avLst/>
          </a:prstGeom>
        </p:spPr>
        <p:txBody>
          <a:bodyPr vert="horz" wrap="square" lIns="0" tIns="12700" rIns="0" bIns="0" rtlCol="0">
            <a:spAutoFit/>
          </a:bodyPr>
          <a:lstStyle/>
          <a:p>
            <a:pPr marL="12700">
              <a:spcBef>
                <a:spcPts val="100"/>
              </a:spcBef>
            </a:pPr>
            <a:r>
              <a:rPr sz="1100" b="1" spc="-25" dirty="0">
                <a:latin typeface="BIZ UDPゴシック" panose="020B0400000000000000" pitchFamily="50" charset="-128"/>
                <a:ea typeface="BIZ UDPゴシック" panose="020B0400000000000000" pitchFamily="50" charset="-128"/>
                <a:cs typeface="ＭＳ Ｐゴシック"/>
              </a:rPr>
              <a:t>人形峠</a:t>
            </a:r>
            <a:endParaRPr sz="1100" dirty="0">
              <a:latin typeface="BIZ UDPゴシック" panose="020B0400000000000000" pitchFamily="50" charset="-128"/>
              <a:ea typeface="BIZ UDPゴシック" panose="020B0400000000000000" pitchFamily="50" charset="-128"/>
              <a:cs typeface="ＭＳ Ｐゴシック"/>
            </a:endParaRPr>
          </a:p>
          <a:p>
            <a:pPr marL="12700"/>
            <a:r>
              <a:rPr sz="1100" u="sng" spc="-1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230504" indent="-124460">
              <a:buFont typeface="Arial"/>
              <a:buChar char="•"/>
              <a:tabLst>
                <a:tab pos="231140" algn="l"/>
              </a:tabLst>
            </a:pPr>
            <a:r>
              <a:rPr sz="1100" spc="-10"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3</a:t>
            </a:r>
            <a:r>
              <a:rPr sz="1100" spc="15" dirty="0">
                <a:latin typeface="BIZ UDPゴシック" panose="020B0400000000000000" pitchFamily="50" charset="-128"/>
                <a:ea typeface="BIZ UDPゴシック" panose="020B0400000000000000" pitchFamily="50" charset="-128"/>
                <a:cs typeface="Calibri"/>
              </a:rPr>
              <a:t> </a:t>
            </a:r>
            <a:r>
              <a:rPr sz="1100" spc="-3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graphicFrame>
        <p:nvGraphicFramePr>
          <p:cNvPr id="39" name="object 39"/>
          <p:cNvGraphicFramePr>
            <a:graphicFrameLocks noGrp="1"/>
          </p:cNvGraphicFramePr>
          <p:nvPr>
            <p:extLst>
              <p:ext uri="{D42A27DB-BD31-4B8C-83A1-F6EECF244321}">
                <p14:modId xmlns:p14="http://schemas.microsoft.com/office/powerpoint/2010/main" val="4091625534"/>
              </p:ext>
            </p:extLst>
          </p:nvPr>
        </p:nvGraphicFramePr>
        <p:xfrm>
          <a:off x="-6286" y="6115754"/>
          <a:ext cx="9083674" cy="711835"/>
        </p:xfrm>
        <a:graphic>
          <a:graphicData uri="http://schemas.openxmlformats.org/drawingml/2006/table">
            <a:tbl>
              <a:tblPr firstRow="1" bandRow="1">
                <a:tableStyleId>{2D5ABB26-0587-4C30-8999-92F81FD0307C}</a:tableStyleId>
              </a:tblPr>
              <a:tblGrid>
                <a:gridCol w="2868295">
                  <a:extLst>
                    <a:ext uri="{9D8B030D-6E8A-4147-A177-3AD203B41FA5}">
                      <a16:colId xmlns:a16="http://schemas.microsoft.com/office/drawing/2014/main" val="20000"/>
                    </a:ext>
                  </a:extLst>
                </a:gridCol>
                <a:gridCol w="1002030">
                  <a:extLst>
                    <a:ext uri="{9D8B030D-6E8A-4147-A177-3AD203B41FA5}">
                      <a16:colId xmlns:a16="http://schemas.microsoft.com/office/drawing/2014/main" val="20001"/>
                    </a:ext>
                  </a:extLst>
                </a:gridCol>
                <a:gridCol w="1127125">
                  <a:extLst>
                    <a:ext uri="{9D8B030D-6E8A-4147-A177-3AD203B41FA5}">
                      <a16:colId xmlns:a16="http://schemas.microsoft.com/office/drawing/2014/main" val="20002"/>
                    </a:ext>
                  </a:extLst>
                </a:gridCol>
                <a:gridCol w="2388870">
                  <a:extLst>
                    <a:ext uri="{9D8B030D-6E8A-4147-A177-3AD203B41FA5}">
                      <a16:colId xmlns:a16="http://schemas.microsoft.com/office/drawing/2014/main" val="20003"/>
                    </a:ext>
                  </a:extLst>
                </a:gridCol>
                <a:gridCol w="1697354">
                  <a:extLst>
                    <a:ext uri="{9D8B030D-6E8A-4147-A177-3AD203B41FA5}">
                      <a16:colId xmlns:a16="http://schemas.microsoft.com/office/drawing/2014/main" val="20004"/>
                    </a:ext>
                  </a:extLst>
                </a:gridCol>
              </a:tblGrid>
              <a:tr h="351155">
                <a:tc rowSpan="2">
                  <a:txBody>
                    <a:bodyPr/>
                    <a:lstStyle/>
                    <a:p>
                      <a:pPr>
                        <a:lnSpc>
                          <a:spcPct val="100000"/>
                        </a:lnSpc>
                      </a:pPr>
                      <a:endParaRPr sz="1500" dirty="0">
                        <a:latin typeface="Times New Roman"/>
                        <a:cs typeface="Times New Roman"/>
                      </a:endParaRPr>
                    </a:p>
                    <a:p>
                      <a:pPr marL="325120">
                        <a:lnSpc>
                          <a:spcPct val="100000"/>
                        </a:lnSpc>
                        <a:spcBef>
                          <a:spcPts val="905"/>
                        </a:spcBef>
                      </a:pPr>
                      <a:r>
                        <a:rPr sz="1400" spc="-10" dirty="0">
                          <a:latin typeface="Calibri"/>
                          <a:cs typeface="Calibri"/>
                        </a:rPr>
                        <a:t>2022</a:t>
                      </a:r>
                      <a:r>
                        <a:rPr sz="1400" spc="-10" dirty="0">
                          <a:latin typeface="ＭＳ Ｐゴシック"/>
                          <a:cs typeface="ＭＳ Ｐゴシック"/>
                        </a:rPr>
                        <a:t>年</a:t>
                      </a:r>
                      <a:r>
                        <a:rPr sz="1400" spc="-10" dirty="0">
                          <a:latin typeface="Calibri"/>
                          <a:cs typeface="Calibri"/>
                        </a:rPr>
                        <a:t>4</a:t>
                      </a:r>
                      <a:r>
                        <a:rPr sz="1400" spc="-10" dirty="0">
                          <a:latin typeface="ＭＳ Ｐゴシック"/>
                          <a:cs typeface="ＭＳ Ｐゴシック"/>
                        </a:rPr>
                        <a:t>月</a:t>
                      </a:r>
                      <a:r>
                        <a:rPr sz="1400" spc="-10" dirty="0">
                          <a:latin typeface="Calibri"/>
                          <a:cs typeface="Calibri"/>
                        </a:rPr>
                        <a:t>1</a:t>
                      </a:r>
                      <a:r>
                        <a:rPr sz="1400" spc="-25" dirty="0">
                          <a:latin typeface="ＭＳ Ｐゴシック"/>
                          <a:cs typeface="ＭＳ Ｐゴシック"/>
                        </a:rPr>
                        <a:t>日現在</a:t>
                      </a:r>
                      <a:endParaRPr sz="1400" dirty="0">
                        <a:latin typeface="ＭＳ Ｐゴシック"/>
                        <a:cs typeface="ＭＳ Ｐゴシック"/>
                      </a:endParaRPr>
                    </a:p>
                  </a:txBody>
                  <a:tcPr marL="0" marR="0" marT="0" marB="0">
                    <a:lnR w="12700">
                      <a:solidFill>
                        <a:srgbClr val="4AACC5"/>
                      </a:solidFill>
                      <a:prstDash val="solid"/>
                    </a:lnR>
                    <a:lnB w="76200">
                      <a:solidFill>
                        <a:srgbClr val="000000"/>
                      </a:solidFill>
                      <a:prstDash val="solid"/>
                    </a:lnB>
                  </a:tcPr>
                </a:tc>
                <a:tc>
                  <a:txBody>
                    <a:bodyPr/>
                    <a:lstStyle/>
                    <a:p>
                      <a:pPr marL="92075">
                        <a:lnSpc>
                          <a:spcPct val="100000"/>
                        </a:lnSpc>
                        <a:spcBef>
                          <a:spcPts val="405"/>
                        </a:spcBef>
                      </a:pPr>
                      <a:r>
                        <a:rPr sz="1600" spc="-30" dirty="0">
                          <a:latin typeface="ＭＳ ゴシック"/>
                          <a:cs typeface="ＭＳ ゴシック"/>
                        </a:rPr>
                        <a:t>状態</a:t>
                      </a:r>
                      <a:endParaRPr sz="1600">
                        <a:latin typeface="ＭＳ ゴシック"/>
                        <a:cs typeface="ＭＳ ゴシック"/>
                      </a:endParaRPr>
                    </a:p>
                  </a:txBody>
                  <a:tcPr marL="0" marR="0" marT="51435" marB="0">
                    <a:lnL w="12700">
                      <a:solidFill>
                        <a:srgbClr val="4AACC5"/>
                      </a:solidFill>
                      <a:prstDash val="solid"/>
                    </a:lnL>
                    <a:lnR w="12700">
                      <a:solidFill>
                        <a:srgbClr val="4AACC5"/>
                      </a:solidFill>
                      <a:prstDash val="solid"/>
                    </a:lnR>
                    <a:lnT w="12700">
                      <a:solidFill>
                        <a:srgbClr val="4AACC5"/>
                      </a:solidFill>
                      <a:prstDash val="solid"/>
                    </a:lnT>
                    <a:lnB w="12700">
                      <a:solidFill>
                        <a:srgbClr val="4AACC5"/>
                      </a:solidFill>
                      <a:prstDash val="solid"/>
                    </a:lnB>
                    <a:solidFill>
                      <a:srgbClr val="E9F0F5"/>
                    </a:solidFill>
                  </a:tcPr>
                </a:tc>
                <a:tc>
                  <a:txBody>
                    <a:bodyPr/>
                    <a:lstStyle/>
                    <a:p>
                      <a:pPr marL="3810" algn="ctr">
                        <a:lnSpc>
                          <a:spcPct val="100000"/>
                        </a:lnSpc>
                        <a:spcBef>
                          <a:spcPts val="405"/>
                        </a:spcBef>
                      </a:pPr>
                      <a:r>
                        <a:rPr sz="1600" spc="-30" dirty="0">
                          <a:solidFill>
                            <a:srgbClr val="00AF50"/>
                          </a:solidFill>
                          <a:latin typeface="ＭＳ ゴシック"/>
                          <a:cs typeface="ＭＳ ゴシック"/>
                        </a:rPr>
                        <a:t>終了</a:t>
                      </a:r>
                      <a:endParaRPr sz="1600">
                        <a:latin typeface="ＭＳ ゴシック"/>
                        <a:cs typeface="ＭＳ ゴシック"/>
                      </a:endParaRPr>
                    </a:p>
                  </a:txBody>
                  <a:tcPr marL="0" marR="0" marT="51435" marB="0">
                    <a:lnL w="12700">
                      <a:solidFill>
                        <a:srgbClr val="4AACC5"/>
                      </a:solidFill>
                      <a:prstDash val="solid"/>
                    </a:lnL>
                    <a:lnR w="12700">
                      <a:solidFill>
                        <a:srgbClr val="4AACC5"/>
                      </a:solidFill>
                      <a:prstDash val="solid"/>
                    </a:lnR>
                    <a:lnT w="12700">
                      <a:solidFill>
                        <a:srgbClr val="4AACC5"/>
                      </a:solidFill>
                      <a:prstDash val="solid"/>
                    </a:lnT>
                    <a:lnB w="12700">
                      <a:solidFill>
                        <a:srgbClr val="4AACC5"/>
                      </a:solidFill>
                      <a:prstDash val="solid"/>
                    </a:lnB>
                    <a:solidFill>
                      <a:srgbClr val="E9F0F5"/>
                    </a:solidFill>
                  </a:tcPr>
                </a:tc>
                <a:tc>
                  <a:txBody>
                    <a:bodyPr/>
                    <a:lstStyle/>
                    <a:p>
                      <a:pPr marL="2540" algn="ctr">
                        <a:lnSpc>
                          <a:spcPct val="100000"/>
                        </a:lnSpc>
                        <a:spcBef>
                          <a:spcPts val="340"/>
                        </a:spcBef>
                      </a:pPr>
                      <a:r>
                        <a:rPr sz="1600" spc="-35" dirty="0">
                          <a:solidFill>
                            <a:srgbClr val="3333FF"/>
                          </a:solidFill>
                          <a:latin typeface="ＭＳ ゴシック"/>
                          <a:cs typeface="ＭＳ ゴシック"/>
                        </a:rPr>
                        <a:t>廃止措置中</a:t>
                      </a:r>
                      <a:endParaRPr sz="1600">
                        <a:latin typeface="ＭＳ ゴシック"/>
                        <a:cs typeface="ＭＳ ゴシック"/>
                      </a:endParaRPr>
                    </a:p>
                  </a:txBody>
                  <a:tcPr marL="0" marR="0" marT="43180" marB="0">
                    <a:lnL w="12700">
                      <a:solidFill>
                        <a:srgbClr val="4AACC5"/>
                      </a:solidFill>
                      <a:prstDash val="solid"/>
                    </a:lnL>
                    <a:lnR w="12700">
                      <a:solidFill>
                        <a:srgbClr val="4AACC5"/>
                      </a:solidFill>
                      <a:prstDash val="solid"/>
                    </a:lnR>
                    <a:lnT w="12700">
                      <a:solidFill>
                        <a:srgbClr val="4AACC5"/>
                      </a:solidFill>
                      <a:prstDash val="solid"/>
                    </a:lnT>
                    <a:lnB w="12700">
                      <a:solidFill>
                        <a:srgbClr val="4AACC5"/>
                      </a:solidFill>
                      <a:prstDash val="solid"/>
                    </a:lnB>
                    <a:solidFill>
                      <a:srgbClr val="E9F0F5"/>
                    </a:solidFill>
                  </a:tcPr>
                </a:tc>
                <a:tc>
                  <a:txBody>
                    <a:bodyPr/>
                    <a:lstStyle/>
                    <a:p>
                      <a:pPr marL="1270" algn="ctr">
                        <a:lnSpc>
                          <a:spcPct val="100000"/>
                        </a:lnSpc>
                        <a:spcBef>
                          <a:spcPts val="405"/>
                        </a:spcBef>
                      </a:pPr>
                      <a:r>
                        <a:rPr sz="1600" spc="-30" dirty="0">
                          <a:solidFill>
                            <a:srgbClr val="FF00FF"/>
                          </a:solidFill>
                          <a:latin typeface="ＭＳ ゴシック"/>
                          <a:cs typeface="ＭＳ ゴシック"/>
                        </a:rPr>
                        <a:t>準備中</a:t>
                      </a:r>
                      <a:endParaRPr sz="1600">
                        <a:latin typeface="ＭＳ ゴシック"/>
                        <a:cs typeface="ＭＳ ゴシック"/>
                      </a:endParaRPr>
                    </a:p>
                  </a:txBody>
                  <a:tcPr marL="0" marR="0" marT="51435" marB="0">
                    <a:lnL w="12700">
                      <a:solidFill>
                        <a:srgbClr val="4AACC5"/>
                      </a:solidFill>
                      <a:prstDash val="solid"/>
                    </a:lnL>
                    <a:lnR w="12700">
                      <a:solidFill>
                        <a:srgbClr val="4AACC5"/>
                      </a:solidFill>
                      <a:prstDash val="solid"/>
                    </a:lnR>
                    <a:lnT w="12700">
                      <a:solidFill>
                        <a:srgbClr val="4AACC5"/>
                      </a:solidFill>
                      <a:prstDash val="solid"/>
                    </a:lnT>
                    <a:lnB w="12700">
                      <a:solidFill>
                        <a:srgbClr val="4AACC5"/>
                      </a:solidFill>
                      <a:prstDash val="solid"/>
                    </a:lnB>
                    <a:solidFill>
                      <a:srgbClr val="E9F0F5"/>
                    </a:solidFill>
                  </a:tcPr>
                </a:tc>
                <a:extLst>
                  <a:ext uri="{0D108BD9-81ED-4DB2-BD59-A6C34878D82A}">
                    <a16:rowId xmlns:a16="http://schemas.microsoft.com/office/drawing/2014/main" val="10000"/>
                  </a:ext>
                </a:extLst>
              </a:tr>
              <a:tr h="360680">
                <a:tc vMerge="1">
                  <a:txBody>
                    <a:bodyPr/>
                    <a:lstStyle/>
                    <a:p>
                      <a:endParaRPr/>
                    </a:p>
                  </a:txBody>
                  <a:tcPr marL="0" marR="0" marT="0" marB="0">
                    <a:lnR w="12700">
                      <a:solidFill>
                        <a:srgbClr val="4AACC5"/>
                      </a:solidFill>
                      <a:prstDash val="solid"/>
                    </a:lnR>
                    <a:lnB w="76200">
                      <a:solidFill>
                        <a:srgbClr val="000000"/>
                      </a:solidFill>
                      <a:prstDash val="solid"/>
                    </a:lnB>
                  </a:tcPr>
                </a:tc>
                <a:tc>
                  <a:txBody>
                    <a:bodyPr/>
                    <a:lstStyle/>
                    <a:p>
                      <a:pPr marL="92075">
                        <a:lnSpc>
                          <a:spcPct val="100000"/>
                        </a:lnSpc>
                        <a:spcBef>
                          <a:spcPts val="340"/>
                        </a:spcBef>
                      </a:pPr>
                      <a:r>
                        <a:rPr sz="1600" spc="-35" dirty="0">
                          <a:latin typeface="ＭＳ ゴシック"/>
                          <a:cs typeface="ＭＳ ゴシック"/>
                        </a:rPr>
                        <a:t>施設数</a:t>
                      </a:r>
                      <a:endParaRPr sz="1600">
                        <a:latin typeface="ＭＳ ゴシック"/>
                        <a:cs typeface="ＭＳ ゴシック"/>
                      </a:endParaRPr>
                    </a:p>
                  </a:txBody>
                  <a:tcPr marL="0" marR="0" marT="43180" marB="0">
                    <a:lnL w="12700">
                      <a:solidFill>
                        <a:srgbClr val="4AACC5"/>
                      </a:solidFill>
                      <a:prstDash val="solid"/>
                    </a:lnL>
                    <a:lnR w="12700">
                      <a:solidFill>
                        <a:srgbClr val="4AACC5"/>
                      </a:solidFill>
                      <a:prstDash val="solid"/>
                    </a:lnR>
                    <a:lnT w="12700">
                      <a:solidFill>
                        <a:srgbClr val="4AACC5"/>
                      </a:solidFill>
                      <a:prstDash val="solid"/>
                    </a:lnT>
                    <a:lnB w="76200">
                      <a:solidFill>
                        <a:srgbClr val="000000"/>
                      </a:solidFill>
                      <a:prstDash val="solid"/>
                    </a:lnB>
                    <a:solidFill>
                      <a:srgbClr val="D0E2EA"/>
                    </a:solidFill>
                  </a:tcPr>
                </a:tc>
                <a:tc>
                  <a:txBody>
                    <a:bodyPr/>
                    <a:lstStyle/>
                    <a:p>
                      <a:pPr marL="635" algn="ctr">
                        <a:lnSpc>
                          <a:spcPct val="100000"/>
                        </a:lnSpc>
                        <a:spcBef>
                          <a:spcPts val="330"/>
                        </a:spcBef>
                      </a:pPr>
                      <a:r>
                        <a:rPr sz="1600" dirty="0">
                          <a:latin typeface="Arial"/>
                          <a:cs typeface="Arial"/>
                        </a:rPr>
                        <a:t>5</a:t>
                      </a:r>
                      <a:endParaRPr sz="1600">
                        <a:latin typeface="Arial"/>
                        <a:cs typeface="Arial"/>
                      </a:endParaRPr>
                    </a:p>
                  </a:txBody>
                  <a:tcPr marL="0" marR="0" marT="41910" marB="0">
                    <a:lnL w="12700">
                      <a:solidFill>
                        <a:srgbClr val="4AACC5"/>
                      </a:solidFill>
                      <a:prstDash val="solid"/>
                    </a:lnL>
                    <a:lnR w="12700">
                      <a:solidFill>
                        <a:srgbClr val="4AACC5"/>
                      </a:solidFill>
                      <a:prstDash val="solid"/>
                    </a:lnR>
                    <a:lnT w="12700">
                      <a:solidFill>
                        <a:srgbClr val="4AACC5"/>
                      </a:solidFill>
                      <a:prstDash val="solid"/>
                    </a:lnT>
                    <a:lnB w="76200">
                      <a:solidFill>
                        <a:srgbClr val="000000"/>
                      </a:solidFill>
                      <a:prstDash val="solid"/>
                    </a:lnB>
                    <a:solidFill>
                      <a:srgbClr val="D0E2EA"/>
                    </a:solidFill>
                  </a:tcPr>
                </a:tc>
                <a:tc>
                  <a:txBody>
                    <a:bodyPr/>
                    <a:lstStyle/>
                    <a:p>
                      <a:pPr marL="635" algn="ctr">
                        <a:lnSpc>
                          <a:spcPct val="100000"/>
                        </a:lnSpc>
                        <a:spcBef>
                          <a:spcPts val="330"/>
                        </a:spcBef>
                      </a:pPr>
                      <a:r>
                        <a:rPr sz="1600" b="1" spc="-25" dirty="0">
                          <a:latin typeface="Arial"/>
                          <a:cs typeface="Arial"/>
                        </a:rPr>
                        <a:t>23</a:t>
                      </a:r>
                      <a:endParaRPr sz="1600">
                        <a:latin typeface="Arial"/>
                        <a:cs typeface="Arial"/>
                      </a:endParaRPr>
                    </a:p>
                  </a:txBody>
                  <a:tcPr marL="0" marR="0" marT="41910" marB="0">
                    <a:lnL w="12700">
                      <a:solidFill>
                        <a:srgbClr val="4AACC5"/>
                      </a:solidFill>
                      <a:prstDash val="solid"/>
                    </a:lnL>
                    <a:lnR w="12700">
                      <a:solidFill>
                        <a:srgbClr val="4AACC5"/>
                      </a:solidFill>
                      <a:prstDash val="solid"/>
                    </a:lnR>
                    <a:lnT w="12700">
                      <a:solidFill>
                        <a:srgbClr val="4AACC5"/>
                      </a:solidFill>
                      <a:prstDash val="solid"/>
                    </a:lnT>
                    <a:lnB w="76200">
                      <a:solidFill>
                        <a:srgbClr val="000000"/>
                      </a:solidFill>
                      <a:prstDash val="solid"/>
                    </a:lnB>
                    <a:solidFill>
                      <a:srgbClr val="D0E2EA"/>
                    </a:solidFill>
                  </a:tcPr>
                </a:tc>
                <a:tc>
                  <a:txBody>
                    <a:bodyPr/>
                    <a:lstStyle/>
                    <a:p>
                      <a:pPr marL="1905" algn="ctr">
                        <a:lnSpc>
                          <a:spcPct val="100000"/>
                        </a:lnSpc>
                        <a:spcBef>
                          <a:spcPts val="330"/>
                        </a:spcBef>
                      </a:pPr>
                      <a:r>
                        <a:rPr sz="1600" b="1" spc="-25" dirty="0">
                          <a:latin typeface="Arial"/>
                          <a:cs typeface="Arial"/>
                        </a:rPr>
                        <a:t>17</a:t>
                      </a:r>
                      <a:endParaRPr sz="1600" dirty="0">
                        <a:latin typeface="Arial"/>
                        <a:cs typeface="Arial"/>
                      </a:endParaRPr>
                    </a:p>
                  </a:txBody>
                  <a:tcPr marL="0" marR="0" marT="41910" marB="0">
                    <a:lnL w="12700">
                      <a:solidFill>
                        <a:srgbClr val="4AACC5"/>
                      </a:solidFill>
                      <a:prstDash val="solid"/>
                    </a:lnL>
                    <a:lnR w="12700">
                      <a:solidFill>
                        <a:srgbClr val="4AACC5"/>
                      </a:solidFill>
                      <a:prstDash val="solid"/>
                    </a:lnR>
                    <a:lnT w="12700">
                      <a:solidFill>
                        <a:srgbClr val="4AACC5"/>
                      </a:solidFill>
                      <a:prstDash val="solid"/>
                    </a:lnT>
                    <a:lnB w="76200">
                      <a:solidFill>
                        <a:srgbClr val="000000"/>
                      </a:solidFill>
                      <a:prstDash val="solid"/>
                    </a:lnB>
                    <a:solidFill>
                      <a:srgbClr val="D0E2EA"/>
                    </a:solidFill>
                  </a:tcPr>
                </a:tc>
                <a:extLst>
                  <a:ext uri="{0D108BD9-81ED-4DB2-BD59-A6C34878D82A}">
                    <a16:rowId xmlns:a16="http://schemas.microsoft.com/office/drawing/2014/main" val="10001"/>
                  </a:ext>
                </a:extLst>
              </a:tr>
            </a:tbl>
          </a:graphicData>
        </a:graphic>
      </p:graphicFrame>
      <p:grpSp>
        <p:nvGrpSpPr>
          <p:cNvPr id="40" name="object 40"/>
          <p:cNvGrpSpPr/>
          <p:nvPr/>
        </p:nvGrpSpPr>
        <p:grpSpPr>
          <a:xfrm>
            <a:off x="1708405" y="3619310"/>
            <a:ext cx="3689985" cy="2318385"/>
            <a:chOff x="184404" y="3619309"/>
            <a:chExt cx="3689985" cy="2318385"/>
          </a:xfrm>
        </p:grpSpPr>
        <p:pic>
          <p:nvPicPr>
            <p:cNvPr id="41" name="object 41"/>
            <p:cNvPicPr/>
            <p:nvPr/>
          </p:nvPicPr>
          <p:blipFill>
            <a:blip r:embed="rId14" cstate="print"/>
            <a:stretch>
              <a:fillRect/>
            </a:stretch>
          </p:blipFill>
          <p:spPr>
            <a:xfrm>
              <a:off x="184404" y="4130039"/>
              <a:ext cx="2677668" cy="1807464"/>
            </a:xfrm>
            <a:prstGeom prst="rect">
              <a:avLst/>
            </a:prstGeom>
          </p:spPr>
        </p:pic>
        <p:sp>
          <p:nvSpPr>
            <p:cNvPr id="42" name="object 42"/>
            <p:cNvSpPr/>
            <p:nvPr/>
          </p:nvSpPr>
          <p:spPr>
            <a:xfrm>
              <a:off x="2490215" y="3624071"/>
              <a:ext cx="1379220" cy="607060"/>
            </a:xfrm>
            <a:custGeom>
              <a:avLst/>
              <a:gdLst/>
              <a:ahLst/>
              <a:cxnLst/>
              <a:rect l="l" t="t" r="r" b="b"/>
              <a:pathLst>
                <a:path w="1379220" h="607060">
                  <a:moveTo>
                    <a:pt x="1379220" y="0"/>
                  </a:moveTo>
                  <a:lnTo>
                    <a:pt x="0" y="606551"/>
                  </a:lnTo>
                </a:path>
              </a:pathLst>
            </a:custGeom>
            <a:ln w="9525">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grpSp>
      <p:sp>
        <p:nvSpPr>
          <p:cNvPr id="43" name="object 43"/>
          <p:cNvSpPr txBox="1"/>
          <p:nvPr/>
        </p:nvSpPr>
        <p:spPr>
          <a:xfrm>
            <a:off x="468883" y="1947671"/>
            <a:ext cx="3058160" cy="757555"/>
          </a:xfrm>
          <a:prstGeom prst="rect">
            <a:avLst/>
          </a:prstGeom>
        </p:spPr>
        <p:txBody>
          <a:bodyPr vert="horz" wrap="square" lIns="0" tIns="12700" rIns="0" bIns="0" rtlCol="0">
            <a:spAutoFit/>
          </a:bodyPr>
          <a:lstStyle/>
          <a:p>
            <a:pPr marL="38100">
              <a:spcBef>
                <a:spcPts val="100"/>
              </a:spcBef>
            </a:pPr>
            <a:r>
              <a:rPr sz="1100" b="1" spc="-30" dirty="0">
                <a:latin typeface="BIZ UDPゴシック" panose="020B0400000000000000" pitchFamily="50" charset="-128"/>
                <a:ea typeface="BIZ UDPゴシック" panose="020B0400000000000000" pitchFamily="50" charset="-128"/>
                <a:cs typeface="ＭＳ Ｐゴシック"/>
              </a:rPr>
              <a:t>敦賀</a:t>
            </a:r>
            <a:endParaRPr sz="1100" dirty="0">
              <a:latin typeface="BIZ UDPゴシック" panose="020B0400000000000000" pitchFamily="50" charset="-128"/>
              <a:ea typeface="BIZ UDPゴシック" panose="020B0400000000000000" pitchFamily="50" charset="-128"/>
              <a:cs typeface="ＭＳ Ｐゴシック"/>
            </a:endParaRPr>
          </a:p>
          <a:p>
            <a:pPr marL="38100">
              <a:lnSpc>
                <a:spcPts val="1430"/>
              </a:lnSpc>
            </a:pPr>
            <a:r>
              <a:rPr sz="1100" u="sng" spc="-25"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Times New Roman"/>
              </a:rPr>
              <a:t> </a:t>
            </a:r>
            <a:r>
              <a:rPr sz="1100" u="sng" spc="-1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219075" indent="-85725">
              <a:lnSpc>
                <a:spcPts val="1560"/>
              </a:lnSpc>
              <a:buFont typeface="Arial"/>
              <a:buChar char="•"/>
              <a:tabLst>
                <a:tab pos="219710" algn="l"/>
              </a:tabLst>
            </a:pPr>
            <a:r>
              <a:rPr sz="1600" baseline="9259" dirty="0">
                <a:latin typeface="BIZ UDPゴシック" panose="020B0400000000000000" pitchFamily="50" charset="-128"/>
                <a:ea typeface="BIZ UDPゴシック" panose="020B0400000000000000" pitchFamily="50" charset="-128"/>
                <a:cs typeface="ＭＳ Ｐゴシック"/>
              </a:rPr>
              <a:t>原子炉</a:t>
            </a:r>
            <a:r>
              <a:rPr sz="1600" spc="7" baseline="9259" dirty="0">
                <a:latin typeface="BIZ UDPゴシック" panose="020B0400000000000000" pitchFamily="50" charset="-128"/>
                <a:ea typeface="BIZ UDPゴシック" panose="020B0400000000000000" pitchFamily="50" charset="-128"/>
                <a:cs typeface="Calibri"/>
              </a:rPr>
              <a:t>: </a:t>
            </a:r>
            <a:r>
              <a:rPr sz="1600" baseline="9259" dirty="0">
                <a:latin typeface="BIZ UDPゴシック" panose="020B0400000000000000" pitchFamily="50" charset="-128"/>
                <a:ea typeface="BIZ UDPゴシック" panose="020B0400000000000000" pitchFamily="50" charset="-128"/>
                <a:cs typeface="Calibri"/>
              </a:rPr>
              <a:t>2</a:t>
            </a:r>
            <a:r>
              <a:rPr sz="1600" spc="30" baseline="9259" dirty="0">
                <a:latin typeface="BIZ UDPゴシック" panose="020B0400000000000000" pitchFamily="50" charset="-128"/>
                <a:ea typeface="BIZ UDPゴシック" panose="020B0400000000000000" pitchFamily="50" charset="-128"/>
                <a:cs typeface="Calibri"/>
              </a:rPr>
              <a:t> </a:t>
            </a:r>
            <a:r>
              <a:rPr sz="1600" spc="104" baseline="9259" dirty="0">
                <a:latin typeface="BIZ UDPゴシック" panose="020B0400000000000000" pitchFamily="50" charset="-128"/>
                <a:ea typeface="BIZ UDPゴシック" panose="020B0400000000000000" pitchFamily="50" charset="-128"/>
                <a:cs typeface="ＭＳ Ｐゴシック"/>
              </a:rPr>
              <a:t>施設 </a:t>
            </a:r>
            <a:r>
              <a:rPr sz="1200" b="1" spc="-20" dirty="0">
                <a:latin typeface="BIZ UDPゴシック" panose="020B0400000000000000" pitchFamily="50" charset="-128"/>
                <a:ea typeface="BIZ UDPゴシック" panose="020B0400000000000000" pitchFamily="50" charset="-128"/>
                <a:cs typeface="ＭＳ ゴシック"/>
              </a:rPr>
              <a:t>（</a:t>
            </a:r>
            <a:r>
              <a:rPr sz="1200" b="1" spc="-25" dirty="0">
                <a:solidFill>
                  <a:srgbClr val="FF0000"/>
                </a:solidFill>
                <a:latin typeface="BIZ UDPゴシック" panose="020B0400000000000000" pitchFamily="50" charset="-128"/>
                <a:ea typeface="BIZ UDPゴシック" panose="020B0400000000000000" pitchFamily="50" charset="-128"/>
                <a:cs typeface="ＭＳ ゴシック"/>
              </a:rPr>
              <a:t>ふげん</a:t>
            </a:r>
            <a:r>
              <a:rPr sz="1200" b="1" spc="-30" dirty="0">
                <a:latin typeface="BIZ UDPゴシック" panose="020B0400000000000000" pitchFamily="50" charset="-128"/>
                <a:ea typeface="BIZ UDPゴシック" panose="020B0400000000000000" pitchFamily="50" charset="-128"/>
                <a:cs typeface="ＭＳ ゴシック"/>
              </a:rPr>
              <a:t>、もんじゅ</a:t>
            </a:r>
            <a:r>
              <a:rPr sz="1200" b="1" spc="-50" dirty="0">
                <a:latin typeface="BIZ UDPゴシック" panose="020B0400000000000000" pitchFamily="50" charset="-128"/>
                <a:ea typeface="BIZ UDPゴシック" panose="020B0400000000000000" pitchFamily="50" charset="-128"/>
                <a:cs typeface="ＭＳ ゴシック"/>
              </a:rPr>
              <a:t>）</a:t>
            </a:r>
            <a:endParaRPr sz="1200" dirty="0">
              <a:latin typeface="BIZ UDPゴシック" panose="020B0400000000000000" pitchFamily="50" charset="-128"/>
              <a:ea typeface="BIZ UDPゴシック" panose="020B0400000000000000" pitchFamily="50" charset="-128"/>
              <a:cs typeface="ＭＳ ゴシック"/>
            </a:endParaRPr>
          </a:p>
          <a:p>
            <a:pPr marL="219075" indent="-85725">
              <a:lnSpc>
                <a:spcPts val="1330"/>
              </a:lnSpc>
              <a:buFont typeface="Arial"/>
              <a:buChar char="•"/>
              <a:tabLst>
                <a:tab pos="219710" algn="l"/>
              </a:tabLst>
            </a:pPr>
            <a:r>
              <a:rPr sz="1100" spc="-10"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1</a:t>
            </a:r>
            <a:r>
              <a:rPr sz="1100" spc="15" dirty="0">
                <a:latin typeface="BIZ UDPゴシック" panose="020B0400000000000000" pitchFamily="50" charset="-128"/>
                <a:ea typeface="BIZ UDPゴシック" panose="020B0400000000000000" pitchFamily="50" charset="-128"/>
                <a:cs typeface="Calibri"/>
              </a:rPr>
              <a:t> </a:t>
            </a:r>
            <a:r>
              <a:rPr sz="1100" spc="-3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47" name="テキスト ボックス 46">
            <a:extLst>
              <a:ext uri="{FF2B5EF4-FFF2-40B4-BE49-F238E27FC236}">
                <a16:creationId xmlns:a16="http://schemas.microsoft.com/office/drawing/2014/main" id="{4DCE8523-F387-41CA-A6FB-B9AEC3395BE4}"/>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廃止措置の現状（</a:t>
            </a:r>
            <a:r>
              <a:rPr lang="en-US" altLang="ja-JP" sz="2800" b="1" dirty="0">
                <a:solidFill>
                  <a:schemeClr val="bg1"/>
                </a:solidFill>
                <a:latin typeface="Meiryo UI" panose="020B0604030504040204" pitchFamily="50" charset="-128"/>
                <a:ea typeface="Meiryo UI" panose="020B0604030504040204" pitchFamily="50" charset="-128"/>
              </a:rPr>
              <a:t>2018</a:t>
            </a:r>
            <a:r>
              <a:rPr lang="ja-JP" altLang="en-US" sz="2800" b="1" dirty="0">
                <a:solidFill>
                  <a:schemeClr val="bg1"/>
                </a:solidFill>
                <a:latin typeface="Meiryo UI" panose="020B0604030504040204" pitchFamily="50" charset="-128"/>
                <a:ea typeface="Meiryo UI" panose="020B0604030504040204" pitchFamily="50" charset="-128"/>
              </a:rPr>
              <a:t>年以降）</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1498061" y="1129283"/>
            <a:ext cx="9583256" cy="3482340"/>
            <a:chOff x="-25939" y="1129283"/>
            <a:chExt cx="9583256" cy="3482340"/>
          </a:xfrm>
        </p:grpSpPr>
        <p:pic>
          <p:nvPicPr>
            <p:cNvPr id="9" name="object 9"/>
            <p:cNvPicPr/>
            <p:nvPr/>
          </p:nvPicPr>
          <p:blipFill>
            <a:blip r:embed="rId2" cstate="print"/>
            <a:stretch>
              <a:fillRect/>
            </a:stretch>
          </p:blipFill>
          <p:spPr>
            <a:xfrm>
              <a:off x="1971995" y="1319755"/>
              <a:ext cx="3335355" cy="3272835"/>
            </a:xfrm>
            <a:prstGeom prst="rect">
              <a:avLst/>
            </a:prstGeom>
          </p:spPr>
        </p:pic>
        <p:pic>
          <p:nvPicPr>
            <p:cNvPr id="10" name="object 10"/>
            <p:cNvPicPr/>
            <p:nvPr/>
          </p:nvPicPr>
          <p:blipFill>
            <a:blip r:embed="rId3" cstate="print"/>
            <a:stretch>
              <a:fillRect/>
            </a:stretch>
          </p:blipFill>
          <p:spPr>
            <a:xfrm>
              <a:off x="1844039" y="1129283"/>
              <a:ext cx="3457955" cy="3482340"/>
            </a:xfrm>
            <a:prstGeom prst="rect">
              <a:avLst/>
            </a:prstGeom>
          </p:spPr>
        </p:pic>
        <p:sp>
          <p:nvSpPr>
            <p:cNvPr id="11" name="object 11"/>
            <p:cNvSpPr/>
            <p:nvPr/>
          </p:nvSpPr>
          <p:spPr>
            <a:xfrm>
              <a:off x="2342388" y="1479803"/>
              <a:ext cx="1018540" cy="1983739"/>
            </a:xfrm>
            <a:custGeom>
              <a:avLst/>
              <a:gdLst/>
              <a:ahLst/>
              <a:cxnLst/>
              <a:rect l="l" t="t" r="r" b="b"/>
              <a:pathLst>
                <a:path w="1018539" h="1983739">
                  <a:moveTo>
                    <a:pt x="0" y="0"/>
                  </a:moveTo>
                  <a:lnTo>
                    <a:pt x="1018286" y="1983613"/>
                  </a:lnTo>
                </a:path>
              </a:pathLst>
            </a:custGeom>
            <a:ln w="12699">
              <a:solidFill>
                <a:srgbClr val="FF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2" name="object 12"/>
            <p:cNvSpPr/>
            <p:nvPr/>
          </p:nvSpPr>
          <p:spPr>
            <a:xfrm>
              <a:off x="-25939" y="1987295"/>
              <a:ext cx="4070634" cy="830580"/>
            </a:xfrm>
            <a:custGeom>
              <a:avLst/>
              <a:gdLst/>
              <a:ahLst/>
              <a:cxnLst/>
              <a:rect l="l" t="t" r="r" b="b"/>
              <a:pathLst>
                <a:path w="3954779" h="830580">
                  <a:moveTo>
                    <a:pt x="3954779" y="0"/>
                  </a:moveTo>
                  <a:lnTo>
                    <a:pt x="0" y="0"/>
                  </a:lnTo>
                  <a:lnTo>
                    <a:pt x="0" y="830579"/>
                  </a:lnTo>
                  <a:lnTo>
                    <a:pt x="3954779" y="830579"/>
                  </a:lnTo>
                  <a:lnTo>
                    <a:pt x="3954779" y="0"/>
                  </a:lnTo>
                  <a:close/>
                </a:path>
              </a:pathLst>
            </a:custGeom>
            <a:solidFill>
              <a:srgbClr val="EBF0DE"/>
            </a:solidFill>
          </p:spPr>
          <p:txBody>
            <a:bodyPr wrap="square" lIns="0" tIns="0" rIns="0" bIns="0" rtlCol="0"/>
            <a:lstStyle/>
            <a:p>
              <a:endParaRPr sz="1600" dirty="0">
                <a:latin typeface="BIZ UDPゴシック" panose="020B0400000000000000" pitchFamily="50" charset="-128"/>
                <a:ea typeface="BIZ UDPゴシック" panose="020B0400000000000000" pitchFamily="50" charset="-128"/>
              </a:endParaRPr>
            </a:p>
          </p:txBody>
        </p:sp>
        <p:sp>
          <p:nvSpPr>
            <p:cNvPr id="13" name="object 13"/>
            <p:cNvSpPr/>
            <p:nvPr/>
          </p:nvSpPr>
          <p:spPr>
            <a:xfrm>
              <a:off x="5017134" y="2140838"/>
              <a:ext cx="4540183" cy="2016760"/>
            </a:xfrm>
            <a:custGeom>
              <a:avLst/>
              <a:gdLst/>
              <a:ahLst/>
              <a:cxnLst/>
              <a:rect l="l" t="t" r="r" b="b"/>
              <a:pathLst>
                <a:path w="4067809" h="2016760">
                  <a:moveTo>
                    <a:pt x="4067555" y="0"/>
                  </a:moveTo>
                  <a:lnTo>
                    <a:pt x="0" y="0"/>
                  </a:lnTo>
                  <a:lnTo>
                    <a:pt x="0" y="2016251"/>
                  </a:lnTo>
                  <a:lnTo>
                    <a:pt x="4067555" y="2016251"/>
                  </a:lnTo>
                  <a:lnTo>
                    <a:pt x="4067555" y="0"/>
                  </a:lnTo>
                  <a:close/>
                </a:path>
              </a:pathLst>
            </a:custGeom>
            <a:solidFill>
              <a:srgbClr val="DBEDF4"/>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14" name="object 14"/>
            <p:cNvPicPr/>
            <p:nvPr/>
          </p:nvPicPr>
          <p:blipFill>
            <a:blip r:embed="rId4" cstate="print"/>
            <a:stretch>
              <a:fillRect/>
            </a:stretch>
          </p:blipFill>
          <p:spPr>
            <a:xfrm>
              <a:off x="4390389" y="2299461"/>
              <a:ext cx="113284" cy="111760"/>
            </a:xfrm>
            <a:prstGeom prst="rect">
              <a:avLst/>
            </a:prstGeom>
          </p:spPr>
        </p:pic>
      </p:grpSp>
      <p:sp>
        <p:nvSpPr>
          <p:cNvPr id="15" name="object 15"/>
          <p:cNvSpPr txBox="1"/>
          <p:nvPr/>
        </p:nvSpPr>
        <p:spPr>
          <a:xfrm>
            <a:off x="6966204" y="1524000"/>
            <a:ext cx="3110865" cy="212238"/>
          </a:xfrm>
          <a:prstGeom prst="rect">
            <a:avLst/>
          </a:prstGeom>
          <a:solidFill>
            <a:srgbClr val="F1F1F1"/>
          </a:solidFill>
        </p:spPr>
        <p:txBody>
          <a:bodyPr vert="horz" wrap="square" lIns="0" tIns="42545" rIns="0" bIns="0" rtlCol="0">
            <a:spAutoFit/>
          </a:bodyPr>
          <a:lstStyle/>
          <a:p>
            <a:pPr marL="92075">
              <a:spcBef>
                <a:spcPts val="335"/>
              </a:spcBef>
            </a:pPr>
            <a:r>
              <a:rPr sz="1100" dirty="0">
                <a:solidFill>
                  <a:srgbClr val="FF0000"/>
                </a:solidFill>
                <a:latin typeface="BIZ UDPゴシック" panose="020B0400000000000000" pitchFamily="50" charset="-128"/>
                <a:ea typeface="BIZ UDPゴシック" panose="020B0400000000000000" pitchFamily="50" charset="-128"/>
                <a:cs typeface="ＭＳ ゴシック"/>
              </a:rPr>
              <a:t>原子力船むつ</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36</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MW</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1974-1992</a:t>
            </a:r>
            <a:r>
              <a:rPr sz="1100" spc="-45"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(JAEA)</a:t>
            </a:r>
            <a:endParaRPr sz="1100">
              <a:latin typeface="BIZ UDPゴシック" panose="020B0400000000000000" pitchFamily="50" charset="-128"/>
              <a:ea typeface="BIZ UDPゴシック" panose="020B0400000000000000" pitchFamily="50" charset="-128"/>
              <a:cs typeface="Arial"/>
            </a:endParaRPr>
          </a:p>
        </p:txBody>
      </p:sp>
      <p:sp>
        <p:nvSpPr>
          <p:cNvPr id="16" name="object 16"/>
          <p:cNvSpPr txBox="1"/>
          <p:nvPr/>
        </p:nvSpPr>
        <p:spPr>
          <a:xfrm>
            <a:off x="6595365" y="2211070"/>
            <a:ext cx="3975735" cy="182101"/>
          </a:xfrm>
          <a:prstGeom prst="rect">
            <a:avLst/>
          </a:prstGeom>
        </p:spPr>
        <p:txBody>
          <a:bodyPr vert="horz" wrap="square" lIns="0" tIns="12700" rIns="0" bIns="0" rtlCol="0">
            <a:spAutoFit/>
          </a:bodyPr>
          <a:lstStyle/>
          <a:p>
            <a:pPr marL="12700">
              <a:spcBef>
                <a:spcPts val="100"/>
              </a:spcBef>
              <a:tabLst>
                <a:tab pos="3108325" algn="l"/>
              </a:tabLst>
            </a:pPr>
            <a:r>
              <a:rPr sz="1100" dirty="0">
                <a:solidFill>
                  <a:srgbClr val="FF0000"/>
                </a:solidFill>
                <a:latin typeface="BIZ UDPゴシック" panose="020B0400000000000000" pitchFamily="50" charset="-128"/>
                <a:ea typeface="BIZ UDPゴシック" panose="020B0400000000000000" pitchFamily="50" charset="-128"/>
                <a:cs typeface="ＭＳ ゴシック"/>
              </a:rPr>
              <a:t>高速中性子源炉「弥生」</a:t>
            </a:r>
            <a:r>
              <a:rPr sz="1100" spc="-265" dirty="0">
                <a:solidFill>
                  <a:srgbClr val="FF0000"/>
                </a:solidFill>
                <a:latin typeface="BIZ UDPゴシック" panose="020B0400000000000000" pitchFamily="50" charset="-128"/>
                <a:ea typeface="BIZ UDPゴシック" panose="020B0400000000000000" pitchFamily="50" charset="-128"/>
                <a:cs typeface="ＭＳ ゴシック"/>
              </a:rPr>
              <a:t> </a:t>
            </a:r>
            <a:r>
              <a:rPr sz="1100" dirty="0">
                <a:solidFill>
                  <a:srgbClr val="FF0000"/>
                </a:solidFill>
                <a:latin typeface="BIZ UDPゴシック" panose="020B0400000000000000" pitchFamily="50" charset="-128"/>
                <a:ea typeface="BIZ UDPゴシック" panose="020B0400000000000000" pitchFamily="50" charset="-128"/>
                <a:cs typeface="Arial"/>
              </a:rPr>
              <a:t>:</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2 kW,</a:t>
            </a:r>
            <a:r>
              <a:rPr sz="1100" spc="-4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1971-</a:t>
            </a:r>
            <a:r>
              <a:rPr sz="1100" spc="-20" dirty="0">
                <a:solidFill>
                  <a:srgbClr val="FF0000"/>
                </a:solidFill>
                <a:latin typeface="BIZ UDPゴシック" panose="020B0400000000000000" pitchFamily="50" charset="-128"/>
                <a:ea typeface="BIZ UDPゴシック" panose="020B0400000000000000" pitchFamily="50" charset="-128"/>
                <a:cs typeface="Arial"/>
              </a:rPr>
              <a:t>2011</a:t>
            </a:r>
            <a:r>
              <a:rPr sz="110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ＭＳ ゴシック"/>
              </a:rPr>
              <a:t>（東京大学</a:t>
            </a:r>
            <a:r>
              <a:rPr sz="1100" spc="-25" dirty="0">
                <a:solidFill>
                  <a:srgbClr val="FF0000"/>
                </a:solidFill>
                <a:latin typeface="BIZ UDPゴシック" panose="020B0400000000000000" pitchFamily="50" charset="-128"/>
                <a:ea typeface="BIZ UDPゴシック" panose="020B0400000000000000" pitchFamily="50" charset="-128"/>
                <a:cs typeface="Arial"/>
              </a:rPr>
              <a:t>).</a:t>
            </a:r>
            <a:endParaRPr sz="1100">
              <a:latin typeface="BIZ UDPゴシック" panose="020B0400000000000000" pitchFamily="50" charset="-128"/>
              <a:ea typeface="BIZ UDPゴシック" panose="020B0400000000000000" pitchFamily="50" charset="-128"/>
              <a:cs typeface="Arial"/>
            </a:endParaRPr>
          </a:p>
        </p:txBody>
      </p:sp>
      <p:sp>
        <p:nvSpPr>
          <p:cNvPr id="17" name="object 17"/>
          <p:cNvSpPr txBox="1"/>
          <p:nvPr/>
        </p:nvSpPr>
        <p:spPr>
          <a:xfrm>
            <a:off x="6592061" y="2376932"/>
            <a:ext cx="4033270" cy="1722074"/>
          </a:xfrm>
          <a:prstGeom prst="rect">
            <a:avLst/>
          </a:prstGeom>
        </p:spPr>
        <p:txBody>
          <a:bodyPr vert="horz" wrap="square" lIns="0" tIns="12700" rIns="0" bIns="0" rtlCol="0">
            <a:spAutoFit/>
          </a:bodyPr>
          <a:lstStyle/>
          <a:p>
            <a:pPr marL="12700">
              <a:spcBef>
                <a:spcPts val="100"/>
              </a:spcBef>
            </a:pPr>
            <a:r>
              <a:rPr sz="1100" spc="-30" dirty="0">
                <a:latin typeface="BIZ UDPゴシック" panose="020B0400000000000000" pitchFamily="50" charset="-128"/>
                <a:ea typeface="BIZ UDPゴシック" panose="020B0400000000000000" pitchFamily="50" charset="-128"/>
                <a:cs typeface="ＭＳ ゴシック"/>
              </a:rPr>
              <a:t>定常臨界実験装置 </a:t>
            </a:r>
            <a:r>
              <a:rPr sz="1100" spc="-10" dirty="0">
                <a:latin typeface="BIZ UDPゴシック" panose="020B0400000000000000" pitchFamily="50" charset="-128"/>
                <a:ea typeface="BIZ UDPゴシック" panose="020B0400000000000000" pitchFamily="50" charset="-128"/>
                <a:cs typeface="Arial"/>
              </a:rPr>
              <a:t>(STACY</a:t>
            </a:r>
            <a:r>
              <a:rPr sz="1100" spc="-2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0.2</a:t>
            </a:r>
            <a:r>
              <a:rPr sz="1100" spc="-2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kW</a:t>
            </a:r>
            <a:r>
              <a:rPr sz="1100" spc="-25"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1995-</a:t>
            </a:r>
            <a:endParaRPr sz="1100" dirty="0">
              <a:latin typeface="BIZ UDPゴシック" panose="020B0400000000000000" pitchFamily="50" charset="-128"/>
              <a:ea typeface="BIZ UDPゴシック" panose="020B0400000000000000" pitchFamily="50" charset="-128"/>
              <a:cs typeface="Arial"/>
            </a:endParaRPr>
          </a:p>
          <a:p>
            <a:pPr marL="12700">
              <a:lnSpc>
                <a:spcPts val="1435"/>
              </a:lnSpc>
            </a:pPr>
            <a:r>
              <a:rPr sz="1100" spc="-30" dirty="0">
                <a:solidFill>
                  <a:srgbClr val="FF0000"/>
                </a:solidFill>
                <a:latin typeface="BIZ UDPゴシック" panose="020B0400000000000000" pitchFamily="50" charset="-128"/>
                <a:ea typeface="BIZ UDPゴシック" panose="020B0400000000000000" pitchFamily="50" charset="-128"/>
                <a:cs typeface="ＭＳ ゴシック"/>
              </a:rPr>
              <a:t>過渡臨界実験装置 </a:t>
            </a:r>
            <a:r>
              <a:rPr sz="1100" dirty="0">
                <a:solidFill>
                  <a:srgbClr val="FF0000"/>
                </a:solidFill>
                <a:latin typeface="BIZ UDPゴシック" panose="020B0400000000000000" pitchFamily="50" charset="-128"/>
                <a:ea typeface="BIZ UDPゴシック" panose="020B0400000000000000" pitchFamily="50" charset="-128"/>
                <a:cs typeface="Arial"/>
              </a:rPr>
              <a:t>(TRACY</a:t>
            </a:r>
            <a:r>
              <a:rPr sz="1100" spc="-35" dirty="0">
                <a:solidFill>
                  <a:srgbClr val="FF0000"/>
                </a:solidFill>
                <a:latin typeface="BIZ UDPゴシック" panose="020B0400000000000000" pitchFamily="50" charset="-128"/>
                <a:ea typeface="BIZ UDPゴシック" panose="020B0400000000000000" pitchFamily="50" charset="-128"/>
                <a:cs typeface="Arial"/>
              </a:rPr>
              <a:t>) :</a:t>
            </a:r>
            <a:endParaRPr sz="1100" dirty="0">
              <a:latin typeface="BIZ UDPゴシック" panose="020B0400000000000000" pitchFamily="50" charset="-128"/>
              <a:ea typeface="BIZ UDPゴシック" panose="020B0400000000000000" pitchFamily="50" charset="-128"/>
              <a:cs typeface="Arial"/>
            </a:endParaRPr>
          </a:p>
          <a:p>
            <a:pPr marL="227329">
              <a:lnSpc>
                <a:spcPts val="1435"/>
              </a:lnSpc>
            </a:pPr>
            <a:r>
              <a:rPr sz="1100" dirty="0">
                <a:solidFill>
                  <a:srgbClr val="FF0000"/>
                </a:solidFill>
                <a:latin typeface="BIZ UDPゴシック" panose="020B0400000000000000" pitchFamily="50" charset="-128"/>
                <a:ea typeface="BIZ UDPゴシック" panose="020B0400000000000000" pitchFamily="50" charset="-128"/>
                <a:cs typeface="Arial"/>
              </a:rPr>
              <a:t>10</a:t>
            </a:r>
            <a:r>
              <a:rPr sz="1100" spc="-5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4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5000</a:t>
            </a:r>
            <a:r>
              <a:rPr sz="1100" spc="-5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MW</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(Pulse),</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1995-</a:t>
            </a:r>
            <a:endParaRPr sz="1100" dirty="0">
              <a:latin typeface="BIZ UDPゴシック" panose="020B0400000000000000" pitchFamily="50" charset="-128"/>
              <a:ea typeface="BIZ UDPゴシック" panose="020B0400000000000000" pitchFamily="50" charset="-128"/>
              <a:cs typeface="Arial"/>
            </a:endParaRPr>
          </a:p>
          <a:p>
            <a:pPr marL="12700">
              <a:spcBef>
                <a:spcPts val="10"/>
              </a:spcBef>
            </a:pPr>
            <a:r>
              <a:rPr sz="1100" spc="-5" dirty="0">
                <a:solidFill>
                  <a:srgbClr val="FF0000"/>
                </a:solidFill>
                <a:latin typeface="BIZ UDPゴシック" panose="020B0400000000000000" pitchFamily="50" charset="-128"/>
                <a:ea typeface="BIZ UDPゴシック" panose="020B0400000000000000" pitchFamily="50" charset="-128"/>
                <a:cs typeface="ＭＳ ゴシック"/>
              </a:rPr>
              <a:t>軽水臨界実験装置 </a:t>
            </a:r>
            <a:r>
              <a:rPr sz="1100" dirty="0">
                <a:solidFill>
                  <a:srgbClr val="FF0000"/>
                </a:solidFill>
                <a:latin typeface="BIZ UDPゴシック" panose="020B0400000000000000" pitchFamily="50" charset="-128"/>
                <a:ea typeface="BIZ UDPゴシック" panose="020B0400000000000000" pitchFamily="50" charset="-128"/>
                <a:cs typeface="Arial"/>
              </a:rPr>
              <a:t>(TCA): 0.2</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1962-</a:t>
            </a:r>
            <a:endParaRPr sz="1100" dirty="0">
              <a:latin typeface="BIZ UDPゴシック" panose="020B0400000000000000" pitchFamily="50" charset="-128"/>
              <a:ea typeface="BIZ UDPゴシック" panose="020B0400000000000000" pitchFamily="50" charset="-128"/>
              <a:cs typeface="Arial"/>
            </a:endParaRPr>
          </a:p>
          <a:p>
            <a:pPr marL="12700">
              <a:spcBef>
                <a:spcPts val="5"/>
              </a:spcBef>
            </a:pPr>
            <a:r>
              <a:rPr sz="1100" spc="-30" dirty="0">
                <a:solidFill>
                  <a:srgbClr val="FF0000"/>
                </a:solidFill>
                <a:latin typeface="BIZ UDPゴシック" panose="020B0400000000000000" pitchFamily="50" charset="-128"/>
                <a:ea typeface="BIZ UDPゴシック" panose="020B0400000000000000" pitchFamily="50" charset="-128"/>
                <a:cs typeface="ＭＳ ゴシック"/>
              </a:rPr>
              <a:t>高速炉臨界実験装置 </a:t>
            </a:r>
            <a:r>
              <a:rPr sz="1100" dirty="0">
                <a:solidFill>
                  <a:srgbClr val="FF0000"/>
                </a:solidFill>
                <a:latin typeface="BIZ UDPゴシック" panose="020B0400000000000000" pitchFamily="50" charset="-128"/>
                <a:ea typeface="BIZ UDPゴシック" panose="020B0400000000000000" pitchFamily="50" charset="-128"/>
                <a:cs typeface="Arial"/>
              </a:rPr>
              <a:t>(FCA):</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2</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1967</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spc="-20" dirty="0">
                <a:solidFill>
                  <a:srgbClr val="FF0000"/>
                </a:solidFill>
                <a:latin typeface="BIZ UDPゴシック" panose="020B0400000000000000" pitchFamily="50" charset="-128"/>
                <a:ea typeface="BIZ UDPゴシック" panose="020B0400000000000000" pitchFamily="50" charset="-128"/>
                <a:cs typeface="Arial"/>
              </a:rPr>
              <a:t>2016</a:t>
            </a:r>
            <a:endParaRPr sz="1100" dirty="0">
              <a:latin typeface="BIZ UDPゴシック" panose="020B0400000000000000" pitchFamily="50" charset="-128"/>
              <a:ea typeface="BIZ UDPゴシック" panose="020B0400000000000000" pitchFamily="50" charset="-128"/>
              <a:cs typeface="Arial"/>
            </a:endParaRPr>
          </a:p>
          <a:p>
            <a:pPr marL="12700"/>
            <a:r>
              <a:rPr sz="1100" dirty="0">
                <a:solidFill>
                  <a:srgbClr val="FF0000"/>
                </a:solidFill>
                <a:latin typeface="BIZ UDPゴシック" panose="020B0400000000000000" pitchFamily="50" charset="-128"/>
                <a:ea typeface="BIZ UDPゴシック" panose="020B0400000000000000" pitchFamily="50" charset="-128"/>
                <a:cs typeface="ＭＳ ゴシック"/>
              </a:rPr>
              <a:t>研究用原子炉</a:t>
            </a:r>
            <a:r>
              <a:rPr sz="1100" spc="-10" dirty="0">
                <a:solidFill>
                  <a:srgbClr val="FF0000"/>
                </a:solidFill>
                <a:latin typeface="BIZ UDPゴシック" panose="020B0400000000000000" pitchFamily="50" charset="-128"/>
                <a:ea typeface="BIZ UDPゴシック" panose="020B0400000000000000" pitchFamily="50" charset="-128"/>
                <a:cs typeface="Arial"/>
              </a:rPr>
              <a:t>JRR-</a:t>
            </a:r>
            <a:r>
              <a:rPr sz="1100" dirty="0">
                <a:solidFill>
                  <a:srgbClr val="FF0000"/>
                </a:solidFill>
                <a:latin typeface="BIZ UDPゴシック" panose="020B0400000000000000" pitchFamily="50" charset="-128"/>
                <a:ea typeface="BIZ UDPゴシック" panose="020B0400000000000000" pitchFamily="50" charset="-128"/>
                <a:cs typeface="Arial"/>
              </a:rPr>
              <a:t>2</a:t>
            </a:r>
            <a:r>
              <a:rPr sz="1100" spc="-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10</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MW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1960-</a:t>
            </a:r>
            <a:r>
              <a:rPr sz="1100" spc="-20" dirty="0">
                <a:solidFill>
                  <a:srgbClr val="FF0000"/>
                </a:solidFill>
                <a:latin typeface="BIZ UDPゴシック" panose="020B0400000000000000" pitchFamily="50" charset="-128"/>
                <a:ea typeface="BIZ UDPゴシック" panose="020B0400000000000000" pitchFamily="50" charset="-128"/>
                <a:cs typeface="Arial"/>
              </a:rPr>
              <a:t>1996</a:t>
            </a:r>
            <a:endParaRPr sz="1100" dirty="0">
              <a:latin typeface="BIZ UDPゴシック" panose="020B0400000000000000" pitchFamily="50" charset="-128"/>
              <a:ea typeface="BIZ UDPゴシック" panose="020B0400000000000000" pitchFamily="50" charset="-128"/>
              <a:cs typeface="Arial"/>
            </a:endParaRPr>
          </a:p>
          <a:p>
            <a:pPr marL="12700"/>
            <a:r>
              <a:rPr sz="1100" dirty="0">
                <a:latin typeface="BIZ UDPゴシック" panose="020B0400000000000000" pitchFamily="50" charset="-128"/>
                <a:ea typeface="BIZ UDPゴシック" panose="020B0400000000000000" pitchFamily="50" charset="-128"/>
                <a:cs typeface="ＭＳ ゴシック"/>
              </a:rPr>
              <a:t>研究用原子炉</a:t>
            </a:r>
            <a:r>
              <a:rPr sz="1100" spc="-10" dirty="0">
                <a:latin typeface="BIZ UDPゴシック" panose="020B0400000000000000" pitchFamily="50" charset="-128"/>
                <a:ea typeface="BIZ UDPゴシック" panose="020B0400000000000000" pitchFamily="50" charset="-128"/>
                <a:cs typeface="Arial"/>
              </a:rPr>
              <a:t>JRR-</a:t>
            </a:r>
            <a:r>
              <a:rPr sz="1100" dirty="0">
                <a:latin typeface="BIZ UDPゴシック" panose="020B0400000000000000" pitchFamily="50" charset="-128"/>
                <a:ea typeface="BIZ UDPゴシック" panose="020B0400000000000000" pitchFamily="50" charset="-128"/>
                <a:cs typeface="Arial"/>
              </a:rPr>
              <a:t>3</a:t>
            </a:r>
            <a:r>
              <a:rPr sz="1100" spc="-1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20</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MW</a:t>
            </a:r>
            <a:r>
              <a:rPr sz="1100" spc="-25" dirty="0">
                <a:latin typeface="BIZ UDPゴシック" panose="020B0400000000000000" pitchFamily="50" charset="-128"/>
                <a:ea typeface="BIZ UDPゴシック" panose="020B0400000000000000" pitchFamily="50" charset="-128"/>
                <a:cs typeface="Arial"/>
              </a:rPr>
              <a:t>, </a:t>
            </a:r>
            <a:r>
              <a:rPr sz="1100" spc="-20" dirty="0">
                <a:latin typeface="BIZ UDPゴシック" panose="020B0400000000000000" pitchFamily="50" charset="-128"/>
                <a:ea typeface="BIZ UDPゴシック" panose="020B0400000000000000" pitchFamily="50" charset="-128"/>
                <a:cs typeface="Arial"/>
              </a:rPr>
              <a:t>1990-</a:t>
            </a:r>
            <a:endParaRPr sz="1100" dirty="0">
              <a:latin typeface="BIZ UDPゴシック" panose="020B0400000000000000" pitchFamily="50" charset="-128"/>
              <a:ea typeface="BIZ UDPゴシック" panose="020B0400000000000000" pitchFamily="50" charset="-128"/>
              <a:cs typeface="Arial"/>
            </a:endParaRPr>
          </a:p>
          <a:p>
            <a:pPr marL="12700"/>
            <a:r>
              <a:rPr sz="1100" dirty="0">
                <a:solidFill>
                  <a:srgbClr val="FF0000"/>
                </a:solidFill>
                <a:latin typeface="BIZ UDPゴシック" panose="020B0400000000000000" pitchFamily="50" charset="-128"/>
                <a:ea typeface="BIZ UDPゴシック" panose="020B0400000000000000" pitchFamily="50" charset="-128"/>
                <a:cs typeface="ＭＳ ゴシック"/>
              </a:rPr>
              <a:t>研究用原子炉</a:t>
            </a:r>
            <a:r>
              <a:rPr sz="1100" spc="-10" dirty="0">
                <a:solidFill>
                  <a:srgbClr val="FF0000"/>
                </a:solidFill>
                <a:latin typeface="BIZ UDPゴシック" panose="020B0400000000000000" pitchFamily="50" charset="-128"/>
                <a:ea typeface="BIZ UDPゴシック" panose="020B0400000000000000" pitchFamily="50" charset="-128"/>
                <a:cs typeface="Arial"/>
              </a:rPr>
              <a:t>JRR-</a:t>
            </a:r>
            <a:r>
              <a:rPr sz="1100" dirty="0">
                <a:solidFill>
                  <a:srgbClr val="FF0000"/>
                </a:solidFill>
                <a:latin typeface="BIZ UDPゴシック" panose="020B0400000000000000" pitchFamily="50" charset="-128"/>
                <a:ea typeface="BIZ UDPゴシック" panose="020B0400000000000000" pitchFamily="50" charset="-128"/>
                <a:cs typeface="Arial"/>
              </a:rPr>
              <a:t>4</a:t>
            </a:r>
            <a:r>
              <a:rPr sz="1100" spc="-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3500</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kW</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1965-</a:t>
            </a:r>
            <a:r>
              <a:rPr sz="1100" spc="-20" dirty="0">
                <a:solidFill>
                  <a:srgbClr val="FF0000"/>
                </a:solidFill>
                <a:latin typeface="BIZ UDPゴシック" panose="020B0400000000000000" pitchFamily="50" charset="-128"/>
                <a:ea typeface="BIZ UDPゴシック" panose="020B0400000000000000" pitchFamily="50" charset="-128"/>
                <a:cs typeface="Arial"/>
              </a:rPr>
              <a:t>2013</a:t>
            </a:r>
            <a:endParaRPr sz="1100" dirty="0">
              <a:latin typeface="BIZ UDPゴシック" panose="020B0400000000000000" pitchFamily="50" charset="-128"/>
              <a:ea typeface="BIZ UDPゴシック" panose="020B0400000000000000" pitchFamily="50" charset="-128"/>
              <a:cs typeface="Arial"/>
            </a:endParaRPr>
          </a:p>
          <a:p>
            <a:pPr marL="12700">
              <a:lnSpc>
                <a:spcPts val="1435"/>
              </a:lnSpc>
            </a:pPr>
            <a:r>
              <a:rPr sz="1100" spc="-30" dirty="0">
                <a:latin typeface="BIZ UDPゴシック" panose="020B0400000000000000" pitchFamily="50" charset="-128"/>
                <a:ea typeface="BIZ UDPゴシック" panose="020B0400000000000000" pitchFamily="50" charset="-128"/>
                <a:cs typeface="ＭＳ ゴシック"/>
              </a:rPr>
              <a:t>原子炉安全性研究炉 </a:t>
            </a:r>
            <a:r>
              <a:rPr sz="1100" spc="-10" dirty="0">
                <a:latin typeface="BIZ UDPゴシック" panose="020B0400000000000000" pitchFamily="50" charset="-128"/>
                <a:ea typeface="BIZ UDPゴシック" panose="020B0400000000000000" pitchFamily="50" charset="-128"/>
                <a:cs typeface="Arial"/>
              </a:rPr>
              <a:t>(NSRR):</a:t>
            </a:r>
            <a:endParaRPr sz="1100" dirty="0">
              <a:latin typeface="BIZ UDPゴシック" panose="020B0400000000000000" pitchFamily="50" charset="-128"/>
              <a:ea typeface="BIZ UDPゴシック" panose="020B0400000000000000" pitchFamily="50" charset="-128"/>
              <a:cs typeface="Arial"/>
            </a:endParaRPr>
          </a:p>
          <a:p>
            <a:pPr marL="182880">
              <a:lnSpc>
                <a:spcPts val="1435"/>
              </a:lnSpc>
            </a:pPr>
            <a:r>
              <a:rPr sz="1100" dirty="0">
                <a:latin typeface="BIZ UDPゴシック" panose="020B0400000000000000" pitchFamily="50" charset="-128"/>
                <a:ea typeface="BIZ UDPゴシック" panose="020B0400000000000000" pitchFamily="50" charset="-128"/>
                <a:cs typeface="Arial"/>
              </a:rPr>
              <a:t>300</a:t>
            </a:r>
            <a:r>
              <a:rPr sz="1100" spc="-4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kW,</a:t>
            </a:r>
            <a:r>
              <a:rPr sz="1100" spc="-5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23</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000</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MW</a:t>
            </a:r>
            <a:r>
              <a:rPr sz="1100" spc="-1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(Pulse),</a:t>
            </a:r>
            <a:r>
              <a:rPr sz="1100" spc="-25"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1975-</a:t>
            </a:r>
            <a:endParaRPr sz="1100" dirty="0">
              <a:latin typeface="BIZ UDPゴシック" panose="020B0400000000000000" pitchFamily="50" charset="-128"/>
              <a:ea typeface="BIZ UDPゴシック" panose="020B0400000000000000" pitchFamily="50" charset="-128"/>
              <a:cs typeface="Arial"/>
            </a:endParaRPr>
          </a:p>
        </p:txBody>
      </p:sp>
      <p:sp>
        <p:nvSpPr>
          <p:cNvPr id="18" name="object 18"/>
          <p:cNvSpPr txBox="1"/>
          <p:nvPr/>
        </p:nvSpPr>
        <p:spPr>
          <a:xfrm>
            <a:off x="1636984" y="2039089"/>
            <a:ext cx="3366747" cy="689932"/>
          </a:xfrm>
          <a:prstGeom prst="rect">
            <a:avLst/>
          </a:prstGeom>
        </p:spPr>
        <p:txBody>
          <a:bodyPr vert="horz" wrap="square" lIns="0" tIns="12700" rIns="0" bIns="0" rtlCol="0">
            <a:spAutoFit/>
          </a:bodyPr>
          <a:lstStyle/>
          <a:p>
            <a:pPr>
              <a:spcBef>
                <a:spcPts val="100"/>
              </a:spcBef>
            </a:pPr>
            <a:r>
              <a:rPr sz="1100" spc="-45" dirty="0">
                <a:solidFill>
                  <a:srgbClr val="FF0000"/>
                </a:solidFill>
                <a:latin typeface="BIZ UDPゴシック" panose="020B0400000000000000" pitchFamily="50" charset="-128"/>
                <a:ea typeface="BIZ UDPゴシック" panose="020B0400000000000000" pitchFamily="50" charset="-128"/>
                <a:cs typeface="ＭＳ ゴシック"/>
              </a:rPr>
              <a:t>材料試験炉 </a:t>
            </a:r>
            <a:r>
              <a:rPr sz="1100" dirty="0">
                <a:solidFill>
                  <a:srgbClr val="FF0000"/>
                </a:solidFill>
                <a:latin typeface="BIZ UDPゴシック" panose="020B0400000000000000" pitchFamily="50" charset="-128"/>
                <a:ea typeface="BIZ UDPゴシック" panose="020B0400000000000000" pitchFamily="50" charset="-128"/>
                <a:cs typeface="Arial"/>
              </a:rPr>
              <a:t>(JMTR</a:t>
            </a:r>
            <a:r>
              <a:rPr sz="1100" spc="-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50</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MW</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1968-</a:t>
            </a:r>
            <a:r>
              <a:rPr sz="1100" spc="-20" dirty="0">
                <a:solidFill>
                  <a:srgbClr val="FF0000"/>
                </a:solidFill>
                <a:latin typeface="BIZ UDPゴシック" panose="020B0400000000000000" pitchFamily="50" charset="-128"/>
                <a:ea typeface="BIZ UDPゴシック" panose="020B0400000000000000" pitchFamily="50" charset="-128"/>
                <a:cs typeface="Arial"/>
              </a:rPr>
              <a:t>2017</a:t>
            </a:r>
            <a:endParaRPr sz="1100" dirty="0">
              <a:latin typeface="BIZ UDPゴシック" panose="020B0400000000000000" pitchFamily="50" charset="-128"/>
              <a:ea typeface="BIZ UDPゴシック" panose="020B0400000000000000" pitchFamily="50" charset="-128"/>
              <a:cs typeface="Arial"/>
            </a:endParaRPr>
          </a:p>
          <a:p>
            <a:pPr>
              <a:lnSpc>
                <a:spcPct val="100000"/>
              </a:lnSpc>
            </a:pPr>
            <a:r>
              <a:rPr sz="1100" spc="-35" dirty="0">
                <a:latin typeface="BIZ UDPゴシック" panose="020B0400000000000000" pitchFamily="50" charset="-128"/>
                <a:ea typeface="BIZ UDPゴシック" panose="020B0400000000000000" pitchFamily="50" charset="-128"/>
                <a:cs typeface="ＭＳ ゴシック"/>
              </a:rPr>
              <a:t>高温工学試験炉 </a:t>
            </a:r>
            <a:r>
              <a:rPr sz="1100" dirty="0">
                <a:latin typeface="BIZ UDPゴシック" panose="020B0400000000000000" pitchFamily="50" charset="-128"/>
                <a:ea typeface="BIZ UDPゴシック" panose="020B0400000000000000" pitchFamily="50" charset="-128"/>
                <a:cs typeface="Arial"/>
              </a:rPr>
              <a:t>(HTTR</a:t>
            </a:r>
            <a:r>
              <a:rPr sz="1100" spc="9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30</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MW</a:t>
            </a:r>
            <a:r>
              <a:rPr sz="1100" spc="-25" dirty="0">
                <a:latin typeface="BIZ UDPゴシック" panose="020B0400000000000000" pitchFamily="50" charset="-128"/>
                <a:ea typeface="BIZ UDPゴシック" panose="020B0400000000000000" pitchFamily="50" charset="-128"/>
                <a:cs typeface="Arial"/>
              </a:rPr>
              <a:t>, </a:t>
            </a:r>
            <a:r>
              <a:rPr sz="1100" spc="-20" dirty="0">
                <a:latin typeface="BIZ UDPゴシック" panose="020B0400000000000000" pitchFamily="50" charset="-128"/>
                <a:ea typeface="BIZ UDPゴシック" panose="020B0400000000000000" pitchFamily="50" charset="-128"/>
                <a:cs typeface="Arial"/>
              </a:rPr>
              <a:t>1998-</a:t>
            </a:r>
            <a:endParaRPr sz="1100" dirty="0">
              <a:latin typeface="BIZ UDPゴシック" panose="020B0400000000000000" pitchFamily="50" charset="-128"/>
              <a:ea typeface="BIZ UDPゴシック" panose="020B0400000000000000" pitchFamily="50" charset="-128"/>
              <a:cs typeface="Arial"/>
            </a:endParaRPr>
          </a:p>
          <a:p>
            <a:pPr>
              <a:lnSpc>
                <a:spcPct val="100000"/>
              </a:lnSpc>
            </a:pPr>
            <a:r>
              <a:rPr sz="1100" dirty="0">
                <a:latin typeface="BIZ UDPゴシック" panose="020B0400000000000000" pitchFamily="50" charset="-128"/>
                <a:ea typeface="BIZ UDPゴシック" panose="020B0400000000000000" pitchFamily="50" charset="-128"/>
                <a:cs typeface="ＭＳ ゴシック"/>
              </a:rPr>
              <a:t>高速実験炉「常陽」</a:t>
            </a:r>
            <a:r>
              <a:rPr sz="1100" spc="-1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140</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MW</a:t>
            </a:r>
            <a:r>
              <a:rPr sz="1100" spc="-25" dirty="0">
                <a:latin typeface="BIZ UDPゴシック" panose="020B0400000000000000" pitchFamily="50" charset="-128"/>
                <a:ea typeface="BIZ UDPゴシック" panose="020B0400000000000000" pitchFamily="50" charset="-128"/>
                <a:cs typeface="Arial"/>
              </a:rPr>
              <a:t>, </a:t>
            </a:r>
            <a:r>
              <a:rPr sz="1100" spc="-20" dirty="0">
                <a:latin typeface="BIZ UDPゴシック" panose="020B0400000000000000" pitchFamily="50" charset="-128"/>
                <a:ea typeface="BIZ UDPゴシック" panose="020B0400000000000000" pitchFamily="50" charset="-128"/>
                <a:cs typeface="Arial"/>
              </a:rPr>
              <a:t>1977-</a:t>
            </a:r>
            <a:endParaRPr sz="1100" dirty="0">
              <a:latin typeface="BIZ UDPゴシック" panose="020B0400000000000000" pitchFamily="50" charset="-128"/>
              <a:ea typeface="BIZ UDPゴシック" panose="020B0400000000000000" pitchFamily="50" charset="-128"/>
              <a:cs typeface="Arial"/>
            </a:endParaRPr>
          </a:p>
          <a:p>
            <a:pPr>
              <a:lnSpc>
                <a:spcPct val="100000"/>
              </a:lnSpc>
            </a:pPr>
            <a:r>
              <a:rPr sz="1100" spc="-40" dirty="0">
                <a:solidFill>
                  <a:srgbClr val="FF0000"/>
                </a:solidFill>
                <a:latin typeface="BIZ UDPゴシック" panose="020B0400000000000000" pitchFamily="50" charset="-128"/>
                <a:ea typeface="BIZ UDPゴシック" panose="020B0400000000000000" pitchFamily="50" charset="-128"/>
                <a:cs typeface="ＭＳ ゴシック"/>
              </a:rPr>
              <a:t>重水臨界試験装置 </a:t>
            </a:r>
            <a:r>
              <a:rPr sz="1100" dirty="0">
                <a:solidFill>
                  <a:srgbClr val="FF0000"/>
                </a:solidFill>
                <a:latin typeface="BIZ UDPゴシック" panose="020B0400000000000000" pitchFamily="50" charset="-128"/>
                <a:ea typeface="BIZ UDPゴシック" panose="020B0400000000000000" pitchFamily="50" charset="-128"/>
                <a:cs typeface="Arial"/>
              </a:rPr>
              <a:t>(DCA):</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10" dirty="0">
                <a:solidFill>
                  <a:srgbClr val="FF0000"/>
                </a:solidFill>
                <a:latin typeface="BIZ UDPゴシック" panose="020B0400000000000000" pitchFamily="50" charset="-128"/>
                <a:ea typeface="BIZ UDPゴシック" panose="020B0400000000000000" pitchFamily="50" charset="-128"/>
                <a:cs typeface="Arial"/>
              </a:rPr>
              <a:t>, 1969-</a:t>
            </a:r>
            <a:r>
              <a:rPr sz="1100" spc="-20" dirty="0">
                <a:solidFill>
                  <a:srgbClr val="FF0000"/>
                </a:solidFill>
                <a:latin typeface="BIZ UDPゴシック" panose="020B0400000000000000" pitchFamily="50" charset="-128"/>
                <a:ea typeface="BIZ UDPゴシック" panose="020B0400000000000000" pitchFamily="50" charset="-128"/>
                <a:cs typeface="Arial"/>
              </a:rPr>
              <a:t>2001</a:t>
            </a:r>
            <a:endParaRPr sz="1100" dirty="0">
              <a:latin typeface="BIZ UDPゴシック" panose="020B0400000000000000" pitchFamily="50" charset="-128"/>
              <a:ea typeface="BIZ UDPゴシック" panose="020B0400000000000000" pitchFamily="50" charset="-128"/>
              <a:cs typeface="Arial"/>
            </a:endParaRPr>
          </a:p>
        </p:txBody>
      </p:sp>
      <p:sp>
        <p:nvSpPr>
          <p:cNvPr id="19" name="object 19"/>
          <p:cNvSpPr txBox="1"/>
          <p:nvPr/>
        </p:nvSpPr>
        <p:spPr>
          <a:xfrm>
            <a:off x="6082284" y="4384548"/>
            <a:ext cx="4116704" cy="720710"/>
          </a:xfrm>
          <a:prstGeom prst="rect">
            <a:avLst/>
          </a:prstGeom>
          <a:solidFill>
            <a:srgbClr val="FFFFAA"/>
          </a:solidFill>
        </p:spPr>
        <p:txBody>
          <a:bodyPr vert="horz" wrap="square" lIns="0" tIns="43180" rIns="0" bIns="0" rtlCol="0">
            <a:spAutoFit/>
          </a:bodyPr>
          <a:lstStyle/>
          <a:p>
            <a:pPr marL="92710">
              <a:spcBef>
                <a:spcPts val="340"/>
              </a:spcBef>
            </a:pPr>
            <a:r>
              <a:rPr sz="1100" spc="-30" dirty="0">
                <a:solidFill>
                  <a:srgbClr val="FF0000"/>
                </a:solidFill>
                <a:latin typeface="BIZ UDPゴシック" panose="020B0400000000000000" pitchFamily="50" charset="-128"/>
                <a:ea typeface="BIZ UDPゴシック" panose="020B0400000000000000" pitchFamily="50" charset="-128"/>
                <a:cs typeface="ＭＳ ゴシック"/>
              </a:rPr>
              <a:t>東芝臨界実験装置 </a:t>
            </a:r>
            <a:r>
              <a:rPr sz="1100" dirty="0">
                <a:solidFill>
                  <a:srgbClr val="FF0000"/>
                </a:solidFill>
                <a:latin typeface="BIZ UDPゴシック" panose="020B0400000000000000" pitchFamily="50" charset="-128"/>
                <a:ea typeface="BIZ UDPゴシック" panose="020B0400000000000000" pitchFamily="50" charset="-128"/>
                <a:cs typeface="Arial"/>
              </a:rPr>
              <a:t>(NCA):</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0.2</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1963</a:t>
            </a:r>
            <a:r>
              <a:rPr sz="1100" spc="-20" dirty="0">
                <a:solidFill>
                  <a:srgbClr val="FF0000"/>
                </a:solidFill>
                <a:latin typeface="BIZ UDPゴシック" panose="020B0400000000000000" pitchFamily="50" charset="-128"/>
                <a:ea typeface="BIZ UDPゴシック" panose="020B0400000000000000" pitchFamily="50" charset="-128"/>
                <a:cs typeface="Arial"/>
              </a:rPr>
              <a:t> - 2013</a:t>
            </a:r>
            <a:endParaRPr sz="1100">
              <a:latin typeface="BIZ UDPゴシック" panose="020B0400000000000000" pitchFamily="50" charset="-128"/>
              <a:ea typeface="BIZ UDPゴシック" panose="020B0400000000000000" pitchFamily="50" charset="-128"/>
              <a:cs typeface="Arial"/>
            </a:endParaRPr>
          </a:p>
          <a:p>
            <a:pPr marL="92710"/>
            <a:r>
              <a:rPr sz="1100" spc="-25" dirty="0">
                <a:solidFill>
                  <a:srgbClr val="FF0000"/>
                </a:solidFill>
                <a:latin typeface="BIZ UDPゴシック" panose="020B0400000000000000" pitchFamily="50" charset="-128"/>
                <a:ea typeface="BIZ UDPゴシック" panose="020B0400000000000000" pitchFamily="50" charset="-128"/>
                <a:cs typeface="ＭＳ ゴシック"/>
              </a:rPr>
              <a:t>東芝教育訓練用原子炉 </a:t>
            </a:r>
            <a:r>
              <a:rPr sz="1100" spc="-10" dirty="0">
                <a:solidFill>
                  <a:srgbClr val="FF0000"/>
                </a:solidFill>
                <a:latin typeface="BIZ UDPゴシック" panose="020B0400000000000000" pitchFamily="50" charset="-128"/>
                <a:ea typeface="BIZ UDPゴシック" panose="020B0400000000000000" pitchFamily="50" charset="-128"/>
                <a:cs typeface="Arial"/>
              </a:rPr>
              <a:t>(TRR-</a:t>
            </a:r>
            <a:r>
              <a:rPr sz="1100" dirty="0">
                <a:solidFill>
                  <a:srgbClr val="FF0000"/>
                </a:solidFill>
                <a:latin typeface="BIZ UDPゴシック" panose="020B0400000000000000" pitchFamily="50" charset="-128"/>
                <a:ea typeface="BIZ UDPゴシック" panose="020B0400000000000000" pitchFamily="50" charset="-128"/>
                <a:cs typeface="Arial"/>
              </a:rPr>
              <a:t>1</a:t>
            </a:r>
            <a:r>
              <a:rPr sz="1100" spc="-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100</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1962-</a:t>
            </a:r>
            <a:r>
              <a:rPr sz="1100" spc="-20" dirty="0">
                <a:solidFill>
                  <a:srgbClr val="FF0000"/>
                </a:solidFill>
                <a:latin typeface="BIZ UDPゴシック" panose="020B0400000000000000" pitchFamily="50" charset="-128"/>
                <a:ea typeface="BIZ UDPゴシック" panose="020B0400000000000000" pitchFamily="50" charset="-128"/>
                <a:cs typeface="Arial"/>
              </a:rPr>
              <a:t>2001</a:t>
            </a:r>
            <a:endParaRPr sz="1100">
              <a:latin typeface="BIZ UDPゴシック" panose="020B0400000000000000" pitchFamily="50" charset="-128"/>
              <a:ea typeface="BIZ UDPゴシック" panose="020B0400000000000000" pitchFamily="50" charset="-128"/>
              <a:cs typeface="Arial"/>
            </a:endParaRPr>
          </a:p>
          <a:p>
            <a:pPr marL="92710"/>
            <a:r>
              <a:rPr sz="1100" spc="-25" dirty="0">
                <a:solidFill>
                  <a:srgbClr val="FF0000"/>
                </a:solidFill>
                <a:latin typeface="BIZ UDPゴシック" panose="020B0400000000000000" pitchFamily="50" charset="-128"/>
                <a:ea typeface="BIZ UDPゴシック" panose="020B0400000000000000" pitchFamily="50" charset="-128"/>
                <a:cs typeface="ＭＳ ゴシック"/>
              </a:rPr>
              <a:t>日立教育訓練用原子炉 </a:t>
            </a:r>
            <a:r>
              <a:rPr sz="1100" dirty="0">
                <a:solidFill>
                  <a:srgbClr val="FF0000"/>
                </a:solidFill>
                <a:latin typeface="BIZ UDPゴシック" panose="020B0400000000000000" pitchFamily="50" charset="-128"/>
                <a:ea typeface="BIZ UDPゴシック" panose="020B0400000000000000" pitchFamily="50" charset="-128"/>
                <a:cs typeface="Arial"/>
              </a:rPr>
              <a:t>(HTR</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100</a:t>
            </a:r>
            <a:r>
              <a:rPr sz="1100" spc="-4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1961-</a:t>
            </a:r>
            <a:r>
              <a:rPr sz="1100" spc="-20" dirty="0">
                <a:solidFill>
                  <a:srgbClr val="FF0000"/>
                </a:solidFill>
                <a:latin typeface="BIZ UDPゴシック" panose="020B0400000000000000" pitchFamily="50" charset="-128"/>
                <a:ea typeface="BIZ UDPゴシック" panose="020B0400000000000000" pitchFamily="50" charset="-128"/>
                <a:cs typeface="Arial"/>
              </a:rPr>
              <a:t>1975</a:t>
            </a:r>
            <a:endParaRPr sz="1100">
              <a:latin typeface="BIZ UDPゴシック" panose="020B0400000000000000" pitchFamily="50" charset="-128"/>
              <a:ea typeface="BIZ UDPゴシック" panose="020B0400000000000000" pitchFamily="50" charset="-128"/>
              <a:cs typeface="Arial"/>
            </a:endParaRPr>
          </a:p>
          <a:p>
            <a:pPr marL="92710"/>
            <a:r>
              <a:rPr sz="1100" spc="-50" dirty="0">
                <a:solidFill>
                  <a:srgbClr val="FF0000"/>
                </a:solidFill>
                <a:latin typeface="BIZ UDPゴシック" panose="020B0400000000000000" pitchFamily="50" charset="-128"/>
                <a:ea typeface="BIZ UDPゴシック" panose="020B0400000000000000" pitchFamily="50" charset="-128"/>
                <a:cs typeface="ＭＳ ゴシック"/>
              </a:rPr>
              <a:t>武蔵工大炉 </a:t>
            </a:r>
            <a:r>
              <a:rPr sz="1100" dirty="0">
                <a:solidFill>
                  <a:srgbClr val="FF0000"/>
                </a:solidFill>
                <a:latin typeface="BIZ UDPゴシック" panose="020B0400000000000000" pitchFamily="50" charset="-128"/>
                <a:ea typeface="BIZ UDPゴシック" panose="020B0400000000000000" pitchFamily="50" charset="-128"/>
                <a:cs typeface="Arial"/>
              </a:rPr>
              <a:t>TRIGA</a:t>
            </a:r>
            <a:r>
              <a:rPr sz="1100" spc="-7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II:</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100</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1963-2003</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ＭＳ ゴシック"/>
              </a:rPr>
              <a:t>東京都市大学</a:t>
            </a:r>
            <a:r>
              <a:rPr sz="1100" spc="-50" dirty="0">
                <a:solidFill>
                  <a:srgbClr val="FF0000"/>
                </a:solidFill>
                <a:latin typeface="BIZ UDPゴシック" panose="020B0400000000000000" pitchFamily="50" charset="-128"/>
                <a:ea typeface="BIZ UDPゴシック" panose="020B0400000000000000" pitchFamily="50" charset="-128"/>
                <a:cs typeface="Arial"/>
              </a:rPr>
              <a:t>)</a:t>
            </a:r>
            <a:endParaRPr sz="1100">
              <a:latin typeface="BIZ UDPゴシック" panose="020B0400000000000000" pitchFamily="50" charset="-128"/>
              <a:ea typeface="BIZ UDPゴシック" panose="020B0400000000000000" pitchFamily="50" charset="-128"/>
              <a:cs typeface="Arial"/>
            </a:endParaRPr>
          </a:p>
        </p:txBody>
      </p:sp>
      <p:grpSp>
        <p:nvGrpSpPr>
          <p:cNvPr id="20" name="object 20"/>
          <p:cNvGrpSpPr/>
          <p:nvPr/>
        </p:nvGrpSpPr>
        <p:grpSpPr>
          <a:xfrm>
            <a:off x="4730305" y="2054161"/>
            <a:ext cx="5125720" cy="2108200"/>
            <a:chOff x="3206305" y="2054161"/>
            <a:chExt cx="5125720" cy="2108200"/>
          </a:xfrm>
        </p:grpSpPr>
        <p:sp>
          <p:nvSpPr>
            <p:cNvPr id="21" name="object 21"/>
            <p:cNvSpPr/>
            <p:nvPr/>
          </p:nvSpPr>
          <p:spPr>
            <a:xfrm>
              <a:off x="3211067" y="2058923"/>
              <a:ext cx="5116195" cy="2098675"/>
            </a:xfrm>
            <a:custGeom>
              <a:avLst/>
              <a:gdLst/>
              <a:ahLst/>
              <a:cxnLst/>
              <a:rect l="l" t="t" r="r" b="b"/>
              <a:pathLst>
                <a:path w="5116195" h="2098675">
                  <a:moveTo>
                    <a:pt x="5050535" y="388620"/>
                  </a:moveTo>
                  <a:lnTo>
                    <a:pt x="5063263" y="389044"/>
                  </a:lnTo>
                  <a:lnTo>
                    <a:pt x="5073681" y="390207"/>
                  </a:lnTo>
                  <a:lnTo>
                    <a:pt x="5080718" y="391941"/>
                  </a:lnTo>
                  <a:lnTo>
                    <a:pt x="5083302" y="394080"/>
                  </a:lnTo>
                  <a:lnTo>
                    <a:pt x="5083302" y="1238123"/>
                  </a:lnTo>
                  <a:lnTo>
                    <a:pt x="5085885" y="1240262"/>
                  </a:lnTo>
                  <a:lnTo>
                    <a:pt x="5092922" y="1241996"/>
                  </a:lnTo>
                  <a:lnTo>
                    <a:pt x="5103340" y="1243159"/>
                  </a:lnTo>
                  <a:lnTo>
                    <a:pt x="5116067" y="1243584"/>
                  </a:lnTo>
                  <a:lnTo>
                    <a:pt x="5103340" y="1244008"/>
                  </a:lnTo>
                  <a:lnTo>
                    <a:pt x="5092922" y="1245171"/>
                  </a:lnTo>
                  <a:lnTo>
                    <a:pt x="5085885" y="1246905"/>
                  </a:lnTo>
                  <a:lnTo>
                    <a:pt x="5083302" y="1249045"/>
                  </a:lnTo>
                  <a:lnTo>
                    <a:pt x="5083302" y="2093087"/>
                  </a:lnTo>
                  <a:lnTo>
                    <a:pt x="5080718" y="2095226"/>
                  </a:lnTo>
                  <a:lnTo>
                    <a:pt x="5073681" y="2096960"/>
                  </a:lnTo>
                  <a:lnTo>
                    <a:pt x="5063263" y="2098123"/>
                  </a:lnTo>
                  <a:lnTo>
                    <a:pt x="5050535" y="2098548"/>
                  </a:lnTo>
                </a:path>
                <a:path w="5116195" h="2098675">
                  <a:moveTo>
                    <a:pt x="0" y="0"/>
                  </a:moveTo>
                  <a:lnTo>
                    <a:pt x="29640" y="1002"/>
                  </a:lnTo>
                  <a:lnTo>
                    <a:pt x="53863" y="3730"/>
                  </a:lnTo>
                  <a:lnTo>
                    <a:pt x="70205" y="7768"/>
                  </a:lnTo>
                  <a:lnTo>
                    <a:pt x="76199" y="12700"/>
                  </a:lnTo>
                  <a:lnTo>
                    <a:pt x="76199" y="334772"/>
                  </a:lnTo>
                  <a:lnTo>
                    <a:pt x="82194" y="339703"/>
                  </a:lnTo>
                  <a:lnTo>
                    <a:pt x="98536" y="343741"/>
                  </a:lnTo>
                  <a:lnTo>
                    <a:pt x="122759" y="346469"/>
                  </a:lnTo>
                  <a:lnTo>
                    <a:pt x="152399" y="347472"/>
                  </a:lnTo>
                  <a:lnTo>
                    <a:pt x="122759" y="348474"/>
                  </a:lnTo>
                  <a:lnTo>
                    <a:pt x="98536" y="351202"/>
                  </a:lnTo>
                  <a:lnTo>
                    <a:pt x="82194" y="355240"/>
                  </a:lnTo>
                  <a:lnTo>
                    <a:pt x="76199" y="360172"/>
                  </a:lnTo>
                  <a:lnTo>
                    <a:pt x="76199" y="682243"/>
                  </a:lnTo>
                  <a:lnTo>
                    <a:pt x="70205" y="687175"/>
                  </a:lnTo>
                  <a:lnTo>
                    <a:pt x="53863" y="691213"/>
                  </a:lnTo>
                  <a:lnTo>
                    <a:pt x="29640" y="693941"/>
                  </a:lnTo>
                  <a:lnTo>
                    <a:pt x="0" y="694943"/>
                  </a:lnTo>
                </a:path>
              </a:pathLst>
            </a:custGeom>
            <a:ln w="9525">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22" name="object 22"/>
            <p:cNvPicPr/>
            <p:nvPr/>
          </p:nvPicPr>
          <p:blipFill>
            <a:blip r:embed="rId5" cstate="print"/>
            <a:stretch>
              <a:fillRect/>
            </a:stretch>
          </p:blipFill>
          <p:spPr>
            <a:xfrm>
              <a:off x="4265421" y="3396741"/>
              <a:ext cx="114807" cy="171196"/>
            </a:xfrm>
            <a:prstGeom prst="rect">
              <a:avLst/>
            </a:prstGeom>
          </p:spPr>
        </p:pic>
      </p:grpSp>
      <p:sp>
        <p:nvSpPr>
          <p:cNvPr id="23" name="object 23"/>
          <p:cNvSpPr txBox="1"/>
          <p:nvPr/>
        </p:nvSpPr>
        <p:spPr>
          <a:xfrm>
            <a:off x="9920730" y="3197733"/>
            <a:ext cx="730123" cy="182101"/>
          </a:xfrm>
          <a:prstGeom prst="rect">
            <a:avLst/>
          </a:prstGeom>
        </p:spPr>
        <p:txBody>
          <a:bodyPr vert="horz" wrap="square" lIns="0" tIns="12700" rIns="0" bIns="0" rtlCol="0">
            <a:spAutoFit/>
          </a:bodyPr>
          <a:lstStyle/>
          <a:p>
            <a:pPr marL="12700">
              <a:spcBef>
                <a:spcPts val="100"/>
              </a:spcBef>
            </a:pPr>
            <a:r>
              <a:rPr sz="1100" spc="-10" dirty="0">
                <a:latin typeface="BIZ UDPゴシック" panose="020B0400000000000000" pitchFamily="50" charset="-128"/>
                <a:ea typeface="BIZ UDPゴシック" panose="020B0400000000000000" pitchFamily="50" charset="-128"/>
                <a:cs typeface="Arial"/>
              </a:rPr>
              <a:t>(JAEA)</a:t>
            </a:r>
            <a:endParaRPr sz="1100" dirty="0">
              <a:latin typeface="BIZ UDPゴシック" panose="020B0400000000000000" pitchFamily="50" charset="-128"/>
              <a:ea typeface="BIZ UDPゴシック" panose="020B0400000000000000" pitchFamily="50" charset="-128"/>
              <a:cs typeface="Arial"/>
            </a:endParaRPr>
          </a:p>
        </p:txBody>
      </p:sp>
      <p:sp>
        <p:nvSpPr>
          <p:cNvPr id="24" name="object 24"/>
          <p:cNvSpPr txBox="1"/>
          <p:nvPr/>
        </p:nvSpPr>
        <p:spPr>
          <a:xfrm>
            <a:off x="4967350" y="2289809"/>
            <a:ext cx="549841" cy="182101"/>
          </a:xfrm>
          <a:prstGeom prst="rect">
            <a:avLst/>
          </a:prstGeom>
        </p:spPr>
        <p:txBody>
          <a:bodyPr vert="horz" wrap="square" lIns="0" tIns="12700" rIns="0" bIns="0" rtlCol="0">
            <a:spAutoFit/>
          </a:bodyPr>
          <a:lstStyle/>
          <a:p>
            <a:pPr>
              <a:spcBef>
                <a:spcPts val="100"/>
              </a:spcBef>
            </a:pPr>
            <a:r>
              <a:rPr sz="1100" spc="-10" dirty="0">
                <a:latin typeface="BIZ UDPゴシック" panose="020B0400000000000000" pitchFamily="50" charset="-128"/>
                <a:ea typeface="BIZ UDPゴシック" panose="020B0400000000000000" pitchFamily="50" charset="-128"/>
                <a:cs typeface="Arial"/>
              </a:rPr>
              <a:t>(JAEA)</a:t>
            </a:r>
            <a:endParaRPr sz="1100" dirty="0">
              <a:latin typeface="BIZ UDPゴシック" panose="020B0400000000000000" pitchFamily="50" charset="-128"/>
              <a:ea typeface="BIZ UDPゴシック" panose="020B0400000000000000" pitchFamily="50" charset="-128"/>
              <a:cs typeface="Arial"/>
            </a:endParaRPr>
          </a:p>
        </p:txBody>
      </p:sp>
      <p:sp>
        <p:nvSpPr>
          <p:cNvPr id="25" name="object 25"/>
          <p:cNvSpPr txBox="1"/>
          <p:nvPr/>
        </p:nvSpPr>
        <p:spPr>
          <a:xfrm>
            <a:off x="6541134" y="1993150"/>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東海</a:t>
            </a:r>
            <a:endParaRPr sz="1200">
              <a:latin typeface="BIZ UDPゴシック" panose="020B0400000000000000" pitchFamily="50" charset="-128"/>
              <a:ea typeface="BIZ UDPゴシック" panose="020B0400000000000000" pitchFamily="50" charset="-128"/>
              <a:cs typeface="ＭＳ ゴシック"/>
            </a:endParaRPr>
          </a:p>
        </p:txBody>
      </p:sp>
      <p:sp>
        <p:nvSpPr>
          <p:cNvPr id="26" name="object 26"/>
          <p:cNvSpPr txBox="1"/>
          <p:nvPr/>
        </p:nvSpPr>
        <p:spPr>
          <a:xfrm>
            <a:off x="5662040" y="5215775"/>
            <a:ext cx="48768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横須賀</a:t>
            </a:r>
            <a:endParaRPr sz="1200">
              <a:latin typeface="BIZ UDPゴシック" panose="020B0400000000000000" pitchFamily="50" charset="-128"/>
              <a:ea typeface="BIZ UDPゴシック" panose="020B0400000000000000" pitchFamily="50" charset="-128"/>
              <a:cs typeface="ＭＳ ゴシック"/>
            </a:endParaRPr>
          </a:p>
        </p:txBody>
      </p:sp>
      <p:sp>
        <p:nvSpPr>
          <p:cNvPr id="27" name="object 27"/>
          <p:cNvSpPr txBox="1"/>
          <p:nvPr/>
        </p:nvSpPr>
        <p:spPr>
          <a:xfrm>
            <a:off x="6086347" y="4159643"/>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川崎</a:t>
            </a:r>
            <a:endParaRPr sz="1200">
              <a:latin typeface="BIZ UDPゴシック" panose="020B0400000000000000" pitchFamily="50" charset="-128"/>
              <a:ea typeface="BIZ UDPゴシック" panose="020B0400000000000000" pitchFamily="50" charset="-128"/>
              <a:cs typeface="ＭＳ ゴシック"/>
            </a:endParaRPr>
          </a:p>
        </p:txBody>
      </p:sp>
      <p:sp>
        <p:nvSpPr>
          <p:cNvPr id="28" name="object 28"/>
          <p:cNvSpPr txBox="1"/>
          <p:nvPr/>
        </p:nvSpPr>
        <p:spPr>
          <a:xfrm>
            <a:off x="1643278" y="2960001"/>
            <a:ext cx="482600" cy="207108"/>
          </a:xfrm>
          <a:prstGeom prst="rect">
            <a:avLst/>
          </a:prstGeom>
        </p:spPr>
        <p:txBody>
          <a:bodyPr vert="horz" wrap="square" lIns="0" tIns="14605" rIns="0" bIns="0" rtlCol="0">
            <a:spAutoFit/>
          </a:bodyPr>
          <a:lstStyle/>
          <a:p>
            <a:pPr marL="12700">
              <a:spcBef>
                <a:spcPts val="115"/>
              </a:spcBef>
            </a:pPr>
            <a:r>
              <a:rPr sz="1200" b="1" i="1" u="sng" spc="-65" dirty="0">
                <a:uFill>
                  <a:solidFill>
                    <a:srgbClr val="000000"/>
                  </a:solidFill>
                </a:uFill>
                <a:latin typeface="BIZ UDPゴシック" panose="020B0400000000000000" pitchFamily="50" charset="-128"/>
                <a:ea typeface="BIZ UDPゴシック" panose="020B0400000000000000" pitchFamily="50" charset="-128"/>
                <a:cs typeface="ＭＳ ゴシック"/>
              </a:rPr>
              <a:t>東大阪</a:t>
            </a:r>
            <a:endParaRPr sz="1200">
              <a:latin typeface="BIZ UDPゴシック" panose="020B0400000000000000" pitchFamily="50" charset="-128"/>
              <a:ea typeface="BIZ UDPゴシック" panose="020B0400000000000000" pitchFamily="50" charset="-128"/>
              <a:cs typeface="ＭＳ ゴシック"/>
            </a:endParaRPr>
          </a:p>
        </p:txBody>
      </p:sp>
      <p:sp>
        <p:nvSpPr>
          <p:cNvPr id="29" name="object 29"/>
          <p:cNvSpPr txBox="1"/>
          <p:nvPr/>
        </p:nvSpPr>
        <p:spPr>
          <a:xfrm>
            <a:off x="1457961" y="4613424"/>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熊取</a:t>
            </a:r>
            <a:endParaRPr sz="1200">
              <a:latin typeface="BIZ UDPゴシック" panose="020B0400000000000000" pitchFamily="50" charset="-128"/>
              <a:ea typeface="BIZ UDPゴシック" panose="020B0400000000000000" pitchFamily="50" charset="-128"/>
              <a:cs typeface="ＭＳ ゴシック"/>
            </a:endParaRPr>
          </a:p>
        </p:txBody>
      </p:sp>
      <p:sp>
        <p:nvSpPr>
          <p:cNvPr id="30" name="object 30"/>
          <p:cNvSpPr txBox="1"/>
          <p:nvPr/>
        </p:nvSpPr>
        <p:spPr>
          <a:xfrm>
            <a:off x="1623061" y="3188208"/>
            <a:ext cx="2905125" cy="213520"/>
          </a:xfrm>
          <a:prstGeom prst="rect">
            <a:avLst/>
          </a:prstGeom>
          <a:solidFill>
            <a:srgbClr val="FCEADA"/>
          </a:solidFill>
        </p:spPr>
        <p:txBody>
          <a:bodyPr vert="horz" wrap="square" lIns="0" tIns="43815" rIns="0" bIns="0" rtlCol="0">
            <a:spAutoFit/>
          </a:bodyPr>
          <a:lstStyle/>
          <a:p>
            <a:pPr marL="91440">
              <a:spcBef>
                <a:spcPts val="345"/>
              </a:spcBef>
            </a:pPr>
            <a:r>
              <a:rPr sz="1100" dirty="0">
                <a:latin typeface="BIZ UDPゴシック" panose="020B0400000000000000" pitchFamily="50" charset="-128"/>
                <a:ea typeface="BIZ UDPゴシック" panose="020B0400000000000000" pitchFamily="50" charset="-128"/>
                <a:cs typeface="ＭＳ ゴシック"/>
              </a:rPr>
              <a:t>近畿大学原子炉</a:t>
            </a:r>
            <a:r>
              <a:rPr sz="1100" spc="-10" dirty="0">
                <a:latin typeface="BIZ UDPゴシック" panose="020B0400000000000000" pitchFamily="50" charset="-128"/>
                <a:ea typeface="BIZ UDPゴシック" panose="020B0400000000000000" pitchFamily="50" charset="-128"/>
                <a:cs typeface="Arial"/>
              </a:rPr>
              <a:t>UTR-</a:t>
            </a:r>
            <a:r>
              <a:rPr sz="1100" dirty="0">
                <a:latin typeface="BIZ UDPゴシック" panose="020B0400000000000000" pitchFamily="50" charset="-128"/>
                <a:ea typeface="BIZ UDPゴシック" panose="020B0400000000000000" pitchFamily="50" charset="-128"/>
                <a:cs typeface="Arial"/>
              </a:rPr>
              <a:t>KINKI:</a:t>
            </a:r>
            <a:r>
              <a:rPr sz="1100" spc="-2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1</a:t>
            </a:r>
            <a:r>
              <a:rPr sz="1100" spc="-2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W</a:t>
            </a:r>
            <a:r>
              <a:rPr sz="1100" spc="-25"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1961-</a:t>
            </a:r>
            <a:endParaRPr sz="1100">
              <a:latin typeface="BIZ UDPゴシック" panose="020B0400000000000000" pitchFamily="50" charset="-128"/>
              <a:ea typeface="BIZ UDPゴシック" panose="020B0400000000000000" pitchFamily="50" charset="-128"/>
              <a:cs typeface="Arial"/>
            </a:endParaRPr>
          </a:p>
        </p:txBody>
      </p:sp>
      <p:sp>
        <p:nvSpPr>
          <p:cNvPr id="31" name="object 31"/>
          <p:cNvSpPr txBox="1"/>
          <p:nvPr/>
        </p:nvSpPr>
        <p:spPr>
          <a:xfrm>
            <a:off x="1371346" y="4864609"/>
            <a:ext cx="2905125" cy="761747"/>
          </a:xfrm>
          <a:prstGeom prst="rect">
            <a:avLst/>
          </a:prstGeom>
          <a:solidFill>
            <a:srgbClr val="E6DFEB"/>
          </a:solidFill>
        </p:spPr>
        <p:txBody>
          <a:bodyPr vert="horz" wrap="square" lIns="0" tIns="43180" rIns="0" bIns="0" rtlCol="0">
            <a:spAutoFit/>
          </a:bodyPr>
          <a:lstStyle/>
          <a:p>
            <a:pPr marL="91440">
              <a:lnSpc>
                <a:spcPts val="1435"/>
              </a:lnSpc>
              <a:spcBef>
                <a:spcPts val="340"/>
              </a:spcBef>
            </a:pPr>
            <a:r>
              <a:rPr sz="1100" spc="-25" dirty="0">
                <a:latin typeface="BIZ UDPゴシック" panose="020B0400000000000000" pitchFamily="50" charset="-128"/>
                <a:ea typeface="BIZ UDPゴシック" panose="020B0400000000000000" pitchFamily="50" charset="-128"/>
                <a:cs typeface="ＭＳ ゴシック"/>
              </a:rPr>
              <a:t>京都大学研究用原子炉 </a:t>
            </a:r>
            <a:r>
              <a:rPr sz="1100" spc="-10" dirty="0">
                <a:latin typeface="BIZ UDPゴシック" panose="020B0400000000000000" pitchFamily="50" charset="-128"/>
                <a:ea typeface="BIZ UDPゴシック" panose="020B0400000000000000" pitchFamily="50" charset="-128"/>
                <a:cs typeface="Arial"/>
              </a:rPr>
              <a:t>(KUR):</a:t>
            </a:r>
            <a:endParaRPr sz="1100" dirty="0">
              <a:latin typeface="BIZ UDPゴシック" panose="020B0400000000000000" pitchFamily="50" charset="-128"/>
              <a:ea typeface="BIZ UDPゴシック" panose="020B0400000000000000" pitchFamily="50" charset="-128"/>
              <a:cs typeface="Arial"/>
            </a:endParaRPr>
          </a:p>
          <a:p>
            <a:pPr marL="306705">
              <a:lnSpc>
                <a:spcPts val="1435"/>
              </a:lnSpc>
            </a:pPr>
            <a:r>
              <a:rPr sz="1100" dirty="0">
                <a:latin typeface="BIZ UDPゴシック" panose="020B0400000000000000" pitchFamily="50" charset="-128"/>
                <a:ea typeface="BIZ UDPゴシック" panose="020B0400000000000000" pitchFamily="50" charset="-128"/>
                <a:cs typeface="Arial"/>
              </a:rPr>
              <a:t>5000</a:t>
            </a:r>
            <a:r>
              <a:rPr sz="1100" spc="-30"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kW,</a:t>
            </a:r>
            <a:r>
              <a:rPr sz="1100" spc="-45" dirty="0">
                <a:latin typeface="BIZ UDPゴシック" panose="020B0400000000000000" pitchFamily="50" charset="-128"/>
                <a:ea typeface="BIZ UDPゴシック" panose="020B0400000000000000" pitchFamily="50" charset="-128"/>
                <a:cs typeface="Arial"/>
              </a:rPr>
              <a:t> </a:t>
            </a:r>
            <a:r>
              <a:rPr sz="1100" spc="-20" dirty="0">
                <a:latin typeface="BIZ UDPゴシック" panose="020B0400000000000000" pitchFamily="50" charset="-128"/>
                <a:ea typeface="BIZ UDPゴシック" panose="020B0400000000000000" pitchFamily="50" charset="-128"/>
                <a:cs typeface="Arial"/>
              </a:rPr>
              <a:t>1964-</a:t>
            </a:r>
            <a:endParaRPr sz="1100" dirty="0">
              <a:latin typeface="BIZ UDPゴシック" panose="020B0400000000000000" pitchFamily="50" charset="-128"/>
              <a:ea typeface="BIZ UDPゴシック" panose="020B0400000000000000" pitchFamily="50" charset="-128"/>
              <a:cs typeface="Arial"/>
            </a:endParaRPr>
          </a:p>
          <a:p>
            <a:pPr marL="91440">
              <a:lnSpc>
                <a:spcPts val="1435"/>
              </a:lnSpc>
              <a:spcBef>
                <a:spcPts val="15"/>
              </a:spcBef>
            </a:pPr>
            <a:r>
              <a:rPr sz="1100" spc="-20" dirty="0">
                <a:latin typeface="BIZ UDPゴシック" panose="020B0400000000000000" pitchFamily="50" charset="-128"/>
                <a:ea typeface="BIZ UDPゴシック" panose="020B0400000000000000" pitchFamily="50" charset="-128"/>
                <a:cs typeface="ＭＳ ゴシック"/>
              </a:rPr>
              <a:t>京都大学臨界集合体実験装置 </a:t>
            </a:r>
            <a:r>
              <a:rPr sz="1100" spc="-10" dirty="0">
                <a:latin typeface="BIZ UDPゴシック" panose="020B0400000000000000" pitchFamily="50" charset="-128"/>
                <a:ea typeface="BIZ UDPゴシック" panose="020B0400000000000000" pitchFamily="50" charset="-128"/>
                <a:cs typeface="Arial"/>
              </a:rPr>
              <a:t>(KUCA):</a:t>
            </a:r>
            <a:endParaRPr sz="1100" dirty="0">
              <a:latin typeface="BIZ UDPゴシック" panose="020B0400000000000000" pitchFamily="50" charset="-128"/>
              <a:ea typeface="BIZ UDPゴシック" panose="020B0400000000000000" pitchFamily="50" charset="-128"/>
              <a:cs typeface="Arial"/>
            </a:endParaRPr>
          </a:p>
          <a:p>
            <a:pPr marL="306705">
              <a:lnSpc>
                <a:spcPts val="1435"/>
              </a:lnSpc>
            </a:pPr>
            <a:r>
              <a:rPr sz="1100" dirty="0">
                <a:latin typeface="BIZ UDPゴシック" panose="020B0400000000000000" pitchFamily="50" charset="-128"/>
                <a:ea typeface="BIZ UDPゴシック" panose="020B0400000000000000" pitchFamily="50" charset="-128"/>
                <a:cs typeface="Arial"/>
              </a:rPr>
              <a:t>0.1</a:t>
            </a:r>
            <a:r>
              <a:rPr sz="1100" spc="-30"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kW,1974-</a:t>
            </a:r>
            <a:endParaRPr sz="1100" dirty="0">
              <a:latin typeface="BIZ UDPゴシック" panose="020B0400000000000000" pitchFamily="50" charset="-128"/>
              <a:ea typeface="BIZ UDPゴシック" panose="020B0400000000000000" pitchFamily="50" charset="-128"/>
              <a:cs typeface="Arial"/>
            </a:endParaRPr>
          </a:p>
        </p:txBody>
      </p:sp>
      <p:grpSp>
        <p:nvGrpSpPr>
          <p:cNvPr id="32" name="object 32"/>
          <p:cNvGrpSpPr/>
          <p:nvPr/>
        </p:nvGrpSpPr>
        <p:grpSpPr>
          <a:xfrm>
            <a:off x="3442462" y="1656333"/>
            <a:ext cx="3529329" cy="3543300"/>
            <a:chOff x="1918461" y="1656333"/>
            <a:chExt cx="3529329" cy="3543300"/>
          </a:xfrm>
        </p:grpSpPr>
        <p:pic>
          <p:nvPicPr>
            <p:cNvPr id="33" name="object 33"/>
            <p:cNvPicPr/>
            <p:nvPr/>
          </p:nvPicPr>
          <p:blipFill>
            <a:blip r:embed="rId6" cstate="print"/>
            <a:stretch>
              <a:fillRect/>
            </a:stretch>
          </p:blipFill>
          <p:spPr>
            <a:xfrm>
              <a:off x="4088638" y="3547617"/>
              <a:ext cx="139191" cy="149860"/>
            </a:xfrm>
            <a:prstGeom prst="rect">
              <a:avLst/>
            </a:prstGeom>
          </p:spPr>
        </p:pic>
        <p:pic>
          <p:nvPicPr>
            <p:cNvPr id="34" name="object 34"/>
            <p:cNvPicPr/>
            <p:nvPr/>
          </p:nvPicPr>
          <p:blipFill>
            <a:blip r:embed="rId7" cstate="print"/>
            <a:stretch>
              <a:fillRect/>
            </a:stretch>
          </p:blipFill>
          <p:spPr>
            <a:xfrm>
              <a:off x="3200145" y="3750310"/>
              <a:ext cx="149859" cy="162051"/>
            </a:xfrm>
            <a:prstGeom prst="rect">
              <a:avLst/>
            </a:prstGeom>
          </p:spPr>
        </p:pic>
        <p:sp>
          <p:nvSpPr>
            <p:cNvPr id="35" name="object 35"/>
            <p:cNvSpPr/>
            <p:nvPr/>
          </p:nvSpPr>
          <p:spPr>
            <a:xfrm>
              <a:off x="1924811" y="1662683"/>
              <a:ext cx="3516629" cy="3530600"/>
            </a:xfrm>
            <a:custGeom>
              <a:avLst/>
              <a:gdLst/>
              <a:ahLst/>
              <a:cxnLst/>
              <a:rect l="l" t="t" r="r" b="b"/>
              <a:pathLst>
                <a:path w="3516629" h="3530600">
                  <a:moveTo>
                    <a:pt x="2557272" y="728217"/>
                  </a:moveTo>
                  <a:lnTo>
                    <a:pt x="3516503" y="0"/>
                  </a:lnTo>
                </a:path>
                <a:path w="3516629" h="3530600">
                  <a:moveTo>
                    <a:pt x="2398776" y="1741042"/>
                  </a:moveTo>
                  <a:lnTo>
                    <a:pt x="3062732" y="1653539"/>
                  </a:lnTo>
                </a:path>
                <a:path w="3516629" h="3530600">
                  <a:moveTo>
                    <a:pt x="2282952" y="1906524"/>
                  </a:moveTo>
                  <a:lnTo>
                    <a:pt x="2558034" y="2612897"/>
                  </a:lnTo>
                </a:path>
                <a:path w="3516629" h="3530600">
                  <a:moveTo>
                    <a:pt x="2255520" y="2013203"/>
                  </a:moveTo>
                  <a:lnTo>
                    <a:pt x="2478278" y="3530218"/>
                  </a:lnTo>
                </a:path>
                <a:path w="3516629" h="3530600">
                  <a:moveTo>
                    <a:pt x="2098548" y="736091"/>
                  </a:moveTo>
                  <a:lnTo>
                    <a:pt x="2346579" y="1848357"/>
                  </a:lnTo>
                </a:path>
                <a:path w="3516629" h="3530600">
                  <a:moveTo>
                    <a:pt x="0" y="3201670"/>
                  </a:moveTo>
                  <a:lnTo>
                    <a:pt x="1330833" y="2243328"/>
                  </a:lnTo>
                </a:path>
              </a:pathLst>
            </a:custGeom>
            <a:ln w="12700">
              <a:solidFill>
                <a:srgbClr val="FF0000"/>
              </a:solidFill>
            </a:ln>
          </p:spPr>
          <p:txBody>
            <a:bodyPr wrap="square" lIns="0" tIns="0" rIns="0" bIns="0" rtlCol="0"/>
            <a:lstStyle/>
            <a:p>
              <a:endParaRPr sz="1600" dirty="0">
                <a:latin typeface="BIZ UDPゴシック" panose="020B0400000000000000" pitchFamily="50" charset="-128"/>
                <a:ea typeface="BIZ UDPゴシック" panose="020B0400000000000000" pitchFamily="50" charset="-128"/>
              </a:endParaRPr>
            </a:p>
          </p:txBody>
        </p:sp>
      </p:grpSp>
      <p:sp>
        <p:nvSpPr>
          <p:cNvPr id="36" name="object 36"/>
          <p:cNvSpPr txBox="1"/>
          <p:nvPr/>
        </p:nvSpPr>
        <p:spPr>
          <a:xfrm>
            <a:off x="1681732" y="1766311"/>
            <a:ext cx="330200" cy="207107"/>
          </a:xfrm>
          <a:prstGeom prst="rect">
            <a:avLst/>
          </a:prstGeom>
        </p:spPr>
        <p:txBody>
          <a:bodyPr vert="horz" wrap="square" lIns="0" tIns="14604" rIns="0" bIns="0" rtlCol="0">
            <a:spAutoFit/>
          </a:bodyPr>
          <a:lstStyle/>
          <a:p>
            <a:pPr marL="12700">
              <a:spcBef>
                <a:spcPts val="114"/>
              </a:spcBef>
            </a:pPr>
            <a:r>
              <a:rPr sz="1200" b="1" i="1" spc="-65" dirty="0">
                <a:latin typeface="BIZ UDPゴシック" panose="020B0400000000000000" pitchFamily="50" charset="-128"/>
                <a:ea typeface="BIZ UDPゴシック" panose="020B0400000000000000" pitchFamily="50" charset="-128"/>
                <a:cs typeface="ＭＳ ゴシック"/>
              </a:rPr>
              <a:t>大洗</a:t>
            </a:r>
            <a:endParaRPr sz="1200" dirty="0">
              <a:latin typeface="BIZ UDPゴシック" panose="020B0400000000000000" pitchFamily="50" charset="-128"/>
              <a:ea typeface="BIZ UDPゴシック" panose="020B0400000000000000" pitchFamily="50" charset="-128"/>
              <a:cs typeface="ＭＳ ゴシック"/>
            </a:endParaRPr>
          </a:p>
        </p:txBody>
      </p:sp>
      <p:grpSp>
        <p:nvGrpSpPr>
          <p:cNvPr id="37" name="object 37"/>
          <p:cNvGrpSpPr/>
          <p:nvPr/>
        </p:nvGrpSpPr>
        <p:grpSpPr>
          <a:xfrm>
            <a:off x="1669466" y="1981454"/>
            <a:ext cx="3320415" cy="1795780"/>
            <a:chOff x="145465" y="1981454"/>
            <a:chExt cx="3320415" cy="1795780"/>
          </a:xfrm>
        </p:grpSpPr>
        <p:sp>
          <p:nvSpPr>
            <p:cNvPr id="38" name="object 38"/>
            <p:cNvSpPr/>
            <p:nvPr/>
          </p:nvSpPr>
          <p:spPr>
            <a:xfrm>
              <a:off x="145465" y="1981454"/>
              <a:ext cx="304800" cy="7620"/>
            </a:xfrm>
            <a:custGeom>
              <a:avLst/>
              <a:gdLst/>
              <a:ahLst/>
              <a:cxnLst/>
              <a:rect l="l" t="t" r="r" b="b"/>
              <a:pathLst>
                <a:path w="304800" h="7619">
                  <a:moveTo>
                    <a:pt x="304800" y="0"/>
                  </a:moveTo>
                  <a:lnTo>
                    <a:pt x="0" y="0"/>
                  </a:lnTo>
                  <a:lnTo>
                    <a:pt x="0" y="7620"/>
                  </a:lnTo>
                  <a:lnTo>
                    <a:pt x="304800" y="7620"/>
                  </a:lnTo>
                  <a:lnTo>
                    <a:pt x="304800" y="0"/>
                  </a:lnTo>
                  <a:close/>
                </a:path>
              </a:pathLst>
            </a:custGeom>
            <a:solidFill>
              <a:srgbClr val="000000"/>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39" name="object 39"/>
            <p:cNvSpPr/>
            <p:nvPr/>
          </p:nvSpPr>
          <p:spPr>
            <a:xfrm>
              <a:off x="3003803" y="3326892"/>
              <a:ext cx="254635" cy="443865"/>
            </a:xfrm>
            <a:custGeom>
              <a:avLst/>
              <a:gdLst/>
              <a:ahLst/>
              <a:cxnLst/>
              <a:rect l="l" t="t" r="r" b="b"/>
              <a:pathLst>
                <a:path w="254635" h="443864">
                  <a:moveTo>
                    <a:pt x="0" y="0"/>
                  </a:moveTo>
                  <a:lnTo>
                    <a:pt x="254381" y="443738"/>
                  </a:lnTo>
                </a:path>
              </a:pathLst>
            </a:custGeom>
            <a:ln w="12700">
              <a:solidFill>
                <a:srgbClr val="FF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40" name="object 40"/>
            <p:cNvPicPr/>
            <p:nvPr/>
          </p:nvPicPr>
          <p:blipFill>
            <a:blip r:embed="rId8" cstate="print"/>
            <a:stretch>
              <a:fillRect/>
            </a:stretch>
          </p:blipFill>
          <p:spPr>
            <a:xfrm>
              <a:off x="3354069" y="3405886"/>
              <a:ext cx="111759" cy="113284"/>
            </a:xfrm>
            <a:prstGeom prst="rect">
              <a:avLst/>
            </a:prstGeom>
          </p:spPr>
        </p:pic>
      </p:grpSp>
      <p:sp>
        <p:nvSpPr>
          <p:cNvPr id="41" name="object 41"/>
          <p:cNvSpPr txBox="1"/>
          <p:nvPr/>
        </p:nvSpPr>
        <p:spPr>
          <a:xfrm>
            <a:off x="6905625" y="1327543"/>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むつ</a:t>
            </a:r>
            <a:endParaRPr sz="1200">
              <a:latin typeface="BIZ UDPゴシック" panose="020B0400000000000000" pitchFamily="50" charset="-128"/>
              <a:ea typeface="BIZ UDPゴシック" panose="020B0400000000000000" pitchFamily="50" charset="-128"/>
              <a:cs typeface="ＭＳ ゴシック"/>
            </a:endParaRPr>
          </a:p>
        </p:txBody>
      </p:sp>
      <p:sp>
        <p:nvSpPr>
          <p:cNvPr id="42" name="object 42"/>
          <p:cNvSpPr txBox="1"/>
          <p:nvPr/>
        </p:nvSpPr>
        <p:spPr>
          <a:xfrm>
            <a:off x="5719571" y="5442203"/>
            <a:ext cx="4357498" cy="212879"/>
          </a:xfrm>
          <a:prstGeom prst="rect">
            <a:avLst/>
          </a:prstGeom>
          <a:solidFill>
            <a:srgbClr val="DDD9C3"/>
          </a:solidFill>
        </p:spPr>
        <p:txBody>
          <a:bodyPr vert="horz" wrap="square" lIns="0" tIns="43180" rIns="0" bIns="0" rtlCol="0">
            <a:spAutoFit/>
          </a:bodyPr>
          <a:lstStyle/>
          <a:p>
            <a:pPr marL="92075">
              <a:spcBef>
                <a:spcPts val="340"/>
              </a:spcBef>
            </a:pPr>
            <a:r>
              <a:rPr sz="1100" dirty="0">
                <a:solidFill>
                  <a:srgbClr val="FF0000"/>
                </a:solidFill>
                <a:latin typeface="BIZ UDPゴシック" panose="020B0400000000000000" pitchFamily="50" charset="-128"/>
                <a:ea typeface="BIZ UDPゴシック" panose="020B0400000000000000" pitchFamily="50" charset="-128"/>
                <a:cs typeface="ＭＳ ゴシック"/>
              </a:rPr>
              <a:t>立教大学原子炉</a:t>
            </a:r>
            <a:r>
              <a:rPr sz="1100" dirty="0">
                <a:solidFill>
                  <a:srgbClr val="FF0000"/>
                </a:solidFill>
                <a:latin typeface="BIZ UDPゴシック" panose="020B0400000000000000" pitchFamily="50" charset="-128"/>
                <a:ea typeface="BIZ UDPゴシック" panose="020B0400000000000000" pitchFamily="50" charset="-128"/>
                <a:cs typeface="Arial"/>
              </a:rPr>
              <a:t>TRIGA</a:t>
            </a:r>
            <a:r>
              <a:rPr sz="1100" spc="-7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II</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RUR): 100</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1961-</a:t>
            </a:r>
            <a:r>
              <a:rPr sz="1100" spc="-20" dirty="0">
                <a:solidFill>
                  <a:srgbClr val="FF0000"/>
                </a:solidFill>
                <a:latin typeface="BIZ UDPゴシック" panose="020B0400000000000000" pitchFamily="50" charset="-128"/>
                <a:ea typeface="BIZ UDPゴシック" panose="020B0400000000000000" pitchFamily="50" charset="-128"/>
                <a:cs typeface="Arial"/>
              </a:rPr>
              <a:t>2001</a:t>
            </a:r>
            <a:endParaRPr sz="1100" dirty="0">
              <a:latin typeface="BIZ UDPゴシック" panose="020B0400000000000000" pitchFamily="50" charset="-128"/>
              <a:ea typeface="BIZ UDPゴシック" panose="020B0400000000000000" pitchFamily="50" charset="-128"/>
              <a:cs typeface="Arial"/>
            </a:endParaRPr>
          </a:p>
        </p:txBody>
      </p:sp>
      <p:sp>
        <p:nvSpPr>
          <p:cNvPr id="44" name="object 44"/>
          <p:cNvSpPr txBox="1"/>
          <p:nvPr/>
        </p:nvSpPr>
        <p:spPr>
          <a:xfrm>
            <a:off x="1731264" y="1341120"/>
            <a:ext cx="2135505" cy="212237"/>
          </a:xfrm>
          <a:prstGeom prst="rect">
            <a:avLst/>
          </a:prstGeom>
          <a:solidFill>
            <a:srgbClr val="F1F1F1"/>
          </a:solidFill>
        </p:spPr>
        <p:txBody>
          <a:bodyPr vert="horz" wrap="square" lIns="0" tIns="42544" rIns="0" bIns="0" rtlCol="0">
            <a:spAutoFit/>
          </a:bodyPr>
          <a:lstStyle/>
          <a:p>
            <a:pPr marL="90805">
              <a:spcBef>
                <a:spcPts val="334"/>
              </a:spcBef>
            </a:pPr>
            <a:r>
              <a:rPr sz="1100" dirty="0">
                <a:latin typeface="BIZ UDPゴシック" panose="020B0400000000000000" pitchFamily="50" charset="-128"/>
                <a:ea typeface="BIZ UDPゴシック" panose="020B0400000000000000" pitchFamily="50" charset="-128"/>
                <a:cs typeface="ＭＳ ゴシック"/>
              </a:rPr>
              <a:t>新試験研究炉（検討中</a:t>
            </a:r>
            <a:r>
              <a:rPr sz="1100" spc="-50" dirty="0">
                <a:latin typeface="BIZ UDPゴシック" panose="020B0400000000000000" pitchFamily="50" charset="-128"/>
                <a:ea typeface="BIZ UDPゴシック" panose="020B0400000000000000" pitchFamily="50" charset="-128"/>
                <a:cs typeface="ＭＳ ゴシック"/>
              </a:rPr>
              <a:t>）</a:t>
            </a:r>
            <a:endParaRPr sz="1100">
              <a:latin typeface="BIZ UDPゴシック" panose="020B0400000000000000" pitchFamily="50" charset="-128"/>
              <a:ea typeface="BIZ UDPゴシック" panose="020B0400000000000000" pitchFamily="50" charset="-128"/>
              <a:cs typeface="ＭＳ ゴシック"/>
            </a:endParaRPr>
          </a:p>
        </p:txBody>
      </p:sp>
      <p:sp>
        <p:nvSpPr>
          <p:cNvPr id="45" name="object 45"/>
          <p:cNvSpPr txBox="1"/>
          <p:nvPr/>
        </p:nvSpPr>
        <p:spPr>
          <a:xfrm>
            <a:off x="1669795" y="1144663"/>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敦賀</a:t>
            </a:r>
            <a:endParaRPr sz="1200">
              <a:latin typeface="BIZ UDPゴシック" panose="020B0400000000000000" pitchFamily="50" charset="-128"/>
              <a:ea typeface="BIZ UDPゴシック" panose="020B0400000000000000" pitchFamily="50" charset="-128"/>
              <a:cs typeface="ＭＳ ゴシック"/>
            </a:endParaRPr>
          </a:p>
        </p:txBody>
      </p:sp>
      <p:sp>
        <p:nvSpPr>
          <p:cNvPr id="46" name="object 46"/>
          <p:cNvSpPr txBox="1"/>
          <p:nvPr/>
        </p:nvSpPr>
        <p:spPr>
          <a:xfrm>
            <a:off x="3999935" y="6219574"/>
            <a:ext cx="4135120" cy="226344"/>
          </a:xfrm>
          <a:prstGeom prst="rect">
            <a:avLst/>
          </a:prstGeom>
          <a:ln w="9525">
            <a:solidFill>
              <a:srgbClr val="FF0000"/>
            </a:solidFill>
          </a:ln>
        </p:spPr>
        <p:txBody>
          <a:bodyPr vert="horz" wrap="square" lIns="0" tIns="41275" rIns="0" bIns="0" rtlCol="0" anchor="ctr">
            <a:spAutoFit/>
          </a:bodyPr>
          <a:lstStyle/>
          <a:p>
            <a:pPr marL="92710" algn="ctr">
              <a:spcBef>
                <a:spcPts val="325"/>
              </a:spcBef>
            </a:pPr>
            <a:r>
              <a:rPr sz="1200" b="1" spc="-25" dirty="0">
                <a:solidFill>
                  <a:srgbClr val="FF0000"/>
                </a:solidFill>
                <a:latin typeface="BIZ UDPゴシック" panose="020B0400000000000000" pitchFamily="50" charset="-128"/>
                <a:ea typeface="BIZ UDPゴシック" panose="020B0400000000000000" pitchFamily="50" charset="-128"/>
                <a:cs typeface="ＭＳ ゴシック"/>
              </a:rPr>
              <a:t>赤字：廃止措置準備中あるいは廃止措置中の施設</a:t>
            </a:r>
            <a:endParaRPr sz="1200" dirty="0">
              <a:latin typeface="BIZ UDPゴシック" panose="020B0400000000000000" pitchFamily="50" charset="-128"/>
              <a:ea typeface="BIZ UDPゴシック" panose="020B0400000000000000" pitchFamily="50" charset="-128"/>
              <a:cs typeface="ＭＳ ゴシック"/>
            </a:endParaRPr>
          </a:p>
        </p:txBody>
      </p:sp>
      <p:sp>
        <p:nvSpPr>
          <p:cNvPr id="47" name="テキスト ボックス 46">
            <a:extLst>
              <a:ext uri="{FF2B5EF4-FFF2-40B4-BE49-F238E27FC236}">
                <a16:creationId xmlns:a16="http://schemas.microsoft.com/office/drawing/2014/main" id="{741556CB-76DC-48E2-B211-3CD997185369}"/>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研究用原子炉（</a:t>
            </a:r>
            <a:r>
              <a:rPr lang="ja-JP" altLang="en-US" sz="2800" b="1" dirty="0">
                <a:solidFill>
                  <a:srgbClr val="FF0000"/>
                </a:solidFill>
                <a:latin typeface="Meiryo UI" panose="020B0604030504040204" pitchFamily="50" charset="-128"/>
                <a:ea typeface="Meiryo UI" panose="020B0604030504040204" pitchFamily="50" charset="-128"/>
              </a:rPr>
              <a:t>赤字は廃止措置中＆準備中</a:t>
            </a:r>
            <a:r>
              <a:rPr lang="ja-JP" altLang="en-US" sz="2800" b="1" dirty="0">
                <a:solidFill>
                  <a:schemeClr val="bg1"/>
                </a:solidFill>
                <a:latin typeface="Meiryo UI" panose="020B0604030504040204" pitchFamily="50" charset="-128"/>
                <a:ea typeface="Meiryo UI" panose="020B0604030504040204" pitchFamily="50" charset="-128"/>
              </a:rPr>
              <a:t>）</a:t>
            </a:r>
            <a:endParaRPr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58F167C6-810E-550D-4B8D-0AE2B7D8FC14}"/>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原子力発電の設備容量将来推移</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grpSp>
        <p:nvGrpSpPr>
          <p:cNvPr id="11" name="object 6">
            <a:extLst>
              <a:ext uri="{FF2B5EF4-FFF2-40B4-BE49-F238E27FC236}">
                <a16:creationId xmlns:a16="http://schemas.microsoft.com/office/drawing/2014/main" id="{25F05355-4B2F-1055-E578-1912993A1ED4}"/>
              </a:ext>
            </a:extLst>
          </p:cNvPr>
          <p:cNvGrpSpPr/>
          <p:nvPr/>
        </p:nvGrpSpPr>
        <p:grpSpPr>
          <a:xfrm>
            <a:off x="970155" y="892991"/>
            <a:ext cx="10705171" cy="5641623"/>
            <a:chOff x="83082" y="1439550"/>
            <a:chExt cx="10053376" cy="5323540"/>
          </a:xfrm>
        </p:grpSpPr>
        <p:sp>
          <p:nvSpPr>
            <p:cNvPr id="12" name="object 7">
              <a:extLst>
                <a:ext uri="{FF2B5EF4-FFF2-40B4-BE49-F238E27FC236}">
                  <a16:creationId xmlns:a16="http://schemas.microsoft.com/office/drawing/2014/main" id="{BF3A8A10-B401-A523-19C8-7B127506679B}"/>
                </a:ext>
              </a:extLst>
            </p:cNvPr>
            <p:cNvSpPr/>
            <p:nvPr/>
          </p:nvSpPr>
          <p:spPr>
            <a:xfrm>
              <a:off x="83082" y="1439550"/>
              <a:ext cx="10053376" cy="5323540"/>
            </a:xfrm>
            <a:prstGeom prst="rect">
              <a:avLst/>
            </a:prstGeom>
            <a:blipFill>
              <a:blip r:embed="rId2" cstate="print"/>
              <a:stretch>
                <a:fillRect/>
              </a:stretch>
            </a:blipFill>
          </p:spPr>
          <p:txBody>
            <a:bodyPr wrap="square" lIns="0" tIns="0" rIns="0" bIns="0" rtlCol="0"/>
            <a:lstStyle/>
            <a:p>
              <a:endParaRPr sz="1600" dirty="0">
                <a:latin typeface="BIZ UDPゴシック" panose="020B0400000000000000" pitchFamily="50" charset="-128"/>
                <a:ea typeface="BIZ UDPゴシック" panose="020B0400000000000000" pitchFamily="50" charset="-128"/>
              </a:endParaRPr>
            </a:p>
          </p:txBody>
        </p:sp>
        <p:sp>
          <p:nvSpPr>
            <p:cNvPr id="13" name="object 8">
              <a:extLst>
                <a:ext uri="{FF2B5EF4-FFF2-40B4-BE49-F238E27FC236}">
                  <a16:creationId xmlns:a16="http://schemas.microsoft.com/office/drawing/2014/main" id="{8506C54F-5B03-0B2B-4FBC-23FBCEFD29CA}"/>
                </a:ext>
              </a:extLst>
            </p:cNvPr>
            <p:cNvSpPr/>
            <p:nvPr/>
          </p:nvSpPr>
          <p:spPr>
            <a:xfrm>
              <a:off x="696468" y="5315711"/>
              <a:ext cx="1489075" cy="858519"/>
            </a:xfrm>
            <a:custGeom>
              <a:avLst/>
              <a:gdLst/>
              <a:ahLst/>
              <a:cxnLst/>
              <a:rect l="l" t="t" r="r" b="b"/>
              <a:pathLst>
                <a:path w="1489075" h="858520">
                  <a:moveTo>
                    <a:pt x="1345945" y="0"/>
                  </a:moveTo>
                  <a:lnTo>
                    <a:pt x="143001" y="0"/>
                  </a:lnTo>
                  <a:lnTo>
                    <a:pt x="97800" y="7288"/>
                  </a:lnTo>
                  <a:lnTo>
                    <a:pt x="58545" y="27586"/>
                  </a:lnTo>
                  <a:lnTo>
                    <a:pt x="27590" y="58539"/>
                  </a:lnTo>
                  <a:lnTo>
                    <a:pt x="7290" y="97796"/>
                  </a:lnTo>
                  <a:lnTo>
                    <a:pt x="0" y="143001"/>
                  </a:lnTo>
                  <a:lnTo>
                    <a:pt x="0" y="715010"/>
                  </a:lnTo>
                  <a:lnTo>
                    <a:pt x="7290" y="760211"/>
                  </a:lnTo>
                  <a:lnTo>
                    <a:pt x="27590" y="799466"/>
                  </a:lnTo>
                  <a:lnTo>
                    <a:pt x="58545" y="830421"/>
                  </a:lnTo>
                  <a:lnTo>
                    <a:pt x="97800" y="850721"/>
                  </a:lnTo>
                  <a:lnTo>
                    <a:pt x="143001" y="858012"/>
                  </a:lnTo>
                  <a:lnTo>
                    <a:pt x="1345945" y="858012"/>
                  </a:lnTo>
                  <a:lnTo>
                    <a:pt x="1391151" y="850721"/>
                  </a:lnTo>
                  <a:lnTo>
                    <a:pt x="1430408" y="830421"/>
                  </a:lnTo>
                  <a:lnTo>
                    <a:pt x="1461361" y="799466"/>
                  </a:lnTo>
                  <a:lnTo>
                    <a:pt x="1481659" y="760211"/>
                  </a:lnTo>
                  <a:lnTo>
                    <a:pt x="1488948" y="715010"/>
                  </a:lnTo>
                  <a:lnTo>
                    <a:pt x="1488948" y="143001"/>
                  </a:lnTo>
                  <a:lnTo>
                    <a:pt x="1481659" y="97796"/>
                  </a:lnTo>
                  <a:lnTo>
                    <a:pt x="1461361" y="58539"/>
                  </a:lnTo>
                  <a:lnTo>
                    <a:pt x="1430408" y="27586"/>
                  </a:lnTo>
                  <a:lnTo>
                    <a:pt x="1391151" y="7288"/>
                  </a:lnTo>
                  <a:lnTo>
                    <a:pt x="1345945" y="0"/>
                  </a:lnTo>
                  <a:close/>
                </a:path>
              </a:pathLst>
            </a:custGeom>
            <a:solidFill>
              <a:srgbClr val="FFFF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4" name="object 9">
              <a:extLst>
                <a:ext uri="{FF2B5EF4-FFF2-40B4-BE49-F238E27FC236}">
                  <a16:creationId xmlns:a16="http://schemas.microsoft.com/office/drawing/2014/main" id="{51BB6513-F230-EC10-0E60-543A919D2D6E}"/>
                </a:ext>
              </a:extLst>
            </p:cNvPr>
            <p:cNvSpPr/>
            <p:nvPr/>
          </p:nvSpPr>
          <p:spPr>
            <a:xfrm>
              <a:off x="696468" y="5315711"/>
              <a:ext cx="1489075" cy="858519"/>
            </a:xfrm>
            <a:custGeom>
              <a:avLst/>
              <a:gdLst/>
              <a:ahLst/>
              <a:cxnLst/>
              <a:rect l="l" t="t" r="r" b="b"/>
              <a:pathLst>
                <a:path w="1489075" h="858520">
                  <a:moveTo>
                    <a:pt x="0" y="143001"/>
                  </a:moveTo>
                  <a:lnTo>
                    <a:pt x="7290" y="97796"/>
                  </a:lnTo>
                  <a:lnTo>
                    <a:pt x="27590" y="58539"/>
                  </a:lnTo>
                  <a:lnTo>
                    <a:pt x="58545" y="27586"/>
                  </a:lnTo>
                  <a:lnTo>
                    <a:pt x="97800" y="7288"/>
                  </a:lnTo>
                  <a:lnTo>
                    <a:pt x="143001" y="0"/>
                  </a:lnTo>
                  <a:lnTo>
                    <a:pt x="1345945" y="0"/>
                  </a:lnTo>
                  <a:lnTo>
                    <a:pt x="1391151" y="7288"/>
                  </a:lnTo>
                  <a:lnTo>
                    <a:pt x="1430408" y="27586"/>
                  </a:lnTo>
                  <a:lnTo>
                    <a:pt x="1461361" y="58539"/>
                  </a:lnTo>
                  <a:lnTo>
                    <a:pt x="1481659" y="97796"/>
                  </a:lnTo>
                  <a:lnTo>
                    <a:pt x="1488948" y="143001"/>
                  </a:lnTo>
                  <a:lnTo>
                    <a:pt x="1488948" y="715010"/>
                  </a:lnTo>
                  <a:lnTo>
                    <a:pt x="1481659" y="760211"/>
                  </a:lnTo>
                  <a:lnTo>
                    <a:pt x="1461361" y="799466"/>
                  </a:lnTo>
                  <a:lnTo>
                    <a:pt x="1430408" y="830421"/>
                  </a:lnTo>
                  <a:lnTo>
                    <a:pt x="1391151" y="850721"/>
                  </a:lnTo>
                  <a:lnTo>
                    <a:pt x="1345945" y="858012"/>
                  </a:lnTo>
                  <a:lnTo>
                    <a:pt x="143001" y="858012"/>
                  </a:lnTo>
                  <a:lnTo>
                    <a:pt x="97800" y="850721"/>
                  </a:lnTo>
                  <a:lnTo>
                    <a:pt x="58545" y="830421"/>
                  </a:lnTo>
                  <a:lnTo>
                    <a:pt x="27590" y="799466"/>
                  </a:lnTo>
                  <a:lnTo>
                    <a:pt x="7290" y="760211"/>
                  </a:lnTo>
                  <a:lnTo>
                    <a:pt x="0" y="715010"/>
                  </a:lnTo>
                  <a:lnTo>
                    <a:pt x="0" y="143001"/>
                  </a:lnTo>
                  <a:close/>
                </a:path>
              </a:pathLst>
            </a:custGeom>
            <a:ln w="12700">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5" name="object 10">
              <a:extLst>
                <a:ext uri="{FF2B5EF4-FFF2-40B4-BE49-F238E27FC236}">
                  <a16:creationId xmlns:a16="http://schemas.microsoft.com/office/drawing/2014/main" id="{ED95F9B5-B413-F362-578E-35A6BA1B65C9}"/>
                </a:ext>
              </a:extLst>
            </p:cNvPr>
            <p:cNvSpPr/>
            <p:nvPr/>
          </p:nvSpPr>
          <p:spPr>
            <a:xfrm>
              <a:off x="925067" y="5510783"/>
              <a:ext cx="167640" cy="108203"/>
            </a:xfrm>
            <a:prstGeom prst="rect">
              <a:avLst/>
            </a:prstGeom>
            <a:blipFill>
              <a:blip r:embed="rId3" cstate="print"/>
              <a:stretch>
                <a:fillRect/>
              </a:stretch>
            </a:blipFill>
          </p:spPr>
          <p:txBody>
            <a:bodyPr wrap="square" lIns="0" tIns="0" rIns="0" bIns="0" rtlCol="0"/>
            <a:lstStyle/>
            <a:p>
              <a:endParaRPr sz="1600" dirty="0">
                <a:latin typeface="BIZ UDPゴシック" panose="020B0400000000000000" pitchFamily="50" charset="-128"/>
                <a:ea typeface="BIZ UDPゴシック" panose="020B0400000000000000" pitchFamily="50" charset="-128"/>
              </a:endParaRPr>
            </a:p>
          </p:txBody>
        </p:sp>
        <p:sp>
          <p:nvSpPr>
            <p:cNvPr id="16" name="object 11">
              <a:extLst>
                <a:ext uri="{FF2B5EF4-FFF2-40B4-BE49-F238E27FC236}">
                  <a16:creationId xmlns:a16="http://schemas.microsoft.com/office/drawing/2014/main" id="{18254123-B2C1-DB39-956E-F5E452FE7EAC}"/>
                </a:ext>
              </a:extLst>
            </p:cNvPr>
            <p:cNvSpPr/>
            <p:nvPr/>
          </p:nvSpPr>
          <p:spPr>
            <a:xfrm>
              <a:off x="925067" y="5510783"/>
              <a:ext cx="167640" cy="108585"/>
            </a:xfrm>
            <a:custGeom>
              <a:avLst/>
              <a:gdLst/>
              <a:ahLst/>
              <a:cxnLst/>
              <a:rect l="l" t="t" r="r" b="b"/>
              <a:pathLst>
                <a:path w="167640" h="108585">
                  <a:moveTo>
                    <a:pt x="0" y="108203"/>
                  </a:moveTo>
                  <a:lnTo>
                    <a:pt x="167640" y="108203"/>
                  </a:lnTo>
                  <a:lnTo>
                    <a:pt x="167640" y="0"/>
                  </a:lnTo>
                  <a:lnTo>
                    <a:pt x="0" y="0"/>
                  </a:lnTo>
                  <a:lnTo>
                    <a:pt x="0" y="108203"/>
                  </a:lnTo>
                  <a:close/>
                </a:path>
              </a:pathLst>
            </a:custGeom>
            <a:ln w="9525">
              <a:solidFill>
                <a:srgbClr val="497DBA"/>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7" name="object 12">
              <a:extLst>
                <a:ext uri="{FF2B5EF4-FFF2-40B4-BE49-F238E27FC236}">
                  <a16:creationId xmlns:a16="http://schemas.microsoft.com/office/drawing/2014/main" id="{5B649B32-04D8-7EBE-E0C6-A65CC998946D}"/>
                </a:ext>
              </a:extLst>
            </p:cNvPr>
            <p:cNvSpPr/>
            <p:nvPr/>
          </p:nvSpPr>
          <p:spPr>
            <a:xfrm>
              <a:off x="925067" y="5824727"/>
              <a:ext cx="167640" cy="106680"/>
            </a:xfrm>
            <a:prstGeom prst="rect">
              <a:avLst/>
            </a:prstGeom>
            <a:blipFill>
              <a:blip r:embed="rId4" cstate="print"/>
              <a:stretch>
                <a:fillRect/>
              </a:stretch>
            </a:blip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8" name="object 13">
              <a:extLst>
                <a:ext uri="{FF2B5EF4-FFF2-40B4-BE49-F238E27FC236}">
                  <a16:creationId xmlns:a16="http://schemas.microsoft.com/office/drawing/2014/main" id="{0DB74D93-6829-4414-44E4-315B71AE0E22}"/>
                </a:ext>
              </a:extLst>
            </p:cNvPr>
            <p:cNvSpPr/>
            <p:nvPr/>
          </p:nvSpPr>
          <p:spPr>
            <a:xfrm>
              <a:off x="925067" y="5824727"/>
              <a:ext cx="167640" cy="106680"/>
            </a:xfrm>
            <a:custGeom>
              <a:avLst/>
              <a:gdLst/>
              <a:ahLst/>
              <a:cxnLst/>
              <a:rect l="l" t="t" r="r" b="b"/>
              <a:pathLst>
                <a:path w="167640" h="106679">
                  <a:moveTo>
                    <a:pt x="0" y="106680"/>
                  </a:moveTo>
                  <a:lnTo>
                    <a:pt x="167640" y="106680"/>
                  </a:lnTo>
                  <a:lnTo>
                    <a:pt x="167640" y="0"/>
                  </a:lnTo>
                  <a:lnTo>
                    <a:pt x="0" y="0"/>
                  </a:lnTo>
                  <a:lnTo>
                    <a:pt x="0" y="106680"/>
                  </a:lnTo>
                  <a:close/>
                </a:path>
              </a:pathLst>
            </a:custGeom>
            <a:ln w="9524">
              <a:solidFill>
                <a:srgbClr val="97B853"/>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grpSp>
      <p:sp>
        <p:nvSpPr>
          <p:cNvPr id="19" name="object 14">
            <a:extLst>
              <a:ext uri="{FF2B5EF4-FFF2-40B4-BE49-F238E27FC236}">
                <a16:creationId xmlns:a16="http://schemas.microsoft.com/office/drawing/2014/main" id="{EF9722D0-FBA7-1CB6-F155-984756D61388}"/>
              </a:ext>
            </a:extLst>
          </p:cNvPr>
          <p:cNvSpPr txBox="1"/>
          <p:nvPr/>
        </p:nvSpPr>
        <p:spPr>
          <a:xfrm>
            <a:off x="2102133" y="5099881"/>
            <a:ext cx="676910" cy="553357"/>
          </a:xfrm>
          <a:prstGeom prst="rect">
            <a:avLst/>
          </a:prstGeom>
        </p:spPr>
        <p:txBody>
          <a:bodyPr vert="horz" wrap="square" lIns="0" tIns="111125" rIns="0" bIns="0" rtlCol="0">
            <a:spAutoFit/>
          </a:bodyPr>
          <a:lstStyle/>
          <a:p>
            <a:pPr marL="12700">
              <a:lnSpc>
                <a:spcPct val="100000"/>
              </a:lnSpc>
              <a:spcBef>
                <a:spcPts val="875"/>
              </a:spcBef>
            </a:pPr>
            <a:r>
              <a:rPr sz="1100" spc="75" dirty="0">
                <a:latin typeface="BIZ UDPゴシック" panose="020B0400000000000000" pitchFamily="50" charset="-128"/>
                <a:ea typeface="BIZ UDPゴシック" panose="020B0400000000000000" pitchFamily="50" charset="-128"/>
                <a:cs typeface="UKIJ CJK"/>
              </a:rPr>
              <a:t>40</a:t>
            </a:r>
            <a:r>
              <a:rPr sz="1100" dirty="0">
                <a:latin typeface="BIZ UDPゴシック" panose="020B0400000000000000" pitchFamily="50" charset="-128"/>
                <a:ea typeface="BIZ UDPゴシック" panose="020B0400000000000000" pitchFamily="50" charset="-128"/>
                <a:cs typeface="UKIJ CJK"/>
              </a:rPr>
              <a:t>年運転</a:t>
            </a:r>
          </a:p>
          <a:p>
            <a:pPr marL="17145">
              <a:lnSpc>
                <a:spcPct val="100000"/>
              </a:lnSpc>
              <a:spcBef>
                <a:spcPts val="780"/>
              </a:spcBef>
            </a:pPr>
            <a:r>
              <a:rPr sz="1100" spc="75" dirty="0">
                <a:latin typeface="BIZ UDPゴシック" panose="020B0400000000000000" pitchFamily="50" charset="-128"/>
                <a:ea typeface="BIZ UDPゴシック" panose="020B0400000000000000" pitchFamily="50" charset="-128"/>
                <a:cs typeface="UKIJ CJK"/>
              </a:rPr>
              <a:t>60</a:t>
            </a:r>
            <a:r>
              <a:rPr sz="1100" dirty="0">
                <a:latin typeface="BIZ UDPゴシック" panose="020B0400000000000000" pitchFamily="50" charset="-128"/>
                <a:ea typeface="BIZ UDPゴシック" panose="020B0400000000000000" pitchFamily="50" charset="-128"/>
                <a:cs typeface="UKIJ CJK"/>
              </a:rPr>
              <a:t>年運転</a:t>
            </a:r>
          </a:p>
        </p:txBody>
      </p:sp>
      <p:grpSp>
        <p:nvGrpSpPr>
          <p:cNvPr id="20" name="object 15">
            <a:extLst>
              <a:ext uri="{FF2B5EF4-FFF2-40B4-BE49-F238E27FC236}">
                <a16:creationId xmlns:a16="http://schemas.microsoft.com/office/drawing/2014/main" id="{B1B18239-EC9D-A15B-806E-7435C159D9D5}"/>
              </a:ext>
            </a:extLst>
          </p:cNvPr>
          <p:cNvGrpSpPr/>
          <p:nvPr/>
        </p:nvGrpSpPr>
        <p:grpSpPr>
          <a:xfrm>
            <a:off x="4050129" y="2473577"/>
            <a:ext cx="2385695" cy="3829685"/>
            <a:chOff x="2723133" y="2730055"/>
            <a:chExt cx="2385695" cy="3829685"/>
          </a:xfrm>
        </p:grpSpPr>
        <p:sp>
          <p:nvSpPr>
            <p:cNvPr id="21" name="object 16">
              <a:extLst>
                <a:ext uri="{FF2B5EF4-FFF2-40B4-BE49-F238E27FC236}">
                  <a16:creationId xmlns:a16="http://schemas.microsoft.com/office/drawing/2014/main" id="{7DBD5FFA-4D28-4D2C-394C-2D02E71C283E}"/>
                </a:ext>
              </a:extLst>
            </p:cNvPr>
            <p:cNvSpPr/>
            <p:nvPr/>
          </p:nvSpPr>
          <p:spPr>
            <a:xfrm>
              <a:off x="2735516" y="2742437"/>
              <a:ext cx="0" cy="3804920"/>
            </a:xfrm>
            <a:custGeom>
              <a:avLst/>
              <a:gdLst/>
              <a:ahLst/>
              <a:cxnLst/>
              <a:rect l="l" t="t" r="r" b="b"/>
              <a:pathLst>
                <a:path h="3804920">
                  <a:moveTo>
                    <a:pt x="0" y="1623060"/>
                  </a:moveTo>
                  <a:lnTo>
                    <a:pt x="0" y="3804653"/>
                  </a:lnTo>
                </a:path>
                <a:path h="3804920">
                  <a:moveTo>
                    <a:pt x="0" y="0"/>
                  </a:moveTo>
                  <a:lnTo>
                    <a:pt x="0" y="1335024"/>
                  </a:lnTo>
                </a:path>
              </a:pathLst>
            </a:custGeom>
            <a:ln w="24765">
              <a:solidFill>
                <a:srgbClr val="497DBA"/>
              </a:solidFill>
              <a:prstDash val="sysDash"/>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2" name="object 17">
              <a:extLst>
                <a:ext uri="{FF2B5EF4-FFF2-40B4-BE49-F238E27FC236}">
                  <a16:creationId xmlns:a16="http://schemas.microsoft.com/office/drawing/2014/main" id="{DEC9D599-EA48-5528-2D71-EACBF2A7EE1B}"/>
                </a:ext>
              </a:extLst>
            </p:cNvPr>
            <p:cNvSpPr/>
            <p:nvPr/>
          </p:nvSpPr>
          <p:spPr>
            <a:xfrm>
              <a:off x="5102351" y="4030979"/>
              <a:ext cx="0" cy="2449830"/>
            </a:xfrm>
            <a:custGeom>
              <a:avLst/>
              <a:gdLst/>
              <a:ahLst/>
              <a:cxnLst/>
              <a:rect l="l" t="t" r="r" b="b"/>
              <a:pathLst>
                <a:path h="2449829">
                  <a:moveTo>
                    <a:pt x="0" y="1799082"/>
                  </a:moveTo>
                  <a:lnTo>
                    <a:pt x="0" y="2449601"/>
                  </a:lnTo>
                </a:path>
                <a:path h="2449829">
                  <a:moveTo>
                    <a:pt x="0" y="0"/>
                  </a:moveTo>
                  <a:lnTo>
                    <a:pt x="0" y="1568958"/>
                  </a:lnTo>
                </a:path>
              </a:pathLst>
            </a:custGeom>
            <a:ln w="12700">
              <a:solidFill>
                <a:srgbClr val="497DBA"/>
              </a:solidFill>
              <a:prstDash val="sysDash"/>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grpSp>
      <p:sp>
        <p:nvSpPr>
          <p:cNvPr id="23" name="object 18">
            <a:extLst>
              <a:ext uri="{FF2B5EF4-FFF2-40B4-BE49-F238E27FC236}">
                <a16:creationId xmlns:a16="http://schemas.microsoft.com/office/drawing/2014/main" id="{F6DC1F54-CE3B-BCB6-84F0-2DE61203C32E}"/>
              </a:ext>
            </a:extLst>
          </p:cNvPr>
          <p:cNvSpPr txBox="1"/>
          <p:nvPr/>
        </p:nvSpPr>
        <p:spPr>
          <a:xfrm>
            <a:off x="3366869" y="2007977"/>
            <a:ext cx="1403985" cy="223138"/>
          </a:xfrm>
          <a:prstGeom prst="rect">
            <a:avLst/>
          </a:prstGeom>
          <a:solidFill>
            <a:srgbClr val="FFFFFF"/>
          </a:solidFill>
          <a:ln w="25400">
            <a:solidFill>
              <a:srgbClr val="9BBA58"/>
            </a:solidFill>
          </a:ln>
        </p:spPr>
        <p:txBody>
          <a:bodyPr vert="horz" wrap="square" lIns="0" tIns="60960" rIns="0" bIns="0" rtlCol="0">
            <a:spAutoFit/>
          </a:bodyPr>
          <a:lstStyle/>
          <a:p>
            <a:pPr marL="97155">
              <a:lnSpc>
                <a:spcPct val="100000"/>
              </a:lnSpc>
              <a:spcBef>
                <a:spcPts val="480"/>
              </a:spcBef>
            </a:pPr>
            <a:r>
              <a:rPr sz="1050" spc="70" dirty="0">
                <a:solidFill>
                  <a:srgbClr val="00AF50"/>
                </a:solidFill>
                <a:latin typeface="BIZ UDPゴシック" panose="020B0400000000000000" pitchFamily="50" charset="-128"/>
                <a:ea typeface="BIZ UDPゴシック" panose="020B0400000000000000" pitchFamily="50" charset="-128"/>
                <a:cs typeface="UKIJ CJK"/>
              </a:rPr>
              <a:t>36</a:t>
            </a:r>
            <a:r>
              <a:rPr sz="1050" dirty="0">
                <a:solidFill>
                  <a:srgbClr val="00AF50"/>
                </a:solidFill>
                <a:latin typeface="BIZ UDPゴシック" panose="020B0400000000000000" pitchFamily="50" charset="-128"/>
                <a:ea typeface="BIZ UDPゴシック" panose="020B0400000000000000" pitchFamily="50" charset="-128"/>
                <a:cs typeface="UKIJ CJK"/>
              </a:rPr>
              <a:t>基</a:t>
            </a:r>
            <a:r>
              <a:rPr sz="1050" spc="65" dirty="0">
                <a:solidFill>
                  <a:srgbClr val="00AF50"/>
                </a:solidFill>
                <a:latin typeface="BIZ UDPゴシック" panose="020B0400000000000000" pitchFamily="50" charset="-128"/>
                <a:ea typeface="BIZ UDPゴシック" panose="020B0400000000000000" pitchFamily="50" charset="-128"/>
                <a:cs typeface="UKIJ CJK"/>
              </a:rPr>
              <a:t>：3,722</a:t>
            </a:r>
            <a:r>
              <a:rPr sz="1050" dirty="0">
                <a:solidFill>
                  <a:srgbClr val="00AF50"/>
                </a:solidFill>
                <a:latin typeface="BIZ UDPゴシック" panose="020B0400000000000000" pitchFamily="50" charset="-128"/>
                <a:ea typeface="BIZ UDPゴシック" panose="020B0400000000000000" pitchFamily="50" charset="-128"/>
                <a:cs typeface="UKIJ CJK"/>
              </a:rPr>
              <a:t>万</a:t>
            </a:r>
            <a:r>
              <a:rPr sz="1050" spc="95" dirty="0">
                <a:solidFill>
                  <a:srgbClr val="00AF50"/>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24" name="object 19">
            <a:extLst>
              <a:ext uri="{FF2B5EF4-FFF2-40B4-BE49-F238E27FC236}">
                <a16:creationId xmlns:a16="http://schemas.microsoft.com/office/drawing/2014/main" id="{EFDFFFB7-80F6-F318-2268-354DFF6BC27B}"/>
              </a:ext>
            </a:extLst>
          </p:cNvPr>
          <p:cNvSpPr txBox="1"/>
          <p:nvPr/>
        </p:nvSpPr>
        <p:spPr>
          <a:xfrm>
            <a:off x="1299993" y="742309"/>
            <a:ext cx="1108075" cy="150682"/>
          </a:xfrm>
          <a:prstGeom prst="rect">
            <a:avLst/>
          </a:prstGeom>
        </p:spPr>
        <p:txBody>
          <a:bodyPr vert="horz" wrap="square" lIns="0" tIns="12065" rIns="0" bIns="0" rtlCol="0">
            <a:spAutoFit/>
          </a:bodyPr>
          <a:lstStyle/>
          <a:p>
            <a:pPr marL="12700">
              <a:lnSpc>
                <a:spcPct val="100000"/>
              </a:lnSpc>
              <a:spcBef>
                <a:spcPts val="95"/>
              </a:spcBef>
            </a:pPr>
            <a:r>
              <a:rPr sz="900" spc="-5" dirty="0">
                <a:latin typeface="BIZ UDPゴシック" panose="020B0400000000000000" pitchFamily="50" charset="-128"/>
                <a:ea typeface="BIZ UDPゴシック" panose="020B0400000000000000" pitchFamily="50" charset="-128"/>
                <a:cs typeface="UKIJ CJK"/>
              </a:rPr>
              <a:t>設備容量（万</a:t>
            </a:r>
            <a:r>
              <a:rPr sz="900" spc="80" dirty="0">
                <a:latin typeface="BIZ UDPゴシック" panose="020B0400000000000000" pitchFamily="50" charset="-128"/>
                <a:ea typeface="BIZ UDPゴシック" panose="020B0400000000000000" pitchFamily="50" charset="-128"/>
                <a:cs typeface="UKIJ CJK"/>
              </a:rPr>
              <a:t>kW</a:t>
            </a:r>
            <a:r>
              <a:rPr sz="900" spc="-5" dirty="0">
                <a:latin typeface="BIZ UDPゴシック" panose="020B0400000000000000" pitchFamily="50" charset="-128"/>
                <a:ea typeface="BIZ UDPゴシック" panose="020B0400000000000000" pitchFamily="50" charset="-128"/>
                <a:cs typeface="UKIJ CJK"/>
              </a:rPr>
              <a:t>）</a:t>
            </a:r>
            <a:endParaRPr sz="900" dirty="0">
              <a:latin typeface="BIZ UDPゴシック" panose="020B0400000000000000" pitchFamily="50" charset="-128"/>
              <a:ea typeface="BIZ UDPゴシック" panose="020B0400000000000000" pitchFamily="50" charset="-128"/>
              <a:cs typeface="UKIJ CJK"/>
            </a:endParaRPr>
          </a:p>
        </p:txBody>
      </p:sp>
      <p:sp>
        <p:nvSpPr>
          <p:cNvPr id="25" name="object 20">
            <a:extLst>
              <a:ext uri="{FF2B5EF4-FFF2-40B4-BE49-F238E27FC236}">
                <a16:creationId xmlns:a16="http://schemas.microsoft.com/office/drawing/2014/main" id="{35E65880-21D5-DBBF-681E-C2CB6380A1B1}"/>
              </a:ext>
            </a:extLst>
          </p:cNvPr>
          <p:cNvSpPr txBox="1"/>
          <p:nvPr/>
        </p:nvSpPr>
        <p:spPr>
          <a:xfrm>
            <a:off x="3366869" y="3820983"/>
            <a:ext cx="1403985" cy="223138"/>
          </a:xfrm>
          <a:prstGeom prst="rect">
            <a:avLst/>
          </a:prstGeom>
          <a:solidFill>
            <a:srgbClr val="FFFFFF"/>
          </a:solidFill>
          <a:ln w="25400">
            <a:solidFill>
              <a:srgbClr val="4AACC5"/>
            </a:solidFill>
          </a:ln>
        </p:spPr>
        <p:txBody>
          <a:bodyPr vert="horz" wrap="square" lIns="0" tIns="60960" rIns="0" bIns="0" rtlCol="0">
            <a:spAutoFit/>
          </a:bodyPr>
          <a:lstStyle/>
          <a:p>
            <a:pPr marL="97155">
              <a:lnSpc>
                <a:spcPct val="100000"/>
              </a:lnSpc>
              <a:spcBef>
                <a:spcPts val="480"/>
              </a:spcBef>
            </a:pPr>
            <a:r>
              <a:rPr sz="1050" spc="70" dirty="0">
                <a:solidFill>
                  <a:srgbClr val="4F81BC"/>
                </a:solidFill>
                <a:latin typeface="BIZ UDPゴシック" panose="020B0400000000000000" pitchFamily="50" charset="-128"/>
                <a:ea typeface="BIZ UDPゴシック" panose="020B0400000000000000" pitchFamily="50" charset="-128"/>
                <a:cs typeface="UKIJ CJK"/>
              </a:rPr>
              <a:t>27</a:t>
            </a:r>
            <a:r>
              <a:rPr sz="1050" dirty="0">
                <a:solidFill>
                  <a:srgbClr val="4F81BC"/>
                </a:solidFill>
                <a:latin typeface="BIZ UDPゴシック" panose="020B0400000000000000" pitchFamily="50" charset="-128"/>
                <a:ea typeface="BIZ UDPゴシック" panose="020B0400000000000000" pitchFamily="50" charset="-128"/>
                <a:cs typeface="UKIJ CJK"/>
              </a:rPr>
              <a:t>基</a:t>
            </a:r>
            <a:r>
              <a:rPr sz="1050" spc="65" dirty="0">
                <a:solidFill>
                  <a:srgbClr val="4F81BC"/>
                </a:solidFill>
                <a:latin typeface="BIZ UDPゴシック" panose="020B0400000000000000" pitchFamily="50" charset="-128"/>
                <a:ea typeface="BIZ UDPゴシック" panose="020B0400000000000000" pitchFamily="50" charset="-128"/>
                <a:cs typeface="UKIJ CJK"/>
              </a:rPr>
              <a:t>：2,731</a:t>
            </a:r>
            <a:r>
              <a:rPr sz="1050" dirty="0">
                <a:solidFill>
                  <a:srgbClr val="4F81BC"/>
                </a:solidFill>
                <a:latin typeface="BIZ UDPゴシック" panose="020B0400000000000000" pitchFamily="50" charset="-128"/>
                <a:ea typeface="BIZ UDPゴシック" panose="020B0400000000000000" pitchFamily="50" charset="-128"/>
                <a:cs typeface="UKIJ CJK"/>
              </a:rPr>
              <a:t>万</a:t>
            </a:r>
            <a:r>
              <a:rPr sz="1050" spc="95" dirty="0">
                <a:solidFill>
                  <a:srgbClr val="4F81BC"/>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26" name="object 21">
            <a:extLst>
              <a:ext uri="{FF2B5EF4-FFF2-40B4-BE49-F238E27FC236}">
                <a16:creationId xmlns:a16="http://schemas.microsoft.com/office/drawing/2014/main" id="{A6AC438B-89D2-C248-1D3C-25F0C77DC09C}"/>
              </a:ext>
            </a:extLst>
          </p:cNvPr>
          <p:cNvSpPr txBox="1"/>
          <p:nvPr/>
        </p:nvSpPr>
        <p:spPr>
          <a:xfrm>
            <a:off x="5730593" y="3532948"/>
            <a:ext cx="1403985" cy="200055"/>
          </a:xfrm>
          <a:prstGeom prst="rect">
            <a:avLst/>
          </a:prstGeom>
          <a:solidFill>
            <a:srgbClr val="FFFFFF"/>
          </a:solidFill>
          <a:ln w="25400">
            <a:solidFill>
              <a:srgbClr val="9BBA58"/>
            </a:solidFill>
          </a:ln>
        </p:spPr>
        <p:txBody>
          <a:bodyPr vert="horz" wrap="square" lIns="0" tIns="38100" rIns="0" bIns="0" rtlCol="0">
            <a:spAutoFit/>
          </a:bodyPr>
          <a:lstStyle/>
          <a:p>
            <a:pPr marL="96520">
              <a:lnSpc>
                <a:spcPct val="100000"/>
              </a:lnSpc>
              <a:spcBef>
                <a:spcPts val="300"/>
              </a:spcBef>
            </a:pPr>
            <a:r>
              <a:rPr sz="1050" spc="70" dirty="0">
                <a:solidFill>
                  <a:srgbClr val="00AF50"/>
                </a:solidFill>
                <a:latin typeface="BIZ UDPゴシック" panose="020B0400000000000000" pitchFamily="50" charset="-128"/>
                <a:ea typeface="BIZ UDPゴシック" panose="020B0400000000000000" pitchFamily="50" charset="-128"/>
                <a:cs typeface="UKIJ CJK"/>
              </a:rPr>
              <a:t>23</a:t>
            </a:r>
            <a:r>
              <a:rPr sz="1050" dirty="0">
                <a:solidFill>
                  <a:srgbClr val="00AF50"/>
                </a:solidFill>
                <a:latin typeface="BIZ UDPゴシック" panose="020B0400000000000000" pitchFamily="50" charset="-128"/>
                <a:ea typeface="BIZ UDPゴシック" panose="020B0400000000000000" pitchFamily="50" charset="-128"/>
                <a:cs typeface="UKIJ CJK"/>
              </a:rPr>
              <a:t>基</a:t>
            </a:r>
            <a:r>
              <a:rPr sz="1050" spc="65" dirty="0">
                <a:solidFill>
                  <a:srgbClr val="00AF50"/>
                </a:solidFill>
                <a:latin typeface="BIZ UDPゴシック" panose="020B0400000000000000" pitchFamily="50" charset="-128"/>
                <a:ea typeface="BIZ UDPゴシック" panose="020B0400000000000000" pitchFamily="50" charset="-128"/>
                <a:cs typeface="UKIJ CJK"/>
              </a:rPr>
              <a:t>：2,374</a:t>
            </a:r>
            <a:r>
              <a:rPr sz="1050" dirty="0">
                <a:solidFill>
                  <a:srgbClr val="00AF50"/>
                </a:solidFill>
                <a:latin typeface="BIZ UDPゴシック" panose="020B0400000000000000" pitchFamily="50" charset="-128"/>
                <a:ea typeface="BIZ UDPゴシック" panose="020B0400000000000000" pitchFamily="50" charset="-128"/>
                <a:cs typeface="UKIJ CJK"/>
              </a:rPr>
              <a:t>万</a:t>
            </a:r>
            <a:r>
              <a:rPr sz="1050" spc="95" dirty="0">
                <a:solidFill>
                  <a:srgbClr val="00AF50"/>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27" name="object 22">
            <a:extLst>
              <a:ext uri="{FF2B5EF4-FFF2-40B4-BE49-F238E27FC236}">
                <a16:creationId xmlns:a16="http://schemas.microsoft.com/office/drawing/2014/main" id="{66AC3413-4BD4-3E90-5EBA-A0858A39DA87}"/>
              </a:ext>
            </a:extLst>
          </p:cNvPr>
          <p:cNvSpPr txBox="1"/>
          <p:nvPr/>
        </p:nvSpPr>
        <p:spPr>
          <a:xfrm>
            <a:off x="5596481" y="5343460"/>
            <a:ext cx="1405255" cy="201977"/>
          </a:xfrm>
          <a:prstGeom prst="rect">
            <a:avLst/>
          </a:prstGeom>
          <a:solidFill>
            <a:srgbClr val="FFFFFF"/>
          </a:solidFill>
          <a:ln w="25400">
            <a:solidFill>
              <a:srgbClr val="4AACC5"/>
            </a:solidFill>
          </a:ln>
        </p:spPr>
        <p:txBody>
          <a:bodyPr vert="horz" wrap="square" lIns="0" tIns="32384" rIns="0" bIns="0" rtlCol="0">
            <a:spAutoFit/>
          </a:bodyPr>
          <a:lstStyle/>
          <a:p>
            <a:pPr marL="209550">
              <a:lnSpc>
                <a:spcPct val="100000"/>
              </a:lnSpc>
              <a:spcBef>
                <a:spcPts val="254"/>
              </a:spcBef>
            </a:pPr>
            <a:r>
              <a:rPr sz="1050" spc="70" dirty="0">
                <a:solidFill>
                  <a:srgbClr val="4F81BC"/>
                </a:solidFill>
                <a:latin typeface="BIZ UDPゴシック" panose="020B0400000000000000" pitchFamily="50" charset="-128"/>
                <a:ea typeface="BIZ UDPゴシック" panose="020B0400000000000000" pitchFamily="50" charset="-128"/>
                <a:cs typeface="UKIJ CJK"/>
              </a:rPr>
              <a:t>3</a:t>
            </a:r>
            <a:r>
              <a:rPr sz="1050" dirty="0">
                <a:solidFill>
                  <a:srgbClr val="4F81BC"/>
                </a:solidFill>
                <a:latin typeface="BIZ UDPゴシック" panose="020B0400000000000000" pitchFamily="50" charset="-128"/>
                <a:ea typeface="BIZ UDPゴシック" panose="020B0400000000000000" pitchFamily="50" charset="-128"/>
                <a:cs typeface="UKIJ CJK"/>
              </a:rPr>
              <a:t>基</a:t>
            </a:r>
            <a:r>
              <a:rPr sz="1050" spc="55" dirty="0">
                <a:solidFill>
                  <a:srgbClr val="4F81BC"/>
                </a:solidFill>
                <a:latin typeface="BIZ UDPゴシック" panose="020B0400000000000000" pitchFamily="50" charset="-128"/>
                <a:ea typeface="BIZ UDPゴシック" panose="020B0400000000000000" pitchFamily="50" charset="-128"/>
                <a:cs typeface="UKIJ CJK"/>
              </a:rPr>
              <a:t>：414</a:t>
            </a:r>
            <a:r>
              <a:rPr sz="1050" dirty="0">
                <a:solidFill>
                  <a:srgbClr val="4F81BC"/>
                </a:solidFill>
                <a:latin typeface="BIZ UDPゴシック" panose="020B0400000000000000" pitchFamily="50" charset="-128"/>
                <a:ea typeface="BIZ UDPゴシック" panose="020B0400000000000000" pitchFamily="50" charset="-128"/>
                <a:cs typeface="UKIJ CJK"/>
              </a:rPr>
              <a:t>万</a:t>
            </a:r>
            <a:r>
              <a:rPr sz="1050" spc="95" dirty="0">
                <a:solidFill>
                  <a:srgbClr val="4F81BC"/>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28" name="object 23">
            <a:extLst>
              <a:ext uri="{FF2B5EF4-FFF2-40B4-BE49-F238E27FC236}">
                <a16:creationId xmlns:a16="http://schemas.microsoft.com/office/drawing/2014/main" id="{BAD97E3C-53A5-830B-C547-62E8575D2942}"/>
              </a:ext>
            </a:extLst>
          </p:cNvPr>
          <p:cNvSpPr/>
          <p:nvPr/>
        </p:nvSpPr>
        <p:spPr>
          <a:xfrm>
            <a:off x="5197701" y="2986974"/>
            <a:ext cx="12700" cy="3275965"/>
          </a:xfrm>
          <a:custGeom>
            <a:avLst/>
            <a:gdLst/>
            <a:ahLst/>
            <a:cxnLst/>
            <a:rect l="l" t="t" r="r" b="b"/>
            <a:pathLst>
              <a:path w="12700" h="3275965">
                <a:moveTo>
                  <a:pt x="6350" y="1986153"/>
                </a:moveTo>
                <a:lnTo>
                  <a:pt x="6350" y="3275495"/>
                </a:lnTo>
              </a:path>
              <a:path w="12700" h="3275965">
                <a:moveTo>
                  <a:pt x="6350" y="288417"/>
                </a:moveTo>
                <a:lnTo>
                  <a:pt x="6350" y="1698117"/>
                </a:lnTo>
              </a:path>
              <a:path w="12700" h="3275965">
                <a:moveTo>
                  <a:pt x="0" y="0"/>
                </a:moveTo>
                <a:lnTo>
                  <a:pt x="12700" y="0"/>
                </a:lnTo>
              </a:path>
            </a:pathLst>
          </a:custGeom>
          <a:ln w="12700">
            <a:solidFill>
              <a:srgbClr val="497DBA"/>
            </a:solidFill>
            <a:prstDash val="sysDash"/>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9" name="object 24">
            <a:extLst>
              <a:ext uri="{FF2B5EF4-FFF2-40B4-BE49-F238E27FC236}">
                <a16:creationId xmlns:a16="http://schemas.microsoft.com/office/drawing/2014/main" id="{B2ECA456-626C-B72A-E8A9-EC7CFA59057D}"/>
              </a:ext>
            </a:extLst>
          </p:cNvPr>
          <p:cNvSpPr txBox="1"/>
          <p:nvPr/>
        </p:nvSpPr>
        <p:spPr>
          <a:xfrm>
            <a:off x="3769460" y="1839784"/>
            <a:ext cx="1001394" cy="198131"/>
          </a:xfrm>
          <a:prstGeom prst="rect">
            <a:avLst/>
          </a:prstGeom>
        </p:spPr>
        <p:txBody>
          <a:bodyPr vert="horz" wrap="square" lIns="0" tIns="13335" rIns="0" bIns="0" rtlCol="0">
            <a:spAutoFit/>
          </a:bodyPr>
          <a:lstStyle/>
          <a:p>
            <a:pPr marL="12700">
              <a:lnSpc>
                <a:spcPct val="100000"/>
              </a:lnSpc>
              <a:spcBef>
                <a:spcPts val="105"/>
              </a:spcBef>
            </a:pPr>
            <a:r>
              <a:rPr sz="1200" b="1" spc="120" dirty="0">
                <a:latin typeface="BIZ UDPゴシック" panose="020B0400000000000000" pitchFamily="50" charset="-128"/>
                <a:ea typeface="BIZ UDPゴシック" panose="020B0400000000000000" pitchFamily="50" charset="-128"/>
                <a:cs typeface="Noto Sans CJK HK"/>
              </a:rPr>
              <a:t>2030</a:t>
            </a:r>
            <a:r>
              <a:rPr sz="1200" b="1" dirty="0">
                <a:latin typeface="BIZ UDPゴシック" panose="020B0400000000000000" pitchFamily="50" charset="-128"/>
                <a:ea typeface="BIZ UDPゴシック" panose="020B0400000000000000" pitchFamily="50" charset="-128"/>
                <a:cs typeface="Noto Sans CJK HK"/>
              </a:rPr>
              <a:t>年</a:t>
            </a:r>
            <a:endParaRPr sz="1200" dirty="0">
              <a:latin typeface="BIZ UDPゴシック" panose="020B0400000000000000" pitchFamily="50" charset="-128"/>
              <a:ea typeface="BIZ UDPゴシック" panose="020B0400000000000000" pitchFamily="50" charset="-128"/>
              <a:cs typeface="Noto Sans CJK HK"/>
            </a:endParaRPr>
          </a:p>
        </p:txBody>
      </p:sp>
      <p:sp>
        <p:nvSpPr>
          <p:cNvPr id="31" name="object 25">
            <a:extLst>
              <a:ext uri="{FF2B5EF4-FFF2-40B4-BE49-F238E27FC236}">
                <a16:creationId xmlns:a16="http://schemas.microsoft.com/office/drawing/2014/main" id="{228CC6CA-F8F5-B5ED-560C-8C79628865AE}"/>
              </a:ext>
            </a:extLst>
          </p:cNvPr>
          <p:cNvSpPr txBox="1"/>
          <p:nvPr/>
        </p:nvSpPr>
        <p:spPr>
          <a:xfrm>
            <a:off x="4882614" y="2502673"/>
            <a:ext cx="847977" cy="198131"/>
          </a:xfrm>
          <a:prstGeom prst="rect">
            <a:avLst/>
          </a:prstGeom>
        </p:spPr>
        <p:txBody>
          <a:bodyPr vert="horz" wrap="square" lIns="0" tIns="13335" rIns="0" bIns="0" rtlCol="0">
            <a:spAutoFit/>
          </a:bodyPr>
          <a:lstStyle/>
          <a:p>
            <a:pPr marL="12700">
              <a:lnSpc>
                <a:spcPct val="100000"/>
              </a:lnSpc>
              <a:spcBef>
                <a:spcPts val="105"/>
              </a:spcBef>
            </a:pPr>
            <a:r>
              <a:rPr sz="1200" b="1" spc="120" dirty="0">
                <a:latin typeface="BIZ UDPゴシック" panose="020B0400000000000000" pitchFamily="50" charset="-128"/>
                <a:ea typeface="BIZ UDPゴシック" panose="020B0400000000000000" pitchFamily="50" charset="-128"/>
                <a:cs typeface="Noto Sans CJK HK"/>
              </a:rPr>
              <a:t>2040</a:t>
            </a:r>
            <a:r>
              <a:rPr sz="1200" b="1" spc="5" dirty="0">
                <a:latin typeface="BIZ UDPゴシック" panose="020B0400000000000000" pitchFamily="50" charset="-128"/>
                <a:ea typeface="BIZ UDPゴシック" panose="020B0400000000000000" pitchFamily="50" charset="-128"/>
                <a:cs typeface="Noto Sans CJK HK"/>
              </a:rPr>
              <a:t>年</a:t>
            </a:r>
            <a:endParaRPr sz="1200" dirty="0">
              <a:latin typeface="BIZ UDPゴシック" panose="020B0400000000000000" pitchFamily="50" charset="-128"/>
              <a:ea typeface="BIZ UDPゴシック" panose="020B0400000000000000" pitchFamily="50" charset="-128"/>
              <a:cs typeface="Noto Sans CJK HK"/>
            </a:endParaRPr>
          </a:p>
        </p:txBody>
      </p:sp>
      <p:sp>
        <p:nvSpPr>
          <p:cNvPr id="32" name="object 26">
            <a:extLst>
              <a:ext uri="{FF2B5EF4-FFF2-40B4-BE49-F238E27FC236}">
                <a16:creationId xmlns:a16="http://schemas.microsoft.com/office/drawing/2014/main" id="{9C66C87A-FDDE-9940-0916-A64405824D47}"/>
              </a:ext>
            </a:extLst>
          </p:cNvPr>
          <p:cNvSpPr txBox="1"/>
          <p:nvPr/>
        </p:nvSpPr>
        <p:spPr>
          <a:xfrm>
            <a:off x="6147154" y="3270185"/>
            <a:ext cx="987424" cy="198131"/>
          </a:xfrm>
          <a:prstGeom prst="rect">
            <a:avLst/>
          </a:prstGeom>
        </p:spPr>
        <p:txBody>
          <a:bodyPr vert="horz" wrap="square" lIns="0" tIns="13335" rIns="0" bIns="0" rtlCol="0">
            <a:spAutoFit/>
          </a:bodyPr>
          <a:lstStyle/>
          <a:p>
            <a:pPr marL="12700">
              <a:lnSpc>
                <a:spcPct val="100000"/>
              </a:lnSpc>
              <a:spcBef>
                <a:spcPts val="105"/>
              </a:spcBef>
            </a:pPr>
            <a:r>
              <a:rPr sz="1200" b="1" spc="120" dirty="0">
                <a:latin typeface="BIZ UDPゴシック" panose="020B0400000000000000" pitchFamily="50" charset="-128"/>
                <a:ea typeface="BIZ UDPゴシック" panose="020B0400000000000000" pitchFamily="50" charset="-128"/>
                <a:cs typeface="Noto Sans CJK HK"/>
              </a:rPr>
              <a:t>205</a:t>
            </a:r>
            <a:r>
              <a:rPr sz="1200" b="1" spc="125" dirty="0">
                <a:latin typeface="BIZ UDPゴシック" panose="020B0400000000000000" pitchFamily="50" charset="-128"/>
                <a:ea typeface="BIZ UDPゴシック" panose="020B0400000000000000" pitchFamily="50" charset="-128"/>
                <a:cs typeface="Noto Sans CJK HK"/>
              </a:rPr>
              <a:t>0</a:t>
            </a:r>
            <a:r>
              <a:rPr sz="1200" b="1" dirty="0">
                <a:latin typeface="BIZ UDPゴシック" panose="020B0400000000000000" pitchFamily="50" charset="-128"/>
                <a:ea typeface="BIZ UDPゴシック" panose="020B0400000000000000" pitchFamily="50" charset="-128"/>
                <a:cs typeface="Noto Sans CJK HK"/>
              </a:rPr>
              <a:t>年</a:t>
            </a:r>
            <a:endParaRPr sz="1200" dirty="0">
              <a:latin typeface="BIZ UDPゴシック" panose="020B0400000000000000" pitchFamily="50" charset="-128"/>
              <a:ea typeface="BIZ UDPゴシック" panose="020B0400000000000000" pitchFamily="50" charset="-128"/>
              <a:cs typeface="Noto Sans CJK HK"/>
            </a:endParaRPr>
          </a:p>
        </p:txBody>
      </p:sp>
      <p:sp>
        <p:nvSpPr>
          <p:cNvPr id="33" name="object 27">
            <a:extLst>
              <a:ext uri="{FF2B5EF4-FFF2-40B4-BE49-F238E27FC236}">
                <a16:creationId xmlns:a16="http://schemas.microsoft.com/office/drawing/2014/main" id="{B848350F-CF75-5E1F-AAB8-A64568AF5DB5}"/>
              </a:ext>
            </a:extLst>
          </p:cNvPr>
          <p:cNvSpPr txBox="1"/>
          <p:nvPr/>
        </p:nvSpPr>
        <p:spPr>
          <a:xfrm>
            <a:off x="7220049" y="4476557"/>
            <a:ext cx="964946" cy="197490"/>
          </a:xfrm>
          <a:prstGeom prst="rect">
            <a:avLst/>
          </a:prstGeom>
        </p:spPr>
        <p:txBody>
          <a:bodyPr vert="horz" wrap="square" lIns="0" tIns="12700" rIns="0" bIns="0" rtlCol="0">
            <a:spAutoFit/>
          </a:bodyPr>
          <a:lstStyle/>
          <a:p>
            <a:pPr marL="12700">
              <a:lnSpc>
                <a:spcPct val="100000"/>
              </a:lnSpc>
              <a:spcBef>
                <a:spcPts val="100"/>
              </a:spcBef>
            </a:pPr>
            <a:r>
              <a:rPr sz="1200" b="1" spc="120" dirty="0">
                <a:latin typeface="BIZ UDPゴシック" panose="020B0400000000000000" pitchFamily="50" charset="-128"/>
                <a:ea typeface="BIZ UDPゴシック" panose="020B0400000000000000" pitchFamily="50" charset="-128"/>
                <a:cs typeface="Noto Sans CJK HK"/>
              </a:rPr>
              <a:t>2060</a:t>
            </a:r>
            <a:r>
              <a:rPr sz="1200" b="1" dirty="0">
                <a:latin typeface="BIZ UDPゴシック" panose="020B0400000000000000" pitchFamily="50" charset="-128"/>
                <a:ea typeface="BIZ UDPゴシック" panose="020B0400000000000000" pitchFamily="50" charset="-128"/>
                <a:cs typeface="Noto Sans CJK HK"/>
              </a:rPr>
              <a:t>年</a:t>
            </a:r>
            <a:endParaRPr sz="1200" dirty="0">
              <a:latin typeface="BIZ UDPゴシック" panose="020B0400000000000000" pitchFamily="50" charset="-128"/>
              <a:ea typeface="BIZ UDPゴシック" panose="020B0400000000000000" pitchFamily="50" charset="-128"/>
              <a:cs typeface="Noto Sans CJK HK"/>
            </a:endParaRPr>
          </a:p>
        </p:txBody>
      </p:sp>
      <p:sp>
        <p:nvSpPr>
          <p:cNvPr id="34" name="object 28">
            <a:extLst>
              <a:ext uri="{FF2B5EF4-FFF2-40B4-BE49-F238E27FC236}">
                <a16:creationId xmlns:a16="http://schemas.microsoft.com/office/drawing/2014/main" id="{222932AC-688C-F387-4DD5-D23A24ED06BC}"/>
              </a:ext>
            </a:extLst>
          </p:cNvPr>
          <p:cNvSpPr txBox="1"/>
          <p:nvPr/>
        </p:nvSpPr>
        <p:spPr>
          <a:xfrm>
            <a:off x="4500725" y="2765436"/>
            <a:ext cx="1405255" cy="222497"/>
          </a:xfrm>
          <a:prstGeom prst="rect">
            <a:avLst/>
          </a:prstGeom>
          <a:solidFill>
            <a:srgbClr val="FFFFFF"/>
          </a:solidFill>
          <a:ln w="25400">
            <a:solidFill>
              <a:srgbClr val="9BBA58"/>
            </a:solidFill>
          </a:ln>
        </p:spPr>
        <p:txBody>
          <a:bodyPr vert="horz" wrap="square" lIns="0" tIns="60325" rIns="0" bIns="0" rtlCol="0">
            <a:spAutoFit/>
          </a:bodyPr>
          <a:lstStyle/>
          <a:p>
            <a:pPr marL="99695">
              <a:lnSpc>
                <a:spcPct val="100000"/>
              </a:lnSpc>
              <a:spcBef>
                <a:spcPts val="475"/>
              </a:spcBef>
            </a:pPr>
            <a:r>
              <a:rPr sz="1050" spc="70" dirty="0">
                <a:solidFill>
                  <a:srgbClr val="00AF50"/>
                </a:solidFill>
                <a:latin typeface="BIZ UDPゴシック" panose="020B0400000000000000" pitchFamily="50" charset="-128"/>
                <a:ea typeface="BIZ UDPゴシック" panose="020B0400000000000000" pitchFamily="50" charset="-128"/>
                <a:cs typeface="UKIJ CJK"/>
              </a:rPr>
              <a:t>32</a:t>
            </a:r>
            <a:r>
              <a:rPr sz="1050" dirty="0">
                <a:solidFill>
                  <a:srgbClr val="00AF50"/>
                </a:solidFill>
                <a:latin typeface="BIZ UDPゴシック" panose="020B0400000000000000" pitchFamily="50" charset="-128"/>
                <a:ea typeface="BIZ UDPゴシック" panose="020B0400000000000000" pitchFamily="50" charset="-128"/>
                <a:cs typeface="UKIJ CJK"/>
              </a:rPr>
              <a:t>基</a:t>
            </a:r>
            <a:r>
              <a:rPr sz="1050" spc="65" dirty="0">
                <a:solidFill>
                  <a:srgbClr val="00AF50"/>
                </a:solidFill>
                <a:latin typeface="BIZ UDPゴシック" panose="020B0400000000000000" pitchFamily="50" charset="-128"/>
                <a:ea typeface="BIZ UDPゴシック" panose="020B0400000000000000" pitchFamily="50" charset="-128"/>
                <a:cs typeface="UKIJ CJK"/>
              </a:rPr>
              <a:t>：3,365</a:t>
            </a:r>
            <a:r>
              <a:rPr sz="1050" dirty="0">
                <a:solidFill>
                  <a:srgbClr val="00AF50"/>
                </a:solidFill>
                <a:latin typeface="BIZ UDPゴシック" panose="020B0400000000000000" pitchFamily="50" charset="-128"/>
                <a:ea typeface="BIZ UDPゴシック" panose="020B0400000000000000" pitchFamily="50" charset="-128"/>
                <a:cs typeface="UKIJ CJK"/>
              </a:rPr>
              <a:t>万</a:t>
            </a:r>
            <a:r>
              <a:rPr sz="1050" spc="95" dirty="0">
                <a:solidFill>
                  <a:srgbClr val="00AF50"/>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35" name="object 29">
            <a:extLst>
              <a:ext uri="{FF2B5EF4-FFF2-40B4-BE49-F238E27FC236}">
                <a16:creationId xmlns:a16="http://schemas.microsoft.com/office/drawing/2014/main" id="{6BA8DB59-045D-684E-CBD5-011D5994E334}"/>
              </a:ext>
            </a:extLst>
          </p:cNvPr>
          <p:cNvSpPr txBox="1"/>
          <p:nvPr/>
        </p:nvSpPr>
        <p:spPr>
          <a:xfrm>
            <a:off x="4500725" y="4685092"/>
            <a:ext cx="1405255" cy="231473"/>
          </a:xfrm>
          <a:prstGeom prst="rect">
            <a:avLst/>
          </a:prstGeom>
          <a:solidFill>
            <a:srgbClr val="FFFFFF"/>
          </a:solidFill>
          <a:ln w="25400">
            <a:solidFill>
              <a:srgbClr val="4AACC5"/>
            </a:solidFill>
          </a:ln>
        </p:spPr>
        <p:txBody>
          <a:bodyPr vert="horz" wrap="square" lIns="0" tIns="61594" rIns="0" bIns="0" rtlCol="0">
            <a:spAutoFit/>
          </a:bodyPr>
          <a:lstStyle/>
          <a:p>
            <a:pPr marL="207645">
              <a:lnSpc>
                <a:spcPct val="100000"/>
              </a:lnSpc>
              <a:spcBef>
                <a:spcPts val="484"/>
              </a:spcBef>
            </a:pPr>
            <a:r>
              <a:rPr sz="1050" spc="70" dirty="0">
                <a:solidFill>
                  <a:srgbClr val="4F81BC"/>
                </a:solidFill>
                <a:latin typeface="BIZ UDPゴシック" panose="020B0400000000000000" pitchFamily="50" charset="-128"/>
                <a:ea typeface="BIZ UDPゴシック" panose="020B0400000000000000" pitchFamily="50" charset="-128"/>
                <a:cs typeface="UKIJ CJK"/>
              </a:rPr>
              <a:t>8</a:t>
            </a:r>
            <a:r>
              <a:rPr sz="1050" dirty="0">
                <a:solidFill>
                  <a:srgbClr val="4F81BC"/>
                </a:solidFill>
                <a:latin typeface="BIZ UDPゴシック" panose="020B0400000000000000" pitchFamily="50" charset="-128"/>
                <a:ea typeface="BIZ UDPゴシック" panose="020B0400000000000000" pitchFamily="50" charset="-128"/>
                <a:cs typeface="UKIJ CJK"/>
              </a:rPr>
              <a:t>基</a:t>
            </a:r>
            <a:r>
              <a:rPr sz="1050" spc="55" dirty="0">
                <a:solidFill>
                  <a:srgbClr val="4F81BC"/>
                </a:solidFill>
                <a:latin typeface="BIZ UDPゴシック" panose="020B0400000000000000" pitchFamily="50" charset="-128"/>
                <a:ea typeface="BIZ UDPゴシック" panose="020B0400000000000000" pitchFamily="50" charset="-128"/>
                <a:cs typeface="UKIJ CJK"/>
              </a:rPr>
              <a:t>：956</a:t>
            </a:r>
            <a:r>
              <a:rPr sz="1050" dirty="0">
                <a:solidFill>
                  <a:srgbClr val="4F81BC"/>
                </a:solidFill>
                <a:latin typeface="BIZ UDPゴシック" panose="020B0400000000000000" pitchFamily="50" charset="-128"/>
                <a:ea typeface="BIZ UDPゴシック" panose="020B0400000000000000" pitchFamily="50" charset="-128"/>
                <a:cs typeface="UKIJ CJK"/>
              </a:rPr>
              <a:t>万</a:t>
            </a:r>
            <a:r>
              <a:rPr sz="1050" spc="95" dirty="0">
                <a:solidFill>
                  <a:srgbClr val="4F81BC"/>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graphicFrame>
        <p:nvGraphicFramePr>
          <p:cNvPr id="36" name="object 30">
            <a:extLst>
              <a:ext uri="{FF2B5EF4-FFF2-40B4-BE49-F238E27FC236}">
                <a16:creationId xmlns:a16="http://schemas.microsoft.com/office/drawing/2014/main" id="{B8829BC2-C337-EB38-9F7C-97EF5A7922FC}"/>
              </a:ext>
            </a:extLst>
          </p:cNvPr>
          <p:cNvGraphicFramePr>
            <a:graphicFrameLocks noGrp="1"/>
          </p:cNvGraphicFramePr>
          <p:nvPr>
            <p:extLst>
              <p:ext uri="{D42A27DB-BD31-4B8C-83A1-F6EECF244321}">
                <p14:modId xmlns:p14="http://schemas.microsoft.com/office/powerpoint/2010/main" val="3375343261"/>
              </p:ext>
            </p:extLst>
          </p:nvPr>
        </p:nvGraphicFramePr>
        <p:xfrm>
          <a:off x="6857846" y="4765356"/>
          <a:ext cx="1456055" cy="1444993"/>
        </p:xfrm>
        <a:graphic>
          <a:graphicData uri="http://schemas.openxmlformats.org/drawingml/2006/table">
            <a:tbl>
              <a:tblPr firstRow="1" bandRow="1">
                <a:tableStyleId>{2D5ABB26-0587-4C30-8999-92F81FD0307C}</a:tableStyleId>
              </a:tblPr>
              <a:tblGrid>
                <a:gridCol w="749300">
                  <a:extLst>
                    <a:ext uri="{9D8B030D-6E8A-4147-A177-3AD203B41FA5}">
                      <a16:colId xmlns:a16="http://schemas.microsoft.com/office/drawing/2014/main" val="20000"/>
                    </a:ext>
                  </a:extLst>
                </a:gridCol>
                <a:gridCol w="706755">
                  <a:extLst>
                    <a:ext uri="{9D8B030D-6E8A-4147-A177-3AD203B41FA5}">
                      <a16:colId xmlns:a16="http://schemas.microsoft.com/office/drawing/2014/main" val="20001"/>
                    </a:ext>
                  </a:extLst>
                </a:gridCol>
              </a:tblGrid>
              <a:tr h="288036">
                <a:tc gridSpan="2">
                  <a:txBody>
                    <a:bodyPr/>
                    <a:lstStyle/>
                    <a:p>
                      <a:pPr marL="208279">
                        <a:lnSpc>
                          <a:spcPct val="100000"/>
                        </a:lnSpc>
                        <a:spcBef>
                          <a:spcPts val="484"/>
                        </a:spcBef>
                      </a:pPr>
                      <a:r>
                        <a:rPr sz="1100" spc="70" dirty="0">
                          <a:solidFill>
                            <a:srgbClr val="00AF50"/>
                          </a:solidFill>
                          <a:latin typeface="UKIJ CJK"/>
                          <a:cs typeface="UKIJ CJK"/>
                        </a:rPr>
                        <a:t>8</a:t>
                      </a:r>
                      <a:r>
                        <a:rPr sz="1100" dirty="0">
                          <a:solidFill>
                            <a:srgbClr val="00AF50"/>
                          </a:solidFill>
                          <a:latin typeface="UKIJ CJK"/>
                          <a:cs typeface="UKIJ CJK"/>
                        </a:rPr>
                        <a:t>基</a:t>
                      </a:r>
                      <a:r>
                        <a:rPr sz="1100" spc="55" dirty="0">
                          <a:solidFill>
                            <a:srgbClr val="00AF50"/>
                          </a:solidFill>
                          <a:latin typeface="UKIJ CJK"/>
                          <a:cs typeface="UKIJ CJK"/>
                        </a:rPr>
                        <a:t>：956</a:t>
                      </a:r>
                      <a:r>
                        <a:rPr sz="1100" dirty="0">
                          <a:solidFill>
                            <a:srgbClr val="00AF50"/>
                          </a:solidFill>
                          <a:latin typeface="UKIJ CJK"/>
                          <a:cs typeface="UKIJ CJK"/>
                        </a:rPr>
                        <a:t>万</a:t>
                      </a:r>
                      <a:r>
                        <a:rPr sz="1100" spc="95" dirty="0">
                          <a:solidFill>
                            <a:srgbClr val="00AF50"/>
                          </a:solidFill>
                          <a:latin typeface="UKIJ CJK"/>
                          <a:cs typeface="UKIJ CJK"/>
                        </a:rPr>
                        <a:t>kW</a:t>
                      </a:r>
                      <a:endParaRPr sz="1100">
                        <a:latin typeface="UKIJ CJK"/>
                        <a:cs typeface="UKIJ CJK"/>
                      </a:endParaRPr>
                    </a:p>
                  </a:txBody>
                  <a:tcPr marL="0" marR="0" marT="61594" marB="0">
                    <a:lnL w="28575">
                      <a:solidFill>
                        <a:srgbClr val="9BBA58"/>
                      </a:solidFill>
                      <a:prstDash val="solid"/>
                    </a:lnL>
                    <a:lnR w="28575">
                      <a:solidFill>
                        <a:srgbClr val="9BBA58"/>
                      </a:solidFill>
                      <a:prstDash val="solid"/>
                    </a:lnR>
                    <a:lnT w="28575">
                      <a:solidFill>
                        <a:srgbClr val="9BBA58"/>
                      </a:solidFill>
                      <a:prstDash val="solid"/>
                    </a:lnT>
                    <a:lnB w="28575">
                      <a:solidFill>
                        <a:srgbClr val="9BBA58"/>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0"/>
                  </a:ext>
                </a:extLst>
              </a:tr>
              <a:tr h="644652">
                <a:tc>
                  <a:txBody>
                    <a:bodyPr/>
                    <a:lstStyle/>
                    <a:p>
                      <a:pPr>
                        <a:lnSpc>
                          <a:spcPct val="100000"/>
                        </a:lnSpc>
                      </a:pPr>
                      <a:endParaRPr sz="1500">
                        <a:latin typeface="Times New Roman"/>
                        <a:cs typeface="Times New Roman"/>
                      </a:endParaRPr>
                    </a:p>
                  </a:txBody>
                  <a:tcPr marL="0" marR="0" marT="0" marB="0">
                    <a:lnR w="12700">
                      <a:solidFill>
                        <a:srgbClr val="497DBA"/>
                      </a:solidFill>
                      <a:prstDash val="solid"/>
                    </a:lnR>
                    <a:lnT w="28575">
                      <a:solidFill>
                        <a:srgbClr val="9BBA58"/>
                      </a:solidFill>
                      <a:prstDash val="solid"/>
                    </a:lnT>
                    <a:lnB w="28575">
                      <a:solidFill>
                        <a:srgbClr val="4AACC5"/>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497DBA"/>
                      </a:solidFill>
                      <a:prstDash val="solid"/>
                    </a:lnL>
                    <a:lnT w="28575">
                      <a:solidFill>
                        <a:srgbClr val="9BBA58"/>
                      </a:solidFill>
                      <a:prstDash val="solid"/>
                    </a:lnT>
                    <a:lnB w="28575">
                      <a:solidFill>
                        <a:srgbClr val="4AACC5"/>
                      </a:solidFill>
                      <a:prstDash val="solid"/>
                    </a:lnB>
                  </a:tcPr>
                </a:tc>
                <a:extLst>
                  <a:ext uri="{0D108BD9-81ED-4DB2-BD59-A6C34878D82A}">
                    <a16:rowId xmlns:a16="http://schemas.microsoft.com/office/drawing/2014/main" val="10001"/>
                  </a:ext>
                </a:extLst>
              </a:tr>
              <a:tr h="214884">
                <a:tc gridSpan="2">
                  <a:txBody>
                    <a:bodyPr/>
                    <a:lstStyle/>
                    <a:p>
                      <a:pPr marL="260985">
                        <a:lnSpc>
                          <a:spcPct val="100000"/>
                        </a:lnSpc>
                        <a:spcBef>
                          <a:spcPts val="200"/>
                        </a:spcBef>
                      </a:pPr>
                      <a:r>
                        <a:rPr sz="1100" spc="70" dirty="0">
                          <a:solidFill>
                            <a:srgbClr val="4F81BC"/>
                          </a:solidFill>
                          <a:latin typeface="UKIJ CJK"/>
                          <a:cs typeface="UKIJ CJK"/>
                        </a:rPr>
                        <a:t>3</a:t>
                      </a:r>
                      <a:r>
                        <a:rPr sz="1100" dirty="0">
                          <a:solidFill>
                            <a:srgbClr val="4F81BC"/>
                          </a:solidFill>
                          <a:latin typeface="UKIJ CJK"/>
                          <a:cs typeface="UKIJ CJK"/>
                        </a:rPr>
                        <a:t>基</a:t>
                      </a:r>
                      <a:r>
                        <a:rPr sz="1100" spc="55" dirty="0">
                          <a:solidFill>
                            <a:srgbClr val="4F81BC"/>
                          </a:solidFill>
                          <a:latin typeface="UKIJ CJK"/>
                          <a:cs typeface="UKIJ CJK"/>
                        </a:rPr>
                        <a:t>：414</a:t>
                      </a:r>
                      <a:r>
                        <a:rPr sz="1100" dirty="0">
                          <a:solidFill>
                            <a:srgbClr val="4F81BC"/>
                          </a:solidFill>
                          <a:latin typeface="UKIJ CJK"/>
                          <a:cs typeface="UKIJ CJK"/>
                        </a:rPr>
                        <a:t>万</a:t>
                      </a:r>
                      <a:r>
                        <a:rPr sz="1100" spc="95" dirty="0">
                          <a:solidFill>
                            <a:srgbClr val="4F81BC"/>
                          </a:solidFill>
                          <a:latin typeface="UKIJ CJK"/>
                          <a:cs typeface="UKIJ CJK"/>
                        </a:rPr>
                        <a:t>kW</a:t>
                      </a:r>
                      <a:endParaRPr sz="1100">
                        <a:latin typeface="UKIJ CJK"/>
                        <a:cs typeface="UKIJ CJK"/>
                      </a:endParaRPr>
                    </a:p>
                  </a:txBody>
                  <a:tcPr marL="0" marR="0" marT="25400" marB="0">
                    <a:lnL w="28575">
                      <a:solidFill>
                        <a:srgbClr val="4AACC5"/>
                      </a:solidFill>
                      <a:prstDash val="solid"/>
                    </a:lnL>
                    <a:lnR w="28575">
                      <a:solidFill>
                        <a:srgbClr val="4AACC5"/>
                      </a:solidFill>
                      <a:prstDash val="solid"/>
                    </a:lnR>
                    <a:lnT w="28575">
                      <a:solidFill>
                        <a:srgbClr val="4AACC5"/>
                      </a:solidFill>
                      <a:prstDash val="solid"/>
                    </a:lnT>
                    <a:lnB w="28575">
                      <a:solidFill>
                        <a:srgbClr val="4AACC5"/>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2"/>
                  </a:ext>
                </a:extLst>
              </a:tr>
              <a:tr h="297421">
                <a:tc>
                  <a:txBody>
                    <a:bodyPr/>
                    <a:lstStyle/>
                    <a:p>
                      <a:pPr>
                        <a:lnSpc>
                          <a:spcPct val="100000"/>
                        </a:lnSpc>
                      </a:pPr>
                      <a:endParaRPr sz="1500">
                        <a:latin typeface="Times New Roman"/>
                        <a:cs typeface="Times New Roman"/>
                      </a:endParaRPr>
                    </a:p>
                  </a:txBody>
                  <a:tcPr marL="0" marR="0" marT="0" marB="0">
                    <a:lnR w="12700">
                      <a:solidFill>
                        <a:srgbClr val="497DBA"/>
                      </a:solidFill>
                      <a:prstDash val="solid"/>
                    </a:lnR>
                    <a:lnT w="28575">
                      <a:solidFill>
                        <a:srgbClr val="4AACC5"/>
                      </a:solidFill>
                      <a:prstDash val="solid"/>
                    </a:lnT>
                  </a:tcPr>
                </a:tc>
                <a:tc>
                  <a:txBody>
                    <a:bodyPr/>
                    <a:lstStyle/>
                    <a:p>
                      <a:pPr>
                        <a:lnSpc>
                          <a:spcPct val="100000"/>
                        </a:lnSpc>
                      </a:pPr>
                      <a:endParaRPr sz="1500">
                        <a:latin typeface="Times New Roman"/>
                        <a:cs typeface="Times New Roman"/>
                      </a:endParaRPr>
                    </a:p>
                  </a:txBody>
                  <a:tcPr marL="0" marR="0" marT="0" marB="0">
                    <a:lnL w="12700">
                      <a:solidFill>
                        <a:srgbClr val="497DBA"/>
                      </a:solidFill>
                      <a:prstDash val="solid"/>
                    </a:lnL>
                    <a:lnT w="28575">
                      <a:solidFill>
                        <a:srgbClr val="4AACC5"/>
                      </a:solidFill>
                      <a:prstDash val="solid"/>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68947" y="5374290"/>
            <a:ext cx="3018333" cy="151323"/>
          </a:xfrm>
          <a:prstGeom prst="rect">
            <a:avLst/>
          </a:prstGeom>
        </p:spPr>
        <p:txBody>
          <a:bodyPr vert="horz" wrap="square" lIns="0" tIns="12700" rIns="0" bIns="0" rtlCol="0">
            <a:spAutoFit/>
          </a:bodyPr>
          <a:lstStyle/>
          <a:p>
            <a:pPr marL="12700">
              <a:spcBef>
                <a:spcPts val="100"/>
              </a:spcBef>
            </a:pPr>
            <a:r>
              <a:rPr sz="900" dirty="0">
                <a:latin typeface="Meiryo UI"/>
                <a:cs typeface="Meiryo UI"/>
              </a:rPr>
              <a:t>（</a:t>
            </a:r>
            <a:r>
              <a:rPr sz="900" dirty="0" err="1">
                <a:latin typeface="Meiryo UI"/>
                <a:cs typeface="Meiryo UI"/>
              </a:rPr>
              <a:t>出所</a:t>
            </a:r>
            <a:r>
              <a:rPr sz="900" dirty="0">
                <a:latin typeface="Meiryo UI"/>
                <a:cs typeface="Meiryo UI"/>
              </a:rPr>
              <a:t>）</a:t>
            </a:r>
            <a:r>
              <a:rPr lang="ja-JP" altLang="en-US" sz="900" dirty="0">
                <a:latin typeface="Meiryo UI"/>
                <a:cs typeface="Meiryo UI"/>
              </a:rPr>
              <a:t>経済産業省 </a:t>
            </a:r>
            <a:r>
              <a:rPr sz="900" spc="-15" dirty="0" err="1">
                <a:latin typeface="Meiryo UI"/>
                <a:cs typeface="Meiryo UI"/>
              </a:rPr>
              <a:t>業界団体ヒアリング、各社ヒアリング等</a:t>
            </a:r>
            <a:endParaRPr sz="900" dirty="0">
              <a:latin typeface="Meiryo UI"/>
              <a:cs typeface="Meiryo UI"/>
            </a:endParaRPr>
          </a:p>
        </p:txBody>
      </p:sp>
      <p:grpSp>
        <p:nvGrpSpPr>
          <p:cNvPr id="4" name="object 4"/>
          <p:cNvGrpSpPr/>
          <p:nvPr/>
        </p:nvGrpSpPr>
        <p:grpSpPr>
          <a:xfrm>
            <a:off x="2580429" y="780546"/>
            <a:ext cx="3060700" cy="4563110"/>
            <a:chOff x="199644" y="2040635"/>
            <a:chExt cx="3060700" cy="4563110"/>
          </a:xfrm>
        </p:grpSpPr>
        <p:pic>
          <p:nvPicPr>
            <p:cNvPr id="5" name="object 5"/>
            <p:cNvPicPr/>
            <p:nvPr/>
          </p:nvPicPr>
          <p:blipFill>
            <a:blip r:embed="rId2" cstate="print"/>
            <a:stretch>
              <a:fillRect/>
            </a:stretch>
          </p:blipFill>
          <p:spPr>
            <a:xfrm>
              <a:off x="199644" y="2040635"/>
              <a:ext cx="3060192" cy="336803"/>
            </a:xfrm>
            <a:prstGeom prst="rect">
              <a:avLst/>
            </a:prstGeom>
          </p:spPr>
        </p:pic>
        <p:sp>
          <p:nvSpPr>
            <p:cNvPr id="6" name="object 6"/>
            <p:cNvSpPr/>
            <p:nvPr/>
          </p:nvSpPr>
          <p:spPr>
            <a:xfrm>
              <a:off x="199644" y="2391155"/>
              <a:ext cx="3060700" cy="4212590"/>
            </a:xfrm>
            <a:custGeom>
              <a:avLst/>
              <a:gdLst/>
              <a:ahLst/>
              <a:cxnLst/>
              <a:rect l="l" t="t" r="r" b="b"/>
              <a:pathLst>
                <a:path w="3060700" h="4212590">
                  <a:moveTo>
                    <a:pt x="3060192" y="0"/>
                  </a:moveTo>
                  <a:lnTo>
                    <a:pt x="0" y="0"/>
                  </a:lnTo>
                  <a:lnTo>
                    <a:pt x="0" y="4212336"/>
                  </a:lnTo>
                  <a:lnTo>
                    <a:pt x="3060192" y="4212336"/>
                  </a:lnTo>
                  <a:lnTo>
                    <a:pt x="3060192" y="0"/>
                  </a:lnTo>
                  <a:close/>
                </a:path>
              </a:pathLst>
            </a:custGeom>
            <a:solidFill>
              <a:srgbClr val="D7D9EB">
                <a:alpha val="30195"/>
              </a:srgbClr>
            </a:solidFill>
          </p:spPr>
          <p:txBody>
            <a:bodyPr wrap="square" lIns="0" tIns="0" rIns="0" bIns="0" rtlCol="0"/>
            <a:lstStyle/>
            <a:p>
              <a:endParaRPr/>
            </a:p>
          </p:txBody>
        </p:sp>
        <p:pic>
          <p:nvPicPr>
            <p:cNvPr id="7" name="object 7"/>
            <p:cNvPicPr/>
            <p:nvPr/>
          </p:nvPicPr>
          <p:blipFill>
            <a:blip r:embed="rId3" cstate="print"/>
            <a:stretch>
              <a:fillRect/>
            </a:stretch>
          </p:blipFill>
          <p:spPr>
            <a:xfrm>
              <a:off x="245364" y="2426220"/>
              <a:ext cx="1473708" cy="1031735"/>
            </a:xfrm>
            <a:prstGeom prst="rect">
              <a:avLst/>
            </a:prstGeom>
          </p:spPr>
        </p:pic>
      </p:grpSp>
      <p:grpSp>
        <p:nvGrpSpPr>
          <p:cNvPr id="8" name="object 8"/>
          <p:cNvGrpSpPr/>
          <p:nvPr/>
        </p:nvGrpSpPr>
        <p:grpSpPr>
          <a:xfrm>
            <a:off x="5793020" y="780546"/>
            <a:ext cx="3060700" cy="4549140"/>
            <a:chOff x="3412235" y="2040635"/>
            <a:chExt cx="3060700" cy="4549140"/>
          </a:xfrm>
        </p:grpSpPr>
        <p:pic>
          <p:nvPicPr>
            <p:cNvPr id="9" name="object 9"/>
            <p:cNvPicPr/>
            <p:nvPr/>
          </p:nvPicPr>
          <p:blipFill>
            <a:blip r:embed="rId4" cstate="print"/>
            <a:stretch>
              <a:fillRect/>
            </a:stretch>
          </p:blipFill>
          <p:spPr>
            <a:xfrm>
              <a:off x="3412235" y="2040635"/>
              <a:ext cx="3054095" cy="336803"/>
            </a:xfrm>
            <a:prstGeom prst="rect">
              <a:avLst/>
            </a:prstGeom>
          </p:spPr>
        </p:pic>
        <p:sp>
          <p:nvSpPr>
            <p:cNvPr id="10" name="object 10"/>
            <p:cNvSpPr/>
            <p:nvPr/>
          </p:nvSpPr>
          <p:spPr>
            <a:xfrm>
              <a:off x="3418331" y="2377439"/>
              <a:ext cx="3054350" cy="4212590"/>
            </a:xfrm>
            <a:custGeom>
              <a:avLst/>
              <a:gdLst/>
              <a:ahLst/>
              <a:cxnLst/>
              <a:rect l="l" t="t" r="r" b="b"/>
              <a:pathLst>
                <a:path w="3054350" h="4212590">
                  <a:moveTo>
                    <a:pt x="3054095" y="0"/>
                  </a:moveTo>
                  <a:lnTo>
                    <a:pt x="0" y="0"/>
                  </a:lnTo>
                  <a:lnTo>
                    <a:pt x="0" y="4212336"/>
                  </a:lnTo>
                  <a:lnTo>
                    <a:pt x="3054095" y="4212336"/>
                  </a:lnTo>
                  <a:lnTo>
                    <a:pt x="3054095" y="0"/>
                  </a:lnTo>
                  <a:close/>
                </a:path>
              </a:pathLst>
            </a:custGeom>
            <a:solidFill>
              <a:srgbClr val="DCE6E0">
                <a:alpha val="30195"/>
              </a:srgbClr>
            </a:solidFill>
          </p:spPr>
          <p:txBody>
            <a:bodyPr wrap="square" lIns="0" tIns="0" rIns="0" bIns="0" rtlCol="0"/>
            <a:lstStyle/>
            <a:p>
              <a:endParaRPr/>
            </a:p>
          </p:txBody>
        </p:sp>
        <p:pic>
          <p:nvPicPr>
            <p:cNvPr id="11" name="object 11"/>
            <p:cNvPicPr/>
            <p:nvPr/>
          </p:nvPicPr>
          <p:blipFill>
            <a:blip r:embed="rId3" cstate="print"/>
            <a:stretch>
              <a:fillRect/>
            </a:stretch>
          </p:blipFill>
          <p:spPr>
            <a:xfrm>
              <a:off x="3453383" y="2426220"/>
              <a:ext cx="1473708" cy="1031735"/>
            </a:xfrm>
            <a:prstGeom prst="rect">
              <a:avLst/>
            </a:prstGeom>
          </p:spPr>
        </p:pic>
      </p:grpSp>
      <p:sp>
        <p:nvSpPr>
          <p:cNvPr id="12" name="object 12"/>
          <p:cNvSpPr txBox="1"/>
          <p:nvPr/>
        </p:nvSpPr>
        <p:spPr>
          <a:xfrm>
            <a:off x="2705397" y="1240795"/>
            <a:ext cx="1320165" cy="798937"/>
          </a:xfrm>
          <a:prstGeom prst="rect">
            <a:avLst/>
          </a:prstGeom>
          <a:solidFill>
            <a:srgbClr val="FFFFFF"/>
          </a:solidFill>
        </p:spPr>
        <p:txBody>
          <a:bodyPr vert="horz" wrap="square" lIns="0" tIns="59690" rIns="0" bIns="0" rtlCol="0">
            <a:spAutoFit/>
          </a:bodyPr>
          <a:lstStyle/>
          <a:p>
            <a:pPr marL="91440">
              <a:lnSpc>
                <a:spcPts val="1025"/>
              </a:lnSpc>
              <a:spcBef>
                <a:spcPts val="470"/>
              </a:spcBef>
            </a:pPr>
            <a:r>
              <a:rPr sz="900" b="1" u="sng" spc="-20" dirty="0">
                <a:uFill>
                  <a:solidFill>
                    <a:srgbClr val="000000"/>
                  </a:solidFill>
                </a:uFill>
                <a:latin typeface="Meiryo UI"/>
                <a:cs typeface="Meiryo UI"/>
              </a:rPr>
              <a:t>タービン</a:t>
            </a:r>
            <a:endParaRPr sz="900">
              <a:latin typeface="Meiryo UI"/>
              <a:cs typeface="Meiryo UI"/>
            </a:endParaRPr>
          </a:p>
          <a:p>
            <a:pPr marL="91440">
              <a:lnSpc>
                <a:spcPts val="1025"/>
              </a:lnSpc>
            </a:pPr>
            <a:r>
              <a:rPr sz="900" spc="-10" dirty="0">
                <a:latin typeface="Meiryo UI"/>
                <a:cs typeface="Meiryo UI"/>
              </a:rPr>
              <a:t>MHI</a:t>
            </a:r>
            <a:r>
              <a:rPr sz="900" spc="-25" dirty="0">
                <a:latin typeface="Meiryo UI"/>
                <a:cs typeface="Meiryo UI"/>
              </a:rPr>
              <a:t>、東芝</a:t>
            </a:r>
            <a:endParaRPr sz="900">
              <a:latin typeface="Meiryo UI"/>
              <a:cs typeface="Meiryo UI"/>
            </a:endParaRPr>
          </a:p>
          <a:p>
            <a:pPr>
              <a:spcBef>
                <a:spcPts val="60"/>
              </a:spcBef>
            </a:pPr>
            <a:endParaRPr sz="550">
              <a:latin typeface="Meiryo UI"/>
              <a:cs typeface="Meiryo UI"/>
            </a:endParaRPr>
          </a:p>
          <a:p>
            <a:pPr marL="91440" marR="401320">
              <a:lnSpc>
                <a:spcPts val="969"/>
              </a:lnSpc>
            </a:pPr>
            <a:r>
              <a:rPr sz="900" b="1" u="sng" spc="-20" dirty="0">
                <a:uFill>
                  <a:solidFill>
                    <a:srgbClr val="000000"/>
                  </a:solidFill>
                </a:uFill>
                <a:latin typeface="Meiryo UI"/>
                <a:cs typeface="Meiryo UI"/>
              </a:rPr>
              <a:t>タービン部素材</a:t>
            </a:r>
            <a:r>
              <a:rPr sz="900" b="1" dirty="0">
                <a:latin typeface="Meiryo UI"/>
                <a:cs typeface="Meiryo UI"/>
              </a:rPr>
              <a:t> </a:t>
            </a:r>
            <a:r>
              <a:rPr sz="900" dirty="0">
                <a:latin typeface="Meiryo UI"/>
                <a:cs typeface="Meiryo UI"/>
              </a:rPr>
              <a:t>日本製鋼所</a:t>
            </a:r>
            <a:r>
              <a:rPr sz="900" spc="-25" dirty="0">
                <a:latin typeface="Meiryo UI"/>
                <a:cs typeface="Meiryo UI"/>
              </a:rPr>
              <a:t>M&amp;E</a:t>
            </a:r>
            <a:r>
              <a:rPr sz="900" spc="-10" dirty="0">
                <a:latin typeface="Meiryo UI"/>
                <a:cs typeface="Meiryo UI"/>
              </a:rPr>
              <a:t>大平洋製鋼</a:t>
            </a:r>
            <a:endParaRPr sz="900">
              <a:latin typeface="Meiryo UI"/>
              <a:cs typeface="Meiryo UI"/>
            </a:endParaRPr>
          </a:p>
        </p:txBody>
      </p:sp>
      <p:pic>
        <p:nvPicPr>
          <p:cNvPr id="13" name="object 13"/>
          <p:cNvPicPr/>
          <p:nvPr/>
        </p:nvPicPr>
        <p:blipFill>
          <a:blip r:embed="rId3" cstate="print"/>
          <a:stretch>
            <a:fillRect/>
          </a:stretch>
        </p:blipFill>
        <p:spPr>
          <a:xfrm>
            <a:off x="4104429" y="1166132"/>
            <a:ext cx="1473708" cy="1031735"/>
          </a:xfrm>
          <a:prstGeom prst="rect">
            <a:avLst/>
          </a:prstGeom>
        </p:spPr>
      </p:pic>
      <p:sp>
        <p:nvSpPr>
          <p:cNvPr id="14" name="object 14"/>
          <p:cNvSpPr txBox="1"/>
          <p:nvPr/>
        </p:nvSpPr>
        <p:spPr>
          <a:xfrm>
            <a:off x="4183678" y="1240794"/>
            <a:ext cx="1320165" cy="761106"/>
          </a:xfrm>
          <a:prstGeom prst="rect">
            <a:avLst/>
          </a:prstGeom>
          <a:solidFill>
            <a:srgbClr val="FFFFFF"/>
          </a:solidFill>
        </p:spPr>
        <p:txBody>
          <a:bodyPr vert="horz" wrap="square" lIns="0" tIns="100965" rIns="0" bIns="0" rtlCol="0">
            <a:spAutoFit/>
          </a:bodyPr>
          <a:lstStyle/>
          <a:p>
            <a:pPr marL="91440">
              <a:spcBef>
                <a:spcPts val="795"/>
              </a:spcBef>
            </a:pPr>
            <a:r>
              <a:rPr sz="900" b="1" u="sng" spc="-25" dirty="0">
                <a:uFill>
                  <a:solidFill>
                    <a:srgbClr val="000000"/>
                  </a:solidFill>
                </a:uFill>
                <a:latin typeface="Meiryo UI"/>
                <a:cs typeface="Meiryo UI"/>
              </a:rPr>
              <a:t>RPV</a:t>
            </a:r>
            <a:endParaRPr sz="900">
              <a:latin typeface="Meiryo UI"/>
              <a:cs typeface="Meiryo UI"/>
            </a:endParaRPr>
          </a:p>
          <a:p>
            <a:pPr marL="91440"/>
            <a:r>
              <a:rPr sz="900" spc="-10" dirty="0">
                <a:latin typeface="Meiryo UI"/>
                <a:cs typeface="Meiryo UI"/>
              </a:rPr>
              <a:t>MHI</a:t>
            </a:r>
            <a:r>
              <a:rPr sz="900" dirty="0">
                <a:latin typeface="Meiryo UI"/>
                <a:cs typeface="Meiryo UI"/>
              </a:rPr>
              <a:t>、</a:t>
            </a:r>
            <a:r>
              <a:rPr sz="900" spc="-25" dirty="0">
                <a:latin typeface="Meiryo UI"/>
                <a:cs typeface="Meiryo UI"/>
              </a:rPr>
              <a:t>IHI</a:t>
            </a:r>
            <a:endParaRPr sz="900">
              <a:latin typeface="Meiryo UI"/>
              <a:cs typeface="Meiryo UI"/>
            </a:endParaRPr>
          </a:p>
          <a:p>
            <a:pPr>
              <a:spcBef>
                <a:spcPts val="70"/>
              </a:spcBef>
            </a:pPr>
            <a:endParaRPr sz="600">
              <a:latin typeface="Meiryo UI"/>
              <a:cs typeface="Meiryo UI"/>
            </a:endParaRPr>
          </a:p>
          <a:p>
            <a:pPr marL="91440"/>
            <a:r>
              <a:rPr sz="900" b="1" u="sng" spc="-10" dirty="0">
                <a:uFill>
                  <a:solidFill>
                    <a:srgbClr val="000000"/>
                  </a:solidFill>
                </a:uFill>
                <a:latin typeface="Meiryo UI"/>
                <a:cs typeface="Meiryo UI"/>
              </a:rPr>
              <a:t>大型鍛造材</a:t>
            </a:r>
            <a:endParaRPr sz="900">
              <a:latin typeface="Meiryo UI"/>
              <a:cs typeface="Meiryo UI"/>
            </a:endParaRPr>
          </a:p>
          <a:p>
            <a:pPr marL="91440"/>
            <a:r>
              <a:rPr sz="900" spc="-10" dirty="0">
                <a:latin typeface="Meiryo UI"/>
                <a:cs typeface="Meiryo UI"/>
              </a:rPr>
              <a:t>日本製鋼所Ｍ＆Ｅ</a:t>
            </a:r>
            <a:endParaRPr sz="900">
              <a:latin typeface="Meiryo UI"/>
              <a:cs typeface="Meiryo UI"/>
            </a:endParaRPr>
          </a:p>
        </p:txBody>
      </p:sp>
      <p:pic>
        <p:nvPicPr>
          <p:cNvPr id="15" name="object 15"/>
          <p:cNvPicPr/>
          <p:nvPr/>
        </p:nvPicPr>
        <p:blipFill>
          <a:blip r:embed="rId5" cstate="print"/>
          <a:stretch>
            <a:fillRect/>
          </a:stretch>
        </p:blipFill>
        <p:spPr>
          <a:xfrm>
            <a:off x="2626148" y="2208548"/>
            <a:ext cx="1473708" cy="1030211"/>
          </a:xfrm>
          <a:prstGeom prst="rect">
            <a:avLst/>
          </a:prstGeom>
        </p:spPr>
      </p:pic>
      <p:sp>
        <p:nvSpPr>
          <p:cNvPr id="16" name="object 16"/>
          <p:cNvSpPr txBox="1"/>
          <p:nvPr/>
        </p:nvSpPr>
        <p:spPr>
          <a:xfrm>
            <a:off x="2705397" y="2283212"/>
            <a:ext cx="1320165" cy="793807"/>
          </a:xfrm>
          <a:prstGeom prst="rect">
            <a:avLst/>
          </a:prstGeom>
          <a:solidFill>
            <a:srgbClr val="FFFFFF"/>
          </a:solidFill>
        </p:spPr>
        <p:txBody>
          <a:bodyPr vert="horz" wrap="square" lIns="0" tIns="100330" rIns="0" bIns="0" rtlCol="0">
            <a:spAutoFit/>
          </a:bodyPr>
          <a:lstStyle/>
          <a:p>
            <a:pPr marL="91440">
              <a:spcBef>
                <a:spcPts val="790"/>
              </a:spcBef>
            </a:pPr>
            <a:r>
              <a:rPr sz="900" b="1" u="sng" dirty="0">
                <a:uFill>
                  <a:solidFill>
                    <a:srgbClr val="000000"/>
                  </a:solidFill>
                </a:uFill>
                <a:latin typeface="Meiryo UI"/>
                <a:cs typeface="Meiryo UI"/>
              </a:rPr>
              <a:t>2</a:t>
            </a:r>
            <a:r>
              <a:rPr sz="900" b="1" u="sng" spc="-15" dirty="0">
                <a:uFill>
                  <a:solidFill>
                    <a:srgbClr val="000000"/>
                  </a:solidFill>
                </a:uFill>
                <a:latin typeface="Meiryo UI"/>
                <a:cs typeface="Meiryo UI"/>
              </a:rPr>
              <a:t>次系機器</a:t>
            </a:r>
            <a:endParaRPr sz="900">
              <a:latin typeface="Meiryo UI"/>
              <a:cs typeface="Meiryo UI"/>
            </a:endParaRPr>
          </a:p>
          <a:p>
            <a:pPr marL="91440"/>
            <a:r>
              <a:rPr sz="900" spc="-10" dirty="0">
                <a:latin typeface="Meiryo UI"/>
                <a:cs typeface="Meiryo UI"/>
              </a:rPr>
              <a:t>MHI、東芝、</a:t>
            </a:r>
            <a:r>
              <a:rPr sz="900" spc="-25" dirty="0">
                <a:latin typeface="Meiryo UI"/>
                <a:cs typeface="Meiryo UI"/>
              </a:rPr>
              <a:t>IHI</a:t>
            </a:r>
            <a:endParaRPr sz="900">
              <a:latin typeface="Meiryo UI"/>
              <a:cs typeface="Meiryo UI"/>
            </a:endParaRPr>
          </a:p>
          <a:p>
            <a:pPr marL="91440" marR="90805"/>
            <a:r>
              <a:rPr sz="900" spc="-15" dirty="0">
                <a:latin typeface="Meiryo UI"/>
                <a:cs typeface="Meiryo UI"/>
              </a:rPr>
              <a:t>ツバキ・ナカシマ(送風機)</a:t>
            </a:r>
            <a:r>
              <a:rPr sz="900" dirty="0">
                <a:latin typeface="Meiryo UI"/>
                <a:cs typeface="Meiryo UI"/>
              </a:rPr>
              <a:t>日立造船（タンク</a:t>
            </a:r>
            <a:r>
              <a:rPr sz="900" spc="-50" dirty="0">
                <a:latin typeface="Meiryo UI"/>
                <a:cs typeface="Meiryo UI"/>
              </a:rPr>
              <a:t>）</a:t>
            </a:r>
            <a:endParaRPr sz="900">
              <a:latin typeface="Meiryo UI"/>
              <a:cs typeface="Meiryo UI"/>
            </a:endParaRPr>
          </a:p>
          <a:p>
            <a:pPr marL="91440"/>
            <a:r>
              <a:rPr sz="900" spc="-10" dirty="0">
                <a:latin typeface="Meiryo UI"/>
                <a:cs typeface="Meiryo UI"/>
              </a:rPr>
              <a:t>日阪製作所(熱交換器)</a:t>
            </a:r>
            <a:endParaRPr sz="900">
              <a:latin typeface="Meiryo UI"/>
              <a:cs typeface="Meiryo UI"/>
            </a:endParaRPr>
          </a:p>
        </p:txBody>
      </p:sp>
      <p:pic>
        <p:nvPicPr>
          <p:cNvPr id="17" name="object 17"/>
          <p:cNvPicPr/>
          <p:nvPr/>
        </p:nvPicPr>
        <p:blipFill>
          <a:blip r:embed="rId3" cstate="print"/>
          <a:stretch>
            <a:fillRect/>
          </a:stretch>
        </p:blipFill>
        <p:spPr>
          <a:xfrm>
            <a:off x="4122717" y="2196356"/>
            <a:ext cx="1473708" cy="1031735"/>
          </a:xfrm>
          <a:prstGeom prst="rect">
            <a:avLst/>
          </a:prstGeom>
        </p:spPr>
      </p:pic>
      <p:sp>
        <p:nvSpPr>
          <p:cNvPr id="18" name="object 18"/>
          <p:cNvSpPr txBox="1"/>
          <p:nvPr/>
        </p:nvSpPr>
        <p:spPr>
          <a:xfrm>
            <a:off x="4201965" y="2271019"/>
            <a:ext cx="1320165" cy="732252"/>
          </a:xfrm>
          <a:prstGeom prst="rect">
            <a:avLst/>
          </a:prstGeom>
          <a:solidFill>
            <a:srgbClr val="FFFFFF"/>
          </a:solidFill>
        </p:spPr>
        <p:txBody>
          <a:bodyPr vert="horz" wrap="square" lIns="0" tIns="1270" rIns="0" bIns="0" rtlCol="0">
            <a:spAutoFit/>
          </a:bodyPr>
          <a:lstStyle/>
          <a:p>
            <a:pPr>
              <a:spcBef>
                <a:spcPts val="10"/>
              </a:spcBef>
            </a:pPr>
            <a:endParaRPr sz="1150">
              <a:latin typeface="Times New Roman"/>
              <a:cs typeface="Times New Roman"/>
            </a:endParaRPr>
          </a:p>
          <a:p>
            <a:pPr marL="90805" marR="385445">
              <a:spcBef>
                <a:spcPts val="5"/>
              </a:spcBef>
            </a:pPr>
            <a:r>
              <a:rPr sz="900" b="1" u="sng" spc="-10" dirty="0">
                <a:uFill>
                  <a:solidFill>
                    <a:srgbClr val="000000"/>
                  </a:solidFill>
                </a:uFill>
                <a:latin typeface="Meiryo UI"/>
                <a:cs typeface="Meiryo UI"/>
              </a:rPr>
              <a:t>制御棒駆動機構</a:t>
            </a:r>
            <a:r>
              <a:rPr sz="900" b="1" spc="-50" dirty="0">
                <a:latin typeface="Meiryo UI"/>
                <a:cs typeface="Meiryo UI"/>
              </a:rPr>
              <a:t> </a:t>
            </a:r>
            <a:r>
              <a:rPr sz="900" spc="-10" dirty="0">
                <a:latin typeface="Meiryo UI"/>
                <a:cs typeface="Meiryo UI"/>
              </a:rPr>
              <a:t>MHI</a:t>
            </a:r>
            <a:r>
              <a:rPr sz="900" spc="-20" dirty="0">
                <a:latin typeface="Meiryo UI"/>
                <a:cs typeface="Meiryo UI"/>
              </a:rPr>
              <a:t>、東芝、日立</a:t>
            </a:r>
            <a:r>
              <a:rPr sz="900" b="1" u="sng" spc="-10" dirty="0">
                <a:uFill>
                  <a:solidFill>
                    <a:srgbClr val="000000"/>
                  </a:solidFill>
                </a:uFill>
                <a:latin typeface="Meiryo UI"/>
                <a:cs typeface="Meiryo UI"/>
              </a:rPr>
              <a:t>制御棒/部素材</a:t>
            </a:r>
            <a:endParaRPr sz="900">
              <a:latin typeface="Meiryo UI"/>
              <a:cs typeface="Meiryo UI"/>
            </a:endParaRPr>
          </a:p>
          <a:p>
            <a:pPr marL="90805"/>
            <a:r>
              <a:rPr sz="900" spc="-5" dirty="0">
                <a:latin typeface="Meiryo UI"/>
                <a:cs typeface="Meiryo UI"/>
              </a:rPr>
              <a:t>日立金属、大同特殊鋼</a:t>
            </a:r>
            <a:endParaRPr sz="900">
              <a:latin typeface="Meiryo UI"/>
              <a:cs typeface="Meiryo UI"/>
            </a:endParaRPr>
          </a:p>
        </p:txBody>
      </p:sp>
      <p:pic>
        <p:nvPicPr>
          <p:cNvPr id="19" name="object 19"/>
          <p:cNvPicPr/>
          <p:nvPr/>
        </p:nvPicPr>
        <p:blipFill>
          <a:blip r:embed="rId3" cstate="print"/>
          <a:stretch>
            <a:fillRect/>
          </a:stretch>
        </p:blipFill>
        <p:spPr>
          <a:xfrm>
            <a:off x="2626148" y="3249440"/>
            <a:ext cx="1473708" cy="1031735"/>
          </a:xfrm>
          <a:prstGeom prst="rect">
            <a:avLst/>
          </a:prstGeom>
        </p:spPr>
      </p:pic>
      <p:sp>
        <p:nvSpPr>
          <p:cNvPr id="20" name="object 20"/>
          <p:cNvSpPr txBox="1"/>
          <p:nvPr/>
        </p:nvSpPr>
        <p:spPr>
          <a:xfrm>
            <a:off x="2705397" y="3324103"/>
            <a:ext cx="1320165" cy="732893"/>
          </a:xfrm>
          <a:prstGeom prst="rect">
            <a:avLst/>
          </a:prstGeom>
          <a:solidFill>
            <a:srgbClr val="FFFFFF"/>
          </a:solidFill>
        </p:spPr>
        <p:txBody>
          <a:bodyPr vert="horz" wrap="square" lIns="0" tIns="1905" rIns="0" bIns="0" rtlCol="0">
            <a:spAutoFit/>
          </a:bodyPr>
          <a:lstStyle/>
          <a:p>
            <a:pPr>
              <a:spcBef>
                <a:spcPts val="15"/>
              </a:spcBef>
            </a:pPr>
            <a:endParaRPr sz="1150">
              <a:latin typeface="Times New Roman"/>
              <a:cs typeface="Times New Roman"/>
            </a:endParaRPr>
          </a:p>
          <a:p>
            <a:pPr marL="91440"/>
            <a:r>
              <a:rPr sz="900" b="1" u="sng" spc="-20" dirty="0">
                <a:uFill>
                  <a:solidFill>
                    <a:srgbClr val="000000"/>
                  </a:solidFill>
                </a:uFill>
                <a:latin typeface="Meiryo UI"/>
                <a:cs typeface="Meiryo UI"/>
              </a:rPr>
              <a:t>蒸気発生器</a:t>
            </a:r>
            <a:endParaRPr sz="900">
              <a:latin typeface="Meiryo UI"/>
              <a:cs typeface="Meiryo UI"/>
            </a:endParaRPr>
          </a:p>
          <a:p>
            <a:pPr marL="91440">
              <a:spcBef>
                <a:spcPts val="5"/>
              </a:spcBef>
            </a:pPr>
            <a:r>
              <a:rPr sz="900" spc="-25" dirty="0">
                <a:latin typeface="Meiryo UI"/>
                <a:cs typeface="Meiryo UI"/>
              </a:rPr>
              <a:t>MHI</a:t>
            </a:r>
            <a:endParaRPr sz="900">
              <a:latin typeface="Meiryo UI"/>
              <a:cs typeface="Meiryo UI"/>
            </a:endParaRPr>
          </a:p>
          <a:p>
            <a:pPr marL="91440"/>
            <a:r>
              <a:rPr sz="900" b="1" u="sng" spc="-20" dirty="0">
                <a:uFill>
                  <a:solidFill>
                    <a:srgbClr val="000000"/>
                  </a:solidFill>
                </a:uFill>
                <a:latin typeface="Meiryo UI"/>
                <a:cs typeface="Meiryo UI"/>
              </a:rPr>
              <a:t>伝熱管</a:t>
            </a:r>
            <a:endParaRPr sz="900">
              <a:latin typeface="Meiryo UI"/>
              <a:cs typeface="Meiryo UI"/>
            </a:endParaRPr>
          </a:p>
          <a:p>
            <a:pPr marL="91440"/>
            <a:r>
              <a:rPr sz="900" spc="-15" dirty="0">
                <a:latin typeface="Meiryo UI"/>
                <a:cs typeface="Meiryo UI"/>
              </a:rPr>
              <a:t>日本製鉄</a:t>
            </a:r>
            <a:endParaRPr sz="900">
              <a:latin typeface="Meiryo UI"/>
              <a:cs typeface="Meiryo UI"/>
            </a:endParaRPr>
          </a:p>
        </p:txBody>
      </p:sp>
      <p:pic>
        <p:nvPicPr>
          <p:cNvPr id="21" name="object 21"/>
          <p:cNvPicPr/>
          <p:nvPr/>
        </p:nvPicPr>
        <p:blipFill>
          <a:blip r:embed="rId5" cstate="print"/>
          <a:stretch>
            <a:fillRect/>
          </a:stretch>
        </p:blipFill>
        <p:spPr>
          <a:xfrm>
            <a:off x="4113573" y="3249440"/>
            <a:ext cx="1473708" cy="1030211"/>
          </a:xfrm>
          <a:prstGeom prst="rect">
            <a:avLst/>
          </a:prstGeom>
        </p:spPr>
      </p:pic>
      <p:sp>
        <p:nvSpPr>
          <p:cNvPr id="22" name="object 22"/>
          <p:cNvSpPr txBox="1"/>
          <p:nvPr/>
        </p:nvSpPr>
        <p:spPr>
          <a:xfrm>
            <a:off x="4192821" y="3324103"/>
            <a:ext cx="1320165" cy="793807"/>
          </a:xfrm>
          <a:prstGeom prst="rect">
            <a:avLst/>
          </a:prstGeom>
          <a:solidFill>
            <a:srgbClr val="FFFFFF"/>
          </a:solidFill>
        </p:spPr>
        <p:txBody>
          <a:bodyPr vert="horz" wrap="square" lIns="0" tIns="100330" rIns="0" bIns="0" rtlCol="0">
            <a:spAutoFit/>
          </a:bodyPr>
          <a:lstStyle/>
          <a:p>
            <a:pPr marL="91440" marR="690245">
              <a:spcBef>
                <a:spcPts val="790"/>
              </a:spcBef>
            </a:pPr>
            <a:r>
              <a:rPr sz="900" b="1" u="sng" spc="-15" dirty="0">
                <a:uFill>
                  <a:solidFill>
                    <a:srgbClr val="000000"/>
                  </a:solidFill>
                </a:uFill>
                <a:latin typeface="Meiryo UI"/>
                <a:cs typeface="Meiryo UI"/>
              </a:rPr>
              <a:t>格納容器</a:t>
            </a:r>
            <a:r>
              <a:rPr sz="900" b="1" spc="-50" dirty="0">
                <a:latin typeface="Meiryo UI"/>
                <a:cs typeface="Meiryo UI"/>
              </a:rPr>
              <a:t> </a:t>
            </a:r>
            <a:r>
              <a:rPr sz="900" spc="-10" dirty="0">
                <a:latin typeface="Meiryo UI"/>
                <a:cs typeface="Meiryo UI"/>
              </a:rPr>
              <a:t>MHI</a:t>
            </a:r>
            <a:r>
              <a:rPr sz="900" spc="-25" dirty="0">
                <a:latin typeface="Meiryo UI"/>
                <a:cs typeface="Meiryo UI"/>
              </a:rPr>
              <a:t>、日立</a:t>
            </a:r>
            <a:r>
              <a:rPr sz="900" spc="-50" dirty="0">
                <a:latin typeface="Meiryo UI"/>
                <a:cs typeface="Meiryo UI"/>
              </a:rPr>
              <a:t> </a:t>
            </a:r>
            <a:r>
              <a:rPr sz="900" spc="-25" dirty="0">
                <a:latin typeface="Meiryo UI"/>
                <a:cs typeface="Meiryo UI"/>
              </a:rPr>
              <a:t>IHI</a:t>
            </a:r>
            <a:endParaRPr sz="900">
              <a:latin typeface="Meiryo UI"/>
              <a:cs typeface="Meiryo UI"/>
            </a:endParaRPr>
          </a:p>
          <a:p>
            <a:pPr marL="91440">
              <a:spcBef>
                <a:spcPts val="5"/>
              </a:spcBef>
            </a:pPr>
            <a:r>
              <a:rPr sz="900" b="1" u="sng" spc="-10" dirty="0">
                <a:uFill>
                  <a:solidFill>
                    <a:srgbClr val="000000"/>
                  </a:solidFill>
                </a:uFill>
                <a:latin typeface="Meiryo UI"/>
                <a:cs typeface="Meiryo UI"/>
              </a:rPr>
              <a:t>炉内構造物</a:t>
            </a:r>
            <a:endParaRPr sz="900">
              <a:latin typeface="Meiryo UI"/>
              <a:cs typeface="Meiryo UI"/>
            </a:endParaRPr>
          </a:p>
          <a:p>
            <a:pPr marL="91440"/>
            <a:r>
              <a:rPr sz="900" spc="-10" dirty="0">
                <a:latin typeface="Meiryo UI"/>
                <a:cs typeface="Meiryo UI"/>
              </a:rPr>
              <a:t>MHI</a:t>
            </a:r>
            <a:r>
              <a:rPr sz="900" spc="-20" dirty="0">
                <a:latin typeface="Meiryo UI"/>
                <a:cs typeface="Meiryo UI"/>
              </a:rPr>
              <a:t>、日立、東芝</a:t>
            </a:r>
            <a:endParaRPr sz="900">
              <a:latin typeface="Meiryo UI"/>
              <a:cs typeface="Meiryo UI"/>
            </a:endParaRPr>
          </a:p>
        </p:txBody>
      </p:sp>
      <p:pic>
        <p:nvPicPr>
          <p:cNvPr id="23" name="object 23"/>
          <p:cNvPicPr/>
          <p:nvPr/>
        </p:nvPicPr>
        <p:blipFill>
          <a:blip r:embed="rId5" cstate="print"/>
          <a:stretch>
            <a:fillRect/>
          </a:stretch>
        </p:blipFill>
        <p:spPr>
          <a:xfrm>
            <a:off x="2626148" y="4291844"/>
            <a:ext cx="1473708" cy="1030211"/>
          </a:xfrm>
          <a:prstGeom prst="rect">
            <a:avLst/>
          </a:prstGeom>
        </p:spPr>
      </p:pic>
      <p:sp>
        <p:nvSpPr>
          <p:cNvPr id="24" name="object 24"/>
          <p:cNvSpPr txBox="1"/>
          <p:nvPr/>
        </p:nvSpPr>
        <p:spPr>
          <a:xfrm>
            <a:off x="2705397" y="4366520"/>
            <a:ext cx="1320165" cy="885825"/>
          </a:xfrm>
          <a:prstGeom prst="rect">
            <a:avLst/>
          </a:prstGeom>
          <a:solidFill>
            <a:srgbClr val="FFFFFF"/>
          </a:solidFill>
        </p:spPr>
        <p:txBody>
          <a:bodyPr vert="horz" wrap="square" lIns="0" tIns="29844" rIns="0" bIns="0" rtlCol="0">
            <a:spAutoFit/>
          </a:bodyPr>
          <a:lstStyle/>
          <a:p>
            <a:pPr marL="91440">
              <a:lnSpc>
                <a:spcPts val="865"/>
              </a:lnSpc>
              <a:spcBef>
                <a:spcPts val="234"/>
              </a:spcBef>
            </a:pPr>
            <a:r>
              <a:rPr sz="800" b="1" u="sng" spc="-20" dirty="0">
                <a:uFill>
                  <a:solidFill>
                    <a:srgbClr val="000000"/>
                  </a:solidFill>
                </a:uFill>
                <a:latin typeface="Meiryo UI"/>
                <a:cs typeface="Meiryo UI"/>
              </a:rPr>
              <a:t>炉心構成要素</a:t>
            </a:r>
            <a:endParaRPr sz="800">
              <a:latin typeface="Meiryo UI"/>
              <a:cs typeface="Meiryo UI"/>
            </a:endParaRPr>
          </a:p>
          <a:p>
            <a:pPr marL="91440" marR="97155">
              <a:lnSpc>
                <a:spcPts val="770"/>
              </a:lnSpc>
              <a:spcBef>
                <a:spcPts val="85"/>
              </a:spcBef>
            </a:pPr>
            <a:r>
              <a:rPr sz="800" dirty="0">
                <a:latin typeface="Meiryo UI"/>
                <a:cs typeface="Meiryo UI"/>
              </a:rPr>
              <a:t>東洋炭素（高純度炭素）富士電機（</a:t>
            </a:r>
            <a:r>
              <a:rPr sz="800" spc="-10" dirty="0">
                <a:latin typeface="Meiryo UI"/>
                <a:cs typeface="Meiryo UI"/>
              </a:rPr>
              <a:t>高温ガス炉・炉</a:t>
            </a:r>
            <a:r>
              <a:rPr sz="800" dirty="0">
                <a:latin typeface="Meiryo UI"/>
                <a:cs typeface="Meiryo UI"/>
              </a:rPr>
              <a:t>心）</a:t>
            </a:r>
            <a:endParaRPr sz="800">
              <a:latin typeface="Meiryo UI"/>
              <a:cs typeface="Meiryo UI"/>
            </a:endParaRPr>
          </a:p>
          <a:p>
            <a:pPr marL="91440">
              <a:lnSpc>
                <a:spcPts val="865"/>
              </a:lnSpc>
              <a:spcBef>
                <a:spcPts val="580"/>
              </a:spcBef>
            </a:pPr>
            <a:r>
              <a:rPr sz="800" b="1" u="sng" spc="-10" dirty="0">
                <a:uFill>
                  <a:solidFill>
                    <a:srgbClr val="000000"/>
                  </a:solidFill>
                </a:uFill>
                <a:latin typeface="Meiryo UI"/>
                <a:cs typeface="Meiryo UI"/>
              </a:rPr>
              <a:t>炉内構造物部素材</a:t>
            </a:r>
            <a:endParaRPr sz="800">
              <a:latin typeface="Meiryo UI"/>
              <a:cs typeface="Meiryo UI"/>
            </a:endParaRPr>
          </a:p>
          <a:p>
            <a:pPr marL="91440" marR="234315">
              <a:lnSpc>
                <a:spcPts val="770"/>
              </a:lnSpc>
              <a:spcBef>
                <a:spcPts val="90"/>
              </a:spcBef>
            </a:pPr>
            <a:r>
              <a:rPr sz="800" spc="-10" dirty="0">
                <a:latin typeface="Meiryo UI"/>
                <a:cs typeface="Meiryo UI"/>
              </a:rPr>
              <a:t>大同特殊鋼、日立金属多摩川精機</a:t>
            </a:r>
            <a:endParaRPr sz="800">
              <a:latin typeface="Meiryo UI"/>
              <a:cs typeface="Meiryo UI"/>
            </a:endParaRPr>
          </a:p>
        </p:txBody>
      </p:sp>
      <p:pic>
        <p:nvPicPr>
          <p:cNvPr id="25" name="object 25"/>
          <p:cNvPicPr/>
          <p:nvPr/>
        </p:nvPicPr>
        <p:blipFill>
          <a:blip r:embed="rId5" cstate="print"/>
          <a:stretch>
            <a:fillRect/>
          </a:stretch>
        </p:blipFill>
        <p:spPr>
          <a:xfrm>
            <a:off x="4104429" y="4291844"/>
            <a:ext cx="1473708" cy="1030211"/>
          </a:xfrm>
          <a:prstGeom prst="rect">
            <a:avLst/>
          </a:prstGeom>
        </p:spPr>
      </p:pic>
      <p:sp>
        <p:nvSpPr>
          <p:cNvPr id="26" name="object 26"/>
          <p:cNvSpPr txBox="1"/>
          <p:nvPr/>
        </p:nvSpPr>
        <p:spPr>
          <a:xfrm>
            <a:off x="4183678" y="4366519"/>
            <a:ext cx="1320165" cy="842538"/>
          </a:xfrm>
          <a:prstGeom prst="rect">
            <a:avLst/>
          </a:prstGeom>
          <a:solidFill>
            <a:srgbClr val="FFFFFF"/>
          </a:solidFill>
        </p:spPr>
        <p:txBody>
          <a:bodyPr vert="horz" wrap="square" lIns="0" tIns="59690" rIns="0" bIns="0" rtlCol="0">
            <a:spAutoFit/>
          </a:bodyPr>
          <a:lstStyle/>
          <a:p>
            <a:pPr marL="91440">
              <a:lnSpc>
                <a:spcPts val="1025"/>
              </a:lnSpc>
              <a:spcBef>
                <a:spcPts val="470"/>
              </a:spcBef>
            </a:pPr>
            <a:r>
              <a:rPr sz="900" b="1" u="sng" spc="-20" dirty="0">
                <a:uFill>
                  <a:solidFill>
                    <a:srgbClr val="000000"/>
                  </a:solidFill>
                </a:uFill>
                <a:latin typeface="Meiryo UI"/>
                <a:cs typeface="Meiryo UI"/>
              </a:rPr>
              <a:t>放射線関係</a:t>
            </a:r>
            <a:endParaRPr sz="900">
              <a:latin typeface="Meiryo UI"/>
              <a:cs typeface="Meiryo UI"/>
            </a:endParaRPr>
          </a:p>
          <a:p>
            <a:pPr marL="91440">
              <a:lnSpc>
                <a:spcPts val="975"/>
              </a:lnSpc>
            </a:pPr>
            <a:r>
              <a:rPr sz="900" spc="-20" dirty="0">
                <a:latin typeface="Meiryo UI"/>
                <a:cs typeface="Meiryo UI"/>
              </a:rPr>
              <a:t>ニチアス</a:t>
            </a:r>
            <a:endParaRPr sz="900">
              <a:latin typeface="Meiryo UI"/>
              <a:cs typeface="Meiryo UI"/>
            </a:endParaRPr>
          </a:p>
          <a:p>
            <a:pPr marL="91440">
              <a:lnSpc>
                <a:spcPts val="969"/>
              </a:lnSpc>
            </a:pPr>
            <a:r>
              <a:rPr sz="900" spc="-20" dirty="0">
                <a:latin typeface="Meiryo UI"/>
                <a:cs typeface="Meiryo UI"/>
              </a:rPr>
              <a:t>スギノマシン</a:t>
            </a:r>
            <a:endParaRPr sz="900">
              <a:latin typeface="Meiryo UI"/>
              <a:cs typeface="Meiryo UI"/>
            </a:endParaRPr>
          </a:p>
          <a:p>
            <a:pPr marL="91440">
              <a:lnSpc>
                <a:spcPts val="969"/>
              </a:lnSpc>
            </a:pPr>
            <a:r>
              <a:rPr sz="900" b="1" u="sng" spc="-10" dirty="0">
                <a:uFill>
                  <a:solidFill>
                    <a:srgbClr val="000000"/>
                  </a:solidFill>
                </a:uFill>
                <a:latin typeface="Meiryo UI"/>
                <a:cs typeface="Meiryo UI"/>
              </a:rPr>
              <a:t>燃料関係設備</a:t>
            </a:r>
            <a:endParaRPr sz="900">
              <a:latin typeface="Meiryo UI"/>
              <a:cs typeface="Meiryo UI"/>
            </a:endParaRPr>
          </a:p>
          <a:p>
            <a:pPr marL="91440" marR="649605">
              <a:lnSpc>
                <a:spcPts val="969"/>
              </a:lnSpc>
              <a:spcBef>
                <a:spcPts val="70"/>
              </a:spcBef>
            </a:pPr>
            <a:r>
              <a:rPr sz="900" spc="-15" dirty="0">
                <a:latin typeface="Meiryo UI"/>
                <a:cs typeface="Meiryo UI"/>
              </a:rPr>
              <a:t>富士電機</a:t>
            </a:r>
            <a:r>
              <a:rPr sz="900" dirty="0">
                <a:latin typeface="Meiryo UI"/>
                <a:cs typeface="Meiryo UI"/>
              </a:rPr>
              <a:t> </a:t>
            </a:r>
            <a:r>
              <a:rPr sz="900" spc="-10" dirty="0">
                <a:latin typeface="Meiryo UI"/>
                <a:cs typeface="Meiryo UI"/>
              </a:rPr>
              <a:t>木村化工機</a:t>
            </a:r>
            <a:endParaRPr sz="900">
              <a:latin typeface="Meiryo UI"/>
              <a:cs typeface="Meiryo UI"/>
            </a:endParaRPr>
          </a:p>
        </p:txBody>
      </p:sp>
      <p:sp>
        <p:nvSpPr>
          <p:cNvPr id="27" name="object 27"/>
          <p:cNvSpPr txBox="1"/>
          <p:nvPr/>
        </p:nvSpPr>
        <p:spPr>
          <a:xfrm>
            <a:off x="5913418" y="1240795"/>
            <a:ext cx="1320165" cy="818173"/>
          </a:xfrm>
          <a:prstGeom prst="rect">
            <a:avLst/>
          </a:prstGeom>
          <a:solidFill>
            <a:srgbClr val="FFFFFF"/>
          </a:solidFill>
        </p:spPr>
        <p:txBody>
          <a:bodyPr vert="horz" wrap="square" lIns="0" tIns="78740" rIns="0" bIns="0" rtlCol="0">
            <a:spAutoFit/>
          </a:bodyPr>
          <a:lstStyle/>
          <a:p>
            <a:pPr marL="90805">
              <a:spcBef>
                <a:spcPts val="620"/>
              </a:spcBef>
            </a:pPr>
            <a:r>
              <a:rPr sz="800" b="1" u="sng" spc="-20" dirty="0">
                <a:uFill>
                  <a:solidFill>
                    <a:srgbClr val="000000"/>
                  </a:solidFill>
                </a:uFill>
                <a:latin typeface="Meiryo UI"/>
                <a:cs typeface="Meiryo UI"/>
              </a:rPr>
              <a:t>ポンプ</a:t>
            </a:r>
            <a:endParaRPr sz="800">
              <a:latin typeface="Meiryo UI"/>
              <a:cs typeface="Meiryo UI"/>
            </a:endParaRPr>
          </a:p>
          <a:p>
            <a:pPr marL="90805"/>
            <a:r>
              <a:rPr sz="800" dirty="0">
                <a:latin typeface="Meiryo UI"/>
                <a:cs typeface="Meiryo UI"/>
              </a:rPr>
              <a:t>MHI</a:t>
            </a:r>
            <a:r>
              <a:rPr sz="800" spc="-15" dirty="0">
                <a:latin typeface="Meiryo UI"/>
                <a:cs typeface="Meiryo UI"/>
              </a:rPr>
              <a:t>、荏原製作所、日立</a:t>
            </a:r>
            <a:endParaRPr sz="800">
              <a:latin typeface="Meiryo UI"/>
              <a:cs typeface="Meiryo UI"/>
            </a:endParaRPr>
          </a:p>
          <a:p>
            <a:pPr marL="90805"/>
            <a:r>
              <a:rPr sz="800" spc="-25" dirty="0">
                <a:latin typeface="Meiryo UI"/>
                <a:cs typeface="Meiryo UI"/>
              </a:rPr>
              <a:t>電業社</a:t>
            </a:r>
            <a:endParaRPr sz="800">
              <a:latin typeface="Meiryo UI"/>
              <a:cs typeface="Meiryo UI"/>
            </a:endParaRPr>
          </a:p>
          <a:p>
            <a:pPr marL="90805" marR="505459"/>
            <a:r>
              <a:rPr sz="800" spc="-15" dirty="0">
                <a:latin typeface="Meiryo UI"/>
                <a:cs typeface="Meiryo UI"/>
              </a:rPr>
              <a:t>関水社、日機装</a:t>
            </a:r>
            <a:r>
              <a:rPr sz="800" spc="-10" dirty="0">
                <a:latin typeface="Meiryo UI"/>
                <a:cs typeface="Meiryo UI"/>
              </a:rPr>
              <a:t>帝国機械製作所</a:t>
            </a:r>
            <a:endParaRPr sz="800">
              <a:latin typeface="Meiryo UI"/>
              <a:cs typeface="Meiryo UI"/>
            </a:endParaRPr>
          </a:p>
          <a:p>
            <a:pPr marL="90805"/>
            <a:r>
              <a:rPr sz="800" dirty="0">
                <a:latin typeface="Meiryo UI"/>
                <a:cs typeface="Meiryo UI"/>
              </a:rPr>
              <a:t>助川電気（</a:t>
            </a:r>
            <a:r>
              <a:rPr sz="800" spc="-10" dirty="0">
                <a:latin typeface="Meiryo UI"/>
                <a:cs typeface="Meiryo UI"/>
              </a:rPr>
              <a:t>電磁ポンプ</a:t>
            </a:r>
            <a:r>
              <a:rPr sz="800" spc="-50" dirty="0">
                <a:latin typeface="Meiryo UI"/>
                <a:cs typeface="Meiryo UI"/>
              </a:rPr>
              <a:t>）</a:t>
            </a:r>
            <a:endParaRPr sz="800">
              <a:latin typeface="Meiryo UI"/>
              <a:cs typeface="Meiryo UI"/>
            </a:endParaRPr>
          </a:p>
        </p:txBody>
      </p:sp>
      <p:pic>
        <p:nvPicPr>
          <p:cNvPr id="28" name="object 28"/>
          <p:cNvPicPr/>
          <p:nvPr/>
        </p:nvPicPr>
        <p:blipFill>
          <a:blip r:embed="rId3" cstate="print"/>
          <a:stretch>
            <a:fillRect/>
          </a:stretch>
        </p:blipFill>
        <p:spPr>
          <a:xfrm>
            <a:off x="7312449" y="1166132"/>
            <a:ext cx="1472184" cy="1031735"/>
          </a:xfrm>
          <a:prstGeom prst="rect">
            <a:avLst/>
          </a:prstGeom>
        </p:spPr>
      </p:pic>
      <p:sp>
        <p:nvSpPr>
          <p:cNvPr id="29" name="object 29"/>
          <p:cNvSpPr txBox="1"/>
          <p:nvPr/>
        </p:nvSpPr>
        <p:spPr>
          <a:xfrm>
            <a:off x="7391696" y="1240794"/>
            <a:ext cx="1318260" cy="842538"/>
          </a:xfrm>
          <a:prstGeom prst="rect">
            <a:avLst/>
          </a:prstGeom>
          <a:solidFill>
            <a:srgbClr val="FFFFFF"/>
          </a:solidFill>
        </p:spPr>
        <p:txBody>
          <a:bodyPr vert="horz" wrap="square" lIns="0" tIns="59690" rIns="0" bIns="0" rtlCol="0">
            <a:spAutoFit/>
          </a:bodyPr>
          <a:lstStyle/>
          <a:p>
            <a:pPr marL="90805">
              <a:lnSpc>
                <a:spcPts val="1025"/>
              </a:lnSpc>
              <a:spcBef>
                <a:spcPts val="470"/>
              </a:spcBef>
            </a:pPr>
            <a:r>
              <a:rPr sz="900" b="1" u="sng" spc="-20" dirty="0">
                <a:uFill>
                  <a:solidFill>
                    <a:srgbClr val="000000"/>
                  </a:solidFill>
                </a:uFill>
                <a:latin typeface="Meiryo UI"/>
                <a:cs typeface="Meiryo UI"/>
              </a:rPr>
              <a:t>シール等</a:t>
            </a:r>
            <a:endParaRPr sz="900">
              <a:latin typeface="Meiryo UI"/>
              <a:cs typeface="Meiryo UI"/>
            </a:endParaRPr>
          </a:p>
          <a:p>
            <a:pPr marL="90805">
              <a:lnSpc>
                <a:spcPts val="969"/>
              </a:lnSpc>
            </a:pPr>
            <a:r>
              <a:rPr sz="900" spc="-20" dirty="0">
                <a:latin typeface="Meiryo UI"/>
                <a:cs typeface="Meiryo UI"/>
              </a:rPr>
              <a:t>バルカー</a:t>
            </a:r>
            <a:endParaRPr sz="900">
              <a:latin typeface="Meiryo UI"/>
              <a:cs typeface="Meiryo UI"/>
            </a:endParaRPr>
          </a:p>
          <a:p>
            <a:pPr marL="90805">
              <a:lnSpc>
                <a:spcPts val="975"/>
              </a:lnSpc>
            </a:pPr>
            <a:r>
              <a:rPr sz="900" spc="-15" dirty="0">
                <a:latin typeface="Meiryo UI"/>
                <a:cs typeface="Meiryo UI"/>
              </a:rPr>
              <a:t>アドバンスシール</a:t>
            </a:r>
            <a:endParaRPr sz="900">
              <a:latin typeface="Meiryo UI"/>
              <a:cs typeface="Meiryo UI"/>
            </a:endParaRPr>
          </a:p>
          <a:p>
            <a:pPr marL="90805" marR="762635">
              <a:lnSpc>
                <a:spcPts val="969"/>
              </a:lnSpc>
              <a:spcBef>
                <a:spcPts val="70"/>
              </a:spcBef>
            </a:pPr>
            <a:r>
              <a:rPr sz="900" spc="-15" dirty="0">
                <a:latin typeface="Meiryo UI"/>
                <a:cs typeface="Meiryo UI"/>
              </a:rPr>
              <a:t>信和工業</a:t>
            </a:r>
            <a:r>
              <a:rPr sz="900" spc="-20" dirty="0">
                <a:latin typeface="Meiryo UI"/>
                <a:cs typeface="Meiryo UI"/>
              </a:rPr>
              <a:t>ニチアス</a:t>
            </a:r>
            <a:endParaRPr sz="900">
              <a:latin typeface="Meiryo UI"/>
              <a:cs typeface="Meiryo UI"/>
            </a:endParaRPr>
          </a:p>
          <a:p>
            <a:pPr marL="90805">
              <a:lnSpc>
                <a:spcPts val="960"/>
              </a:lnSpc>
            </a:pPr>
            <a:r>
              <a:rPr sz="900" spc="-20" dirty="0">
                <a:latin typeface="Meiryo UI"/>
                <a:cs typeface="Meiryo UI"/>
              </a:rPr>
              <a:t>日本ピラー工業</a:t>
            </a:r>
            <a:endParaRPr sz="900">
              <a:latin typeface="Meiryo UI"/>
              <a:cs typeface="Meiryo UI"/>
            </a:endParaRPr>
          </a:p>
        </p:txBody>
      </p:sp>
      <p:grpSp>
        <p:nvGrpSpPr>
          <p:cNvPr id="30" name="object 30"/>
          <p:cNvGrpSpPr/>
          <p:nvPr/>
        </p:nvGrpSpPr>
        <p:grpSpPr>
          <a:xfrm>
            <a:off x="5850933" y="2185676"/>
            <a:ext cx="1473835" cy="2105025"/>
            <a:chOff x="3470147" y="3445764"/>
            <a:chExt cx="1473835" cy="2105025"/>
          </a:xfrm>
        </p:grpSpPr>
        <p:pic>
          <p:nvPicPr>
            <p:cNvPr id="31" name="object 31"/>
            <p:cNvPicPr/>
            <p:nvPr/>
          </p:nvPicPr>
          <p:blipFill>
            <a:blip r:embed="rId6" cstate="print"/>
            <a:stretch>
              <a:fillRect/>
            </a:stretch>
          </p:blipFill>
          <p:spPr>
            <a:xfrm>
              <a:off x="3470147" y="3445764"/>
              <a:ext cx="1473708" cy="2104644"/>
            </a:xfrm>
            <a:prstGeom prst="rect">
              <a:avLst/>
            </a:prstGeom>
          </p:spPr>
        </p:pic>
        <p:sp>
          <p:nvSpPr>
            <p:cNvPr id="32" name="object 32"/>
            <p:cNvSpPr/>
            <p:nvPr/>
          </p:nvSpPr>
          <p:spPr>
            <a:xfrm>
              <a:off x="3549395" y="3531108"/>
              <a:ext cx="1320165" cy="1938655"/>
            </a:xfrm>
            <a:custGeom>
              <a:avLst/>
              <a:gdLst/>
              <a:ahLst/>
              <a:cxnLst/>
              <a:rect l="l" t="t" r="r" b="b"/>
              <a:pathLst>
                <a:path w="1320164" h="1938654">
                  <a:moveTo>
                    <a:pt x="1319784" y="0"/>
                  </a:moveTo>
                  <a:lnTo>
                    <a:pt x="0" y="0"/>
                  </a:lnTo>
                  <a:lnTo>
                    <a:pt x="0" y="1938527"/>
                  </a:lnTo>
                  <a:lnTo>
                    <a:pt x="1319784" y="1938527"/>
                  </a:lnTo>
                  <a:lnTo>
                    <a:pt x="1319784" y="0"/>
                  </a:lnTo>
                  <a:close/>
                </a:path>
              </a:pathLst>
            </a:custGeom>
            <a:solidFill>
              <a:srgbClr val="FFFFFF"/>
            </a:solidFill>
          </p:spPr>
          <p:txBody>
            <a:bodyPr wrap="square" lIns="0" tIns="0" rIns="0" bIns="0" rtlCol="0"/>
            <a:lstStyle/>
            <a:p>
              <a:endParaRPr/>
            </a:p>
          </p:txBody>
        </p:sp>
        <p:sp>
          <p:nvSpPr>
            <p:cNvPr id="33" name="object 33"/>
            <p:cNvSpPr/>
            <p:nvPr/>
          </p:nvSpPr>
          <p:spPr>
            <a:xfrm>
              <a:off x="3641470" y="4009771"/>
              <a:ext cx="300355" cy="6350"/>
            </a:xfrm>
            <a:custGeom>
              <a:avLst/>
              <a:gdLst/>
              <a:ahLst/>
              <a:cxnLst/>
              <a:rect l="l" t="t" r="r" b="b"/>
              <a:pathLst>
                <a:path w="300354" h="6350">
                  <a:moveTo>
                    <a:pt x="300227" y="0"/>
                  </a:moveTo>
                  <a:lnTo>
                    <a:pt x="0" y="0"/>
                  </a:lnTo>
                  <a:lnTo>
                    <a:pt x="0" y="6095"/>
                  </a:lnTo>
                  <a:lnTo>
                    <a:pt x="300227" y="6095"/>
                  </a:lnTo>
                  <a:lnTo>
                    <a:pt x="300227" y="0"/>
                  </a:lnTo>
                  <a:close/>
                </a:path>
              </a:pathLst>
            </a:custGeom>
            <a:solidFill>
              <a:srgbClr val="000000"/>
            </a:solidFill>
          </p:spPr>
          <p:txBody>
            <a:bodyPr wrap="square" lIns="0" tIns="0" rIns="0" bIns="0" rtlCol="0"/>
            <a:lstStyle/>
            <a:p>
              <a:endParaRPr/>
            </a:p>
          </p:txBody>
        </p:sp>
      </p:grpSp>
      <p:sp>
        <p:nvSpPr>
          <p:cNvPr id="34" name="object 34"/>
          <p:cNvSpPr txBox="1"/>
          <p:nvPr/>
        </p:nvSpPr>
        <p:spPr>
          <a:xfrm>
            <a:off x="5930182" y="2271019"/>
            <a:ext cx="1320165" cy="1477328"/>
          </a:xfrm>
          <a:prstGeom prst="rect">
            <a:avLst/>
          </a:prstGeom>
        </p:spPr>
        <p:txBody>
          <a:bodyPr vert="horz" wrap="square" lIns="0" tIns="0" rIns="0" bIns="0" rtlCol="0">
            <a:spAutoFit/>
          </a:bodyPr>
          <a:lstStyle/>
          <a:p>
            <a:pPr>
              <a:lnSpc>
                <a:spcPct val="100000"/>
              </a:lnSpc>
            </a:pPr>
            <a:endParaRPr sz="1100">
              <a:latin typeface="Times New Roman"/>
              <a:cs typeface="Times New Roman"/>
            </a:endParaRPr>
          </a:p>
          <a:p>
            <a:pPr>
              <a:spcBef>
                <a:spcPts val="15"/>
              </a:spcBef>
            </a:pPr>
            <a:endParaRPr sz="1300">
              <a:latin typeface="Times New Roman"/>
              <a:cs typeface="Times New Roman"/>
            </a:endParaRPr>
          </a:p>
          <a:p>
            <a:pPr marL="92075">
              <a:spcBef>
                <a:spcPts val="5"/>
              </a:spcBef>
            </a:pPr>
            <a:r>
              <a:rPr sz="900" b="1" spc="-20" dirty="0">
                <a:latin typeface="Meiryo UI"/>
                <a:cs typeface="Meiryo UI"/>
              </a:rPr>
              <a:t>バルブ</a:t>
            </a:r>
            <a:endParaRPr sz="900">
              <a:latin typeface="Meiryo UI"/>
              <a:cs typeface="Meiryo UI"/>
            </a:endParaRPr>
          </a:p>
          <a:p>
            <a:pPr marL="92075"/>
            <a:r>
              <a:rPr sz="900" spc="-25" dirty="0">
                <a:latin typeface="Meiryo UI"/>
                <a:cs typeface="Meiryo UI"/>
              </a:rPr>
              <a:t>TVE</a:t>
            </a:r>
            <a:endParaRPr sz="900">
              <a:latin typeface="Meiryo UI"/>
              <a:cs typeface="Meiryo UI"/>
            </a:endParaRPr>
          </a:p>
          <a:p>
            <a:pPr marL="92075" marR="483870" algn="just"/>
            <a:r>
              <a:rPr sz="900" spc="-15" dirty="0">
                <a:latin typeface="Meiryo UI"/>
                <a:cs typeface="Meiryo UI"/>
              </a:rPr>
              <a:t>岡野バルブ製造</a:t>
            </a:r>
            <a:r>
              <a:rPr sz="900" spc="-20" dirty="0">
                <a:latin typeface="Meiryo UI"/>
                <a:cs typeface="Meiryo UI"/>
              </a:rPr>
              <a:t>平田バルブ工業イーグル工業</a:t>
            </a:r>
            <a:endParaRPr sz="900">
              <a:latin typeface="Meiryo UI"/>
              <a:cs typeface="Meiryo UI"/>
            </a:endParaRPr>
          </a:p>
          <a:p>
            <a:pPr marL="92075" marR="721995"/>
            <a:r>
              <a:rPr sz="900" spc="-20" dirty="0">
                <a:latin typeface="Meiryo UI"/>
                <a:cs typeface="Meiryo UI"/>
              </a:rPr>
              <a:t>フジキン</a:t>
            </a:r>
            <a:r>
              <a:rPr sz="900" spc="500" dirty="0">
                <a:latin typeface="Meiryo UI"/>
                <a:cs typeface="Meiryo UI"/>
              </a:rPr>
              <a:t> </a:t>
            </a:r>
            <a:r>
              <a:rPr sz="900" spc="-15" dirty="0">
                <a:latin typeface="Meiryo UI"/>
                <a:cs typeface="Meiryo UI"/>
              </a:rPr>
              <a:t>大野ベロー</a:t>
            </a:r>
            <a:endParaRPr sz="900">
              <a:latin typeface="Meiryo UI"/>
              <a:cs typeface="Meiryo UI"/>
            </a:endParaRPr>
          </a:p>
          <a:p>
            <a:pPr marL="92075"/>
            <a:r>
              <a:rPr sz="900" spc="-20" dirty="0">
                <a:latin typeface="Meiryo UI"/>
                <a:cs typeface="Meiryo UI"/>
              </a:rPr>
              <a:t>ウツエバルブ</a:t>
            </a:r>
            <a:endParaRPr sz="900">
              <a:latin typeface="Meiryo UI"/>
              <a:cs typeface="Meiryo UI"/>
            </a:endParaRPr>
          </a:p>
        </p:txBody>
      </p:sp>
      <p:pic>
        <p:nvPicPr>
          <p:cNvPr id="35" name="object 35"/>
          <p:cNvPicPr/>
          <p:nvPr/>
        </p:nvPicPr>
        <p:blipFill>
          <a:blip r:embed="rId3" cstate="print"/>
          <a:stretch>
            <a:fillRect/>
          </a:stretch>
        </p:blipFill>
        <p:spPr>
          <a:xfrm>
            <a:off x="7329213" y="2196356"/>
            <a:ext cx="1473708" cy="1031735"/>
          </a:xfrm>
          <a:prstGeom prst="rect">
            <a:avLst/>
          </a:prstGeom>
        </p:spPr>
      </p:pic>
      <p:sp>
        <p:nvSpPr>
          <p:cNvPr id="36" name="object 36"/>
          <p:cNvSpPr txBox="1"/>
          <p:nvPr/>
        </p:nvSpPr>
        <p:spPr>
          <a:xfrm>
            <a:off x="7408462" y="2271019"/>
            <a:ext cx="1320165" cy="666208"/>
          </a:xfrm>
          <a:prstGeom prst="rect">
            <a:avLst/>
          </a:prstGeom>
          <a:solidFill>
            <a:srgbClr val="FFFFFF"/>
          </a:solidFill>
        </p:spPr>
        <p:txBody>
          <a:bodyPr vert="horz" wrap="square" lIns="0" tIns="4445" rIns="0" bIns="0" rtlCol="0">
            <a:spAutoFit/>
          </a:bodyPr>
          <a:lstStyle/>
          <a:p>
            <a:pPr>
              <a:spcBef>
                <a:spcPts val="35"/>
              </a:spcBef>
            </a:pPr>
            <a:endParaRPr sz="1600">
              <a:latin typeface="Times New Roman"/>
              <a:cs typeface="Times New Roman"/>
            </a:endParaRPr>
          </a:p>
          <a:p>
            <a:pPr marL="92710"/>
            <a:r>
              <a:rPr sz="900" b="1" u="sng" spc="-15" dirty="0">
                <a:uFill>
                  <a:solidFill>
                    <a:srgbClr val="000000"/>
                  </a:solidFill>
                </a:uFill>
                <a:latin typeface="Meiryo UI"/>
                <a:cs typeface="Meiryo UI"/>
              </a:rPr>
              <a:t>バルブ部素材</a:t>
            </a:r>
            <a:endParaRPr sz="900">
              <a:latin typeface="Meiryo UI"/>
              <a:cs typeface="Meiryo UI"/>
            </a:endParaRPr>
          </a:p>
          <a:p>
            <a:pPr marL="92710" marR="117475"/>
            <a:r>
              <a:rPr sz="900" spc="-5" dirty="0">
                <a:latin typeface="Meiryo UI"/>
                <a:cs typeface="Meiryo UI"/>
              </a:rPr>
              <a:t>日本ギア</a:t>
            </a:r>
            <a:r>
              <a:rPr sz="900" spc="-10" dirty="0">
                <a:latin typeface="Meiryo UI"/>
                <a:cs typeface="Meiryo UI"/>
              </a:rPr>
              <a:t>（actuator）</a:t>
            </a:r>
            <a:r>
              <a:rPr sz="900" dirty="0">
                <a:latin typeface="Meiryo UI"/>
                <a:cs typeface="Meiryo UI"/>
              </a:rPr>
              <a:t>宮地鉄工所（</a:t>
            </a:r>
            <a:r>
              <a:rPr sz="900" spc="-10" dirty="0">
                <a:latin typeface="Meiryo UI"/>
                <a:cs typeface="Meiryo UI"/>
              </a:rPr>
              <a:t>ボディ</a:t>
            </a:r>
            <a:r>
              <a:rPr sz="900" spc="-50" dirty="0">
                <a:latin typeface="Meiryo UI"/>
                <a:cs typeface="Meiryo UI"/>
              </a:rPr>
              <a:t>）</a:t>
            </a:r>
            <a:endParaRPr sz="900">
              <a:latin typeface="Meiryo UI"/>
              <a:cs typeface="Meiryo UI"/>
            </a:endParaRPr>
          </a:p>
        </p:txBody>
      </p:sp>
      <p:pic>
        <p:nvPicPr>
          <p:cNvPr id="37" name="object 37"/>
          <p:cNvPicPr/>
          <p:nvPr/>
        </p:nvPicPr>
        <p:blipFill>
          <a:blip r:embed="rId5" cstate="print"/>
          <a:stretch>
            <a:fillRect/>
          </a:stretch>
        </p:blipFill>
        <p:spPr>
          <a:xfrm>
            <a:off x="7312449" y="3249440"/>
            <a:ext cx="1472184" cy="1030211"/>
          </a:xfrm>
          <a:prstGeom prst="rect">
            <a:avLst/>
          </a:prstGeom>
        </p:spPr>
      </p:pic>
      <p:sp>
        <p:nvSpPr>
          <p:cNvPr id="38" name="object 38"/>
          <p:cNvSpPr txBox="1"/>
          <p:nvPr/>
        </p:nvSpPr>
        <p:spPr>
          <a:xfrm>
            <a:off x="7391696" y="3324103"/>
            <a:ext cx="1318260" cy="731611"/>
          </a:xfrm>
          <a:prstGeom prst="rect">
            <a:avLst/>
          </a:prstGeom>
          <a:solidFill>
            <a:srgbClr val="FFFFFF"/>
          </a:solidFill>
        </p:spPr>
        <p:txBody>
          <a:bodyPr vert="horz" wrap="square" lIns="0" tIns="635" rIns="0" bIns="0" rtlCol="0">
            <a:spAutoFit/>
          </a:bodyPr>
          <a:lstStyle/>
          <a:p>
            <a:pPr>
              <a:spcBef>
                <a:spcPts val="5"/>
              </a:spcBef>
            </a:pPr>
            <a:endParaRPr sz="1150">
              <a:latin typeface="Times New Roman"/>
              <a:cs typeface="Times New Roman"/>
            </a:endParaRPr>
          </a:p>
          <a:p>
            <a:pPr marL="90805" marR="223520">
              <a:spcBef>
                <a:spcPts val="5"/>
              </a:spcBef>
            </a:pPr>
            <a:r>
              <a:rPr sz="900" b="1" u="sng" spc="-10" dirty="0">
                <a:uFill>
                  <a:solidFill>
                    <a:srgbClr val="000000"/>
                  </a:solidFill>
                </a:uFill>
                <a:latin typeface="Meiryo UI"/>
                <a:cs typeface="Meiryo UI"/>
              </a:rPr>
              <a:t>給水・排水・復水系</a:t>
            </a:r>
            <a:r>
              <a:rPr sz="900" spc="-15" dirty="0">
                <a:latin typeface="Meiryo UI"/>
                <a:cs typeface="Meiryo UI"/>
              </a:rPr>
              <a:t>オルガノ、荏原製作所栗田工業</a:t>
            </a:r>
            <a:endParaRPr sz="900">
              <a:latin typeface="Meiryo UI"/>
              <a:cs typeface="Meiryo UI"/>
            </a:endParaRPr>
          </a:p>
          <a:p>
            <a:pPr marL="90805"/>
            <a:r>
              <a:rPr sz="900" spc="-20" dirty="0">
                <a:latin typeface="Meiryo UI"/>
                <a:cs typeface="Meiryo UI"/>
              </a:rPr>
              <a:t>ベンカン機工</a:t>
            </a:r>
            <a:endParaRPr sz="900">
              <a:latin typeface="Meiryo UI"/>
              <a:cs typeface="Meiryo UI"/>
            </a:endParaRPr>
          </a:p>
        </p:txBody>
      </p:sp>
      <p:pic>
        <p:nvPicPr>
          <p:cNvPr id="39" name="object 39"/>
          <p:cNvPicPr/>
          <p:nvPr/>
        </p:nvPicPr>
        <p:blipFill>
          <a:blip r:embed="rId5" cstate="print"/>
          <a:stretch>
            <a:fillRect/>
          </a:stretch>
        </p:blipFill>
        <p:spPr>
          <a:xfrm>
            <a:off x="5834169" y="4291844"/>
            <a:ext cx="1473708" cy="1030211"/>
          </a:xfrm>
          <a:prstGeom prst="rect">
            <a:avLst/>
          </a:prstGeom>
        </p:spPr>
      </p:pic>
      <p:sp>
        <p:nvSpPr>
          <p:cNvPr id="40" name="object 40"/>
          <p:cNvSpPr txBox="1"/>
          <p:nvPr/>
        </p:nvSpPr>
        <p:spPr>
          <a:xfrm>
            <a:off x="5913418" y="4366519"/>
            <a:ext cx="1320165" cy="794448"/>
          </a:xfrm>
          <a:prstGeom prst="rect">
            <a:avLst/>
          </a:prstGeom>
          <a:solidFill>
            <a:srgbClr val="FFFFFF"/>
          </a:solidFill>
        </p:spPr>
        <p:txBody>
          <a:bodyPr vert="horz" wrap="square" lIns="0" tIns="100965" rIns="0" bIns="0" rtlCol="0">
            <a:spAutoFit/>
          </a:bodyPr>
          <a:lstStyle/>
          <a:p>
            <a:pPr marL="90805">
              <a:spcBef>
                <a:spcPts val="795"/>
              </a:spcBef>
            </a:pPr>
            <a:r>
              <a:rPr sz="900" b="1" u="sng" spc="-15" dirty="0">
                <a:uFill>
                  <a:solidFill>
                    <a:srgbClr val="000000"/>
                  </a:solidFill>
                </a:uFill>
                <a:latin typeface="Meiryo UI"/>
                <a:cs typeface="Meiryo UI"/>
              </a:rPr>
              <a:t>配管・配管サポート・</a:t>
            </a:r>
            <a:endParaRPr sz="900">
              <a:latin typeface="Meiryo UI"/>
              <a:cs typeface="Meiryo UI"/>
            </a:endParaRPr>
          </a:p>
          <a:p>
            <a:pPr marL="90805"/>
            <a:r>
              <a:rPr sz="900" b="1" u="sng" spc="-20" dirty="0">
                <a:uFill>
                  <a:solidFill>
                    <a:srgbClr val="000000"/>
                  </a:solidFill>
                </a:uFill>
                <a:latin typeface="Meiryo UI"/>
                <a:cs typeface="Meiryo UI"/>
              </a:rPr>
              <a:t>保温材</a:t>
            </a:r>
            <a:endParaRPr sz="900">
              <a:latin typeface="Meiryo UI"/>
              <a:cs typeface="Meiryo UI"/>
            </a:endParaRPr>
          </a:p>
          <a:p>
            <a:pPr marL="90805" marR="137795"/>
            <a:r>
              <a:rPr sz="900" dirty="0">
                <a:latin typeface="Meiryo UI"/>
                <a:cs typeface="Meiryo UI"/>
              </a:rPr>
              <a:t>日本製鉄、</a:t>
            </a:r>
            <a:r>
              <a:rPr sz="900" spc="-5" dirty="0">
                <a:latin typeface="Meiryo UI"/>
                <a:cs typeface="Meiryo UI"/>
              </a:rPr>
              <a:t>JFE</a:t>
            </a:r>
            <a:r>
              <a:rPr sz="900" spc="-10" dirty="0">
                <a:latin typeface="Meiryo UI"/>
                <a:cs typeface="Meiryo UI"/>
              </a:rPr>
              <a:t>スチール</a:t>
            </a:r>
            <a:r>
              <a:rPr sz="900" spc="-5" dirty="0">
                <a:latin typeface="Meiryo UI"/>
                <a:cs typeface="Meiryo UI"/>
              </a:rPr>
              <a:t>三和テッキ、日本発条</a:t>
            </a:r>
            <a:r>
              <a:rPr sz="900" spc="-10" dirty="0">
                <a:latin typeface="Meiryo UI"/>
                <a:cs typeface="Meiryo UI"/>
              </a:rPr>
              <a:t>ニチアス、阪和</a:t>
            </a:r>
            <a:endParaRPr sz="900">
              <a:latin typeface="Meiryo UI"/>
              <a:cs typeface="Meiryo UI"/>
            </a:endParaRPr>
          </a:p>
        </p:txBody>
      </p:sp>
      <p:grpSp>
        <p:nvGrpSpPr>
          <p:cNvPr id="41" name="object 41"/>
          <p:cNvGrpSpPr/>
          <p:nvPr/>
        </p:nvGrpSpPr>
        <p:grpSpPr>
          <a:xfrm>
            <a:off x="9005613" y="780546"/>
            <a:ext cx="1460500" cy="4563110"/>
            <a:chOff x="6624828" y="2040635"/>
            <a:chExt cx="1460500" cy="4563110"/>
          </a:xfrm>
        </p:grpSpPr>
        <p:pic>
          <p:nvPicPr>
            <p:cNvPr id="42" name="object 42"/>
            <p:cNvPicPr/>
            <p:nvPr/>
          </p:nvPicPr>
          <p:blipFill>
            <a:blip r:embed="rId7" cstate="print"/>
            <a:stretch>
              <a:fillRect/>
            </a:stretch>
          </p:blipFill>
          <p:spPr>
            <a:xfrm>
              <a:off x="6624828" y="2040635"/>
              <a:ext cx="1459992" cy="336803"/>
            </a:xfrm>
            <a:prstGeom prst="rect">
              <a:avLst/>
            </a:prstGeom>
          </p:spPr>
        </p:pic>
        <p:sp>
          <p:nvSpPr>
            <p:cNvPr id="43" name="object 43"/>
            <p:cNvSpPr/>
            <p:nvPr/>
          </p:nvSpPr>
          <p:spPr>
            <a:xfrm>
              <a:off x="6624828" y="2391155"/>
              <a:ext cx="1460500" cy="4212590"/>
            </a:xfrm>
            <a:custGeom>
              <a:avLst/>
              <a:gdLst/>
              <a:ahLst/>
              <a:cxnLst/>
              <a:rect l="l" t="t" r="r" b="b"/>
              <a:pathLst>
                <a:path w="1460500" h="4212590">
                  <a:moveTo>
                    <a:pt x="1459992" y="0"/>
                  </a:moveTo>
                  <a:lnTo>
                    <a:pt x="0" y="0"/>
                  </a:lnTo>
                  <a:lnTo>
                    <a:pt x="0" y="4212336"/>
                  </a:lnTo>
                  <a:lnTo>
                    <a:pt x="1459992" y="4212336"/>
                  </a:lnTo>
                  <a:lnTo>
                    <a:pt x="1459992" y="0"/>
                  </a:lnTo>
                  <a:close/>
                </a:path>
              </a:pathLst>
            </a:custGeom>
            <a:solidFill>
              <a:srgbClr val="DCC9D4">
                <a:alpha val="19999"/>
              </a:srgbClr>
            </a:solidFill>
          </p:spPr>
          <p:txBody>
            <a:bodyPr wrap="square" lIns="0" tIns="0" rIns="0" bIns="0" rtlCol="0"/>
            <a:lstStyle/>
            <a:p>
              <a:endParaRPr/>
            </a:p>
          </p:txBody>
        </p:sp>
      </p:grpSp>
      <p:pic>
        <p:nvPicPr>
          <p:cNvPr id="44" name="object 44"/>
          <p:cNvPicPr/>
          <p:nvPr/>
        </p:nvPicPr>
        <p:blipFill>
          <a:blip r:embed="rId8" cstate="print"/>
          <a:stretch>
            <a:fillRect/>
          </a:stretch>
        </p:blipFill>
        <p:spPr>
          <a:xfrm>
            <a:off x="10618004" y="780547"/>
            <a:ext cx="1461516" cy="336803"/>
          </a:xfrm>
          <a:prstGeom prst="rect">
            <a:avLst/>
          </a:prstGeom>
        </p:spPr>
      </p:pic>
      <p:sp>
        <p:nvSpPr>
          <p:cNvPr id="45" name="object 45"/>
          <p:cNvSpPr txBox="1"/>
          <p:nvPr/>
        </p:nvSpPr>
        <p:spPr>
          <a:xfrm>
            <a:off x="3268159" y="856493"/>
            <a:ext cx="8710930" cy="175048"/>
          </a:xfrm>
          <a:prstGeom prst="rect">
            <a:avLst/>
          </a:prstGeom>
        </p:spPr>
        <p:txBody>
          <a:bodyPr vert="horz" wrap="square" lIns="0" tIns="13335" rIns="0" bIns="0" rtlCol="0">
            <a:spAutoFit/>
          </a:bodyPr>
          <a:lstStyle/>
          <a:p>
            <a:pPr marL="12700">
              <a:spcBef>
                <a:spcPts val="105"/>
              </a:spcBef>
              <a:tabLst>
                <a:tab pos="3548379" algn="l"/>
                <a:tab pos="6098540" algn="l"/>
                <a:tab pos="7465695" algn="l"/>
              </a:tabLst>
            </a:pPr>
            <a:r>
              <a:rPr sz="1050" b="1" spc="-10" dirty="0">
                <a:latin typeface="Meiryo UI"/>
                <a:cs typeface="Meiryo UI"/>
              </a:rPr>
              <a:t>RPV</a:t>
            </a:r>
            <a:r>
              <a:rPr sz="1050" b="1" dirty="0">
                <a:latin typeface="Meiryo UI"/>
                <a:cs typeface="Meiryo UI"/>
              </a:rPr>
              <a:t>・ター</a:t>
            </a:r>
            <a:r>
              <a:rPr sz="1050" b="1" spc="-10" dirty="0">
                <a:latin typeface="Meiryo UI"/>
                <a:cs typeface="Meiryo UI"/>
              </a:rPr>
              <a:t>ビン・</a:t>
            </a:r>
            <a:r>
              <a:rPr sz="1050" b="1" dirty="0">
                <a:latin typeface="Meiryo UI"/>
                <a:cs typeface="Meiryo UI"/>
              </a:rPr>
              <a:t>炉</a:t>
            </a:r>
            <a:r>
              <a:rPr sz="1050" b="1" spc="-15" dirty="0">
                <a:latin typeface="Meiryo UI"/>
                <a:cs typeface="Meiryo UI"/>
              </a:rPr>
              <a:t>内</a:t>
            </a:r>
            <a:r>
              <a:rPr sz="1050" b="1" dirty="0">
                <a:latin typeface="Meiryo UI"/>
                <a:cs typeface="Meiryo UI"/>
              </a:rPr>
              <a:t>構</a:t>
            </a:r>
            <a:r>
              <a:rPr sz="1050" b="1" spc="-15" dirty="0">
                <a:latin typeface="Meiryo UI"/>
                <a:cs typeface="Meiryo UI"/>
              </a:rPr>
              <a:t>造</a:t>
            </a:r>
            <a:r>
              <a:rPr sz="1050" b="1" dirty="0">
                <a:latin typeface="Meiryo UI"/>
                <a:cs typeface="Meiryo UI"/>
              </a:rPr>
              <a:t>物</a:t>
            </a:r>
            <a:r>
              <a:rPr sz="1050" b="1" spc="-50" dirty="0">
                <a:latin typeface="Meiryo UI"/>
                <a:cs typeface="Meiryo UI"/>
              </a:rPr>
              <a:t>等</a:t>
            </a:r>
            <a:r>
              <a:rPr sz="1050" b="1" dirty="0">
                <a:latin typeface="Meiryo UI"/>
                <a:cs typeface="Meiryo UI"/>
              </a:rPr>
              <a:t>	冷却材・安全系</a:t>
            </a:r>
            <a:r>
              <a:rPr sz="1050" b="1" spc="-50" dirty="0">
                <a:latin typeface="Meiryo UI"/>
                <a:cs typeface="Meiryo UI"/>
              </a:rPr>
              <a:t>等</a:t>
            </a:r>
            <a:r>
              <a:rPr sz="1050" b="1" dirty="0">
                <a:latin typeface="Meiryo UI"/>
                <a:cs typeface="Meiryo UI"/>
              </a:rPr>
              <a:t>	電気・計装</a:t>
            </a:r>
            <a:r>
              <a:rPr sz="1050" b="1" spc="-50" dirty="0">
                <a:latin typeface="Meiryo UI"/>
                <a:cs typeface="Meiryo UI"/>
              </a:rPr>
              <a:t>等</a:t>
            </a:r>
            <a:r>
              <a:rPr sz="1050" b="1" dirty="0">
                <a:latin typeface="Meiryo UI"/>
                <a:cs typeface="Meiryo UI"/>
              </a:rPr>
              <a:t>	建設・保守</a:t>
            </a:r>
            <a:r>
              <a:rPr sz="1050" b="1" spc="-10" dirty="0">
                <a:latin typeface="Meiryo UI"/>
                <a:cs typeface="Meiryo UI"/>
              </a:rPr>
              <a:t>、</a:t>
            </a:r>
            <a:r>
              <a:rPr sz="1050" b="1" dirty="0">
                <a:latin typeface="Meiryo UI"/>
                <a:cs typeface="Meiryo UI"/>
              </a:rPr>
              <a:t>安全管</a:t>
            </a:r>
            <a:r>
              <a:rPr sz="1050" b="1" spc="-50" dirty="0">
                <a:latin typeface="Meiryo UI"/>
                <a:cs typeface="Meiryo UI"/>
              </a:rPr>
              <a:t>理</a:t>
            </a:r>
            <a:endParaRPr sz="1050">
              <a:latin typeface="Meiryo UI"/>
              <a:cs typeface="Meiryo UI"/>
            </a:endParaRPr>
          </a:p>
        </p:txBody>
      </p:sp>
      <p:pic>
        <p:nvPicPr>
          <p:cNvPr id="46" name="object 46"/>
          <p:cNvPicPr/>
          <p:nvPr/>
        </p:nvPicPr>
        <p:blipFill>
          <a:blip r:embed="rId9" cstate="print"/>
          <a:stretch>
            <a:fillRect/>
          </a:stretch>
        </p:blipFill>
        <p:spPr>
          <a:xfrm>
            <a:off x="9045237" y="1166132"/>
            <a:ext cx="1376172" cy="1031735"/>
          </a:xfrm>
          <a:prstGeom prst="rect">
            <a:avLst/>
          </a:prstGeom>
        </p:spPr>
      </p:pic>
      <p:grpSp>
        <p:nvGrpSpPr>
          <p:cNvPr id="47" name="object 47"/>
          <p:cNvGrpSpPr/>
          <p:nvPr/>
        </p:nvGrpSpPr>
        <p:grpSpPr>
          <a:xfrm>
            <a:off x="10618004" y="1131066"/>
            <a:ext cx="1460500" cy="4212590"/>
            <a:chOff x="8237219" y="2391155"/>
            <a:chExt cx="1460500" cy="4212590"/>
          </a:xfrm>
        </p:grpSpPr>
        <p:sp>
          <p:nvSpPr>
            <p:cNvPr id="48" name="object 48"/>
            <p:cNvSpPr/>
            <p:nvPr/>
          </p:nvSpPr>
          <p:spPr>
            <a:xfrm>
              <a:off x="8237219" y="2391155"/>
              <a:ext cx="1460500" cy="4212590"/>
            </a:xfrm>
            <a:custGeom>
              <a:avLst/>
              <a:gdLst/>
              <a:ahLst/>
              <a:cxnLst/>
              <a:rect l="l" t="t" r="r" b="b"/>
              <a:pathLst>
                <a:path w="1460500" h="4212590">
                  <a:moveTo>
                    <a:pt x="1459992" y="0"/>
                  </a:moveTo>
                  <a:lnTo>
                    <a:pt x="0" y="0"/>
                  </a:lnTo>
                  <a:lnTo>
                    <a:pt x="0" y="4212336"/>
                  </a:lnTo>
                  <a:lnTo>
                    <a:pt x="1459992" y="4212336"/>
                  </a:lnTo>
                  <a:lnTo>
                    <a:pt x="1459992" y="0"/>
                  </a:lnTo>
                  <a:close/>
                </a:path>
              </a:pathLst>
            </a:custGeom>
            <a:solidFill>
              <a:srgbClr val="C5D2DE">
                <a:alpha val="19999"/>
              </a:srgbClr>
            </a:solidFill>
          </p:spPr>
          <p:txBody>
            <a:bodyPr wrap="square" lIns="0" tIns="0" rIns="0" bIns="0" rtlCol="0"/>
            <a:lstStyle/>
            <a:p>
              <a:endParaRPr/>
            </a:p>
          </p:txBody>
        </p:sp>
        <p:pic>
          <p:nvPicPr>
            <p:cNvPr id="49" name="object 49"/>
            <p:cNvPicPr/>
            <p:nvPr/>
          </p:nvPicPr>
          <p:blipFill>
            <a:blip r:embed="rId10" cstate="print"/>
            <a:stretch>
              <a:fillRect/>
            </a:stretch>
          </p:blipFill>
          <p:spPr>
            <a:xfrm>
              <a:off x="8278367" y="2426220"/>
              <a:ext cx="1374648" cy="1031735"/>
            </a:xfrm>
            <a:prstGeom prst="rect">
              <a:avLst/>
            </a:prstGeom>
          </p:spPr>
        </p:pic>
      </p:grpSp>
      <p:sp>
        <p:nvSpPr>
          <p:cNvPr id="50" name="object 50"/>
          <p:cNvSpPr txBox="1"/>
          <p:nvPr/>
        </p:nvSpPr>
        <p:spPr>
          <a:xfrm>
            <a:off x="9122961" y="1240794"/>
            <a:ext cx="1225550" cy="887094"/>
          </a:xfrm>
          <a:prstGeom prst="rect">
            <a:avLst/>
          </a:prstGeom>
          <a:solidFill>
            <a:srgbClr val="FFFFFF"/>
          </a:solidFill>
        </p:spPr>
        <p:txBody>
          <a:bodyPr vert="horz" wrap="square" lIns="0" tIns="48260" rIns="0" bIns="0" rtlCol="0">
            <a:spAutoFit/>
          </a:bodyPr>
          <a:lstStyle/>
          <a:p>
            <a:pPr marL="92710">
              <a:lnSpc>
                <a:spcPts val="910"/>
              </a:lnSpc>
              <a:spcBef>
                <a:spcPts val="380"/>
              </a:spcBef>
            </a:pPr>
            <a:r>
              <a:rPr sz="800" b="1" u="sng" spc="-20" dirty="0">
                <a:uFill>
                  <a:solidFill>
                    <a:srgbClr val="000000"/>
                  </a:solidFill>
                </a:uFill>
                <a:latin typeface="Meiryo UI"/>
                <a:cs typeface="Meiryo UI"/>
              </a:rPr>
              <a:t>電気系</a:t>
            </a:r>
            <a:endParaRPr sz="800">
              <a:latin typeface="Meiryo UI"/>
              <a:cs typeface="Meiryo UI"/>
            </a:endParaRPr>
          </a:p>
          <a:p>
            <a:pPr marL="92710">
              <a:lnSpc>
                <a:spcPts val="865"/>
              </a:lnSpc>
            </a:pPr>
            <a:r>
              <a:rPr sz="800" spc="-15" dirty="0">
                <a:latin typeface="Meiryo UI"/>
                <a:cs typeface="Meiryo UI"/>
              </a:rPr>
              <a:t>東芝、三菱電機、</a:t>
            </a:r>
            <a:endParaRPr sz="800">
              <a:latin typeface="Meiryo UI"/>
              <a:cs typeface="Meiryo UI"/>
            </a:endParaRPr>
          </a:p>
          <a:p>
            <a:pPr marL="92710">
              <a:lnSpc>
                <a:spcPts val="910"/>
              </a:lnSpc>
            </a:pPr>
            <a:r>
              <a:rPr sz="800" spc="-20" dirty="0">
                <a:latin typeface="Meiryo UI"/>
                <a:cs typeface="Meiryo UI"/>
              </a:rPr>
              <a:t>クリハラント</a:t>
            </a:r>
            <a:endParaRPr sz="800">
              <a:latin typeface="Meiryo UI"/>
              <a:cs typeface="Meiryo UI"/>
            </a:endParaRPr>
          </a:p>
          <a:p>
            <a:pPr marL="92710">
              <a:lnSpc>
                <a:spcPts val="910"/>
              </a:lnSpc>
              <a:spcBef>
                <a:spcPts val="770"/>
              </a:spcBef>
            </a:pPr>
            <a:r>
              <a:rPr sz="800" b="1" u="sng" spc="-15" dirty="0">
                <a:uFill>
                  <a:solidFill>
                    <a:srgbClr val="000000"/>
                  </a:solidFill>
                </a:uFill>
                <a:latin typeface="Meiryo UI"/>
                <a:cs typeface="Meiryo UI"/>
              </a:rPr>
              <a:t>ケーブル</a:t>
            </a:r>
            <a:endParaRPr sz="800">
              <a:latin typeface="Meiryo UI"/>
              <a:cs typeface="Meiryo UI"/>
            </a:endParaRPr>
          </a:p>
          <a:p>
            <a:pPr marL="92710" marR="240029">
              <a:lnSpc>
                <a:spcPts val="860"/>
              </a:lnSpc>
              <a:spcBef>
                <a:spcPts val="65"/>
              </a:spcBef>
            </a:pPr>
            <a:r>
              <a:rPr sz="800" spc="-10" dirty="0">
                <a:latin typeface="Meiryo UI"/>
                <a:cs typeface="Meiryo UI"/>
              </a:rPr>
              <a:t>日立金属、古河電工</a:t>
            </a:r>
            <a:r>
              <a:rPr sz="800" spc="-15" dirty="0">
                <a:latin typeface="Meiryo UI"/>
                <a:cs typeface="Meiryo UI"/>
              </a:rPr>
              <a:t>フジクラダイヤケーブル</a:t>
            </a:r>
            <a:endParaRPr sz="800">
              <a:latin typeface="Meiryo UI"/>
              <a:cs typeface="Meiryo UI"/>
            </a:endParaRPr>
          </a:p>
        </p:txBody>
      </p:sp>
      <p:pic>
        <p:nvPicPr>
          <p:cNvPr id="51" name="object 51"/>
          <p:cNvPicPr/>
          <p:nvPr/>
        </p:nvPicPr>
        <p:blipFill>
          <a:blip r:embed="rId9" cstate="print"/>
          <a:stretch>
            <a:fillRect/>
          </a:stretch>
        </p:blipFill>
        <p:spPr>
          <a:xfrm>
            <a:off x="9045237" y="2196356"/>
            <a:ext cx="1376172" cy="1031735"/>
          </a:xfrm>
          <a:prstGeom prst="rect">
            <a:avLst/>
          </a:prstGeom>
        </p:spPr>
      </p:pic>
      <p:sp>
        <p:nvSpPr>
          <p:cNvPr id="52" name="object 52"/>
          <p:cNvSpPr txBox="1"/>
          <p:nvPr/>
        </p:nvSpPr>
        <p:spPr>
          <a:xfrm>
            <a:off x="9122961" y="2271019"/>
            <a:ext cx="1225550" cy="887094"/>
          </a:xfrm>
          <a:prstGeom prst="rect">
            <a:avLst/>
          </a:prstGeom>
          <a:solidFill>
            <a:srgbClr val="FFFFFF"/>
          </a:solidFill>
        </p:spPr>
        <p:txBody>
          <a:bodyPr vert="horz" wrap="square" lIns="0" tIns="47625" rIns="0" bIns="0" rtlCol="0">
            <a:spAutoFit/>
          </a:bodyPr>
          <a:lstStyle/>
          <a:p>
            <a:pPr marL="92710">
              <a:lnSpc>
                <a:spcPts val="915"/>
              </a:lnSpc>
              <a:spcBef>
                <a:spcPts val="375"/>
              </a:spcBef>
            </a:pPr>
            <a:r>
              <a:rPr sz="800" b="1" u="sng" spc="-20" dirty="0">
                <a:uFill>
                  <a:solidFill>
                    <a:srgbClr val="000000"/>
                  </a:solidFill>
                </a:uFill>
                <a:latin typeface="Meiryo UI"/>
                <a:cs typeface="Meiryo UI"/>
              </a:rPr>
              <a:t>送配電関係</a:t>
            </a:r>
            <a:endParaRPr sz="800">
              <a:latin typeface="Meiryo UI"/>
              <a:cs typeface="Meiryo UI"/>
            </a:endParaRPr>
          </a:p>
          <a:p>
            <a:pPr marL="92710" marR="223520">
              <a:lnSpc>
                <a:spcPts val="860"/>
              </a:lnSpc>
              <a:spcBef>
                <a:spcPts val="65"/>
              </a:spcBef>
            </a:pPr>
            <a:r>
              <a:rPr sz="800" spc="-5" dirty="0">
                <a:latin typeface="Meiryo UI"/>
                <a:cs typeface="Meiryo UI"/>
              </a:rPr>
              <a:t>島津製作所、</a:t>
            </a:r>
            <a:r>
              <a:rPr sz="800" spc="-10" dirty="0">
                <a:latin typeface="Meiryo UI"/>
                <a:cs typeface="Meiryo UI"/>
              </a:rPr>
              <a:t>TMEIC住友電気工業</a:t>
            </a:r>
            <a:endParaRPr sz="800">
              <a:latin typeface="Meiryo UI"/>
              <a:cs typeface="Meiryo UI"/>
            </a:endParaRPr>
          </a:p>
          <a:p>
            <a:pPr marL="92710">
              <a:lnSpc>
                <a:spcPts val="910"/>
              </a:lnSpc>
              <a:spcBef>
                <a:spcPts val="760"/>
              </a:spcBef>
            </a:pPr>
            <a:r>
              <a:rPr sz="800" b="1" u="sng" spc="-20" dirty="0">
                <a:uFill>
                  <a:solidFill>
                    <a:srgbClr val="000000"/>
                  </a:solidFill>
                </a:uFill>
                <a:latin typeface="Meiryo UI"/>
                <a:cs typeface="Meiryo UI"/>
              </a:rPr>
              <a:t>計測器</a:t>
            </a:r>
            <a:endParaRPr sz="800">
              <a:latin typeface="Meiryo UI"/>
              <a:cs typeface="Meiryo UI"/>
            </a:endParaRPr>
          </a:p>
          <a:p>
            <a:pPr marL="92710" marR="137795">
              <a:lnSpc>
                <a:spcPts val="860"/>
              </a:lnSpc>
              <a:spcBef>
                <a:spcPts val="65"/>
              </a:spcBef>
            </a:pPr>
            <a:r>
              <a:rPr sz="800" spc="-10" dirty="0">
                <a:latin typeface="Meiryo UI"/>
                <a:cs typeface="Meiryo UI"/>
              </a:rPr>
              <a:t>横河電機、岡崎製作所</a:t>
            </a:r>
            <a:r>
              <a:rPr sz="800" spc="-15" dirty="0">
                <a:latin typeface="Meiryo UI"/>
                <a:cs typeface="Meiryo UI"/>
              </a:rPr>
              <a:t>助川電気</a:t>
            </a:r>
            <a:endParaRPr sz="800">
              <a:latin typeface="Meiryo UI"/>
              <a:cs typeface="Meiryo UI"/>
            </a:endParaRPr>
          </a:p>
        </p:txBody>
      </p:sp>
      <p:pic>
        <p:nvPicPr>
          <p:cNvPr id="53" name="object 53"/>
          <p:cNvPicPr/>
          <p:nvPr/>
        </p:nvPicPr>
        <p:blipFill>
          <a:blip r:embed="rId11" cstate="print"/>
          <a:stretch>
            <a:fillRect/>
          </a:stretch>
        </p:blipFill>
        <p:spPr>
          <a:xfrm>
            <a:off x="9045237" y="3249440"/>
            <a:ext cx="1376172" cy="1030211"/>
          </a:xfrm>
          <a:prstGeom prst="rect">
            <a:avLst/>
          </a:prstGeom>
        </p:spPr>
      </p:pic>
      <p:sp>
        <p:nvSpPr>
          <p:cNvPr id="54" name="object 54"/>
          <p:cNvSpPr txBox="1"/>
          <p:nvPr/>
        </p:nvSpPr>
        <p:spPr>
          <a:xfrm>
            <a:off x="9122961" y="3324103"/>
            <a:ext cx="1225550" cy="665567"/>
          </a:xfrm>
          <a:prstGeom prst="rect">
            <a:avLst/>
          </a:prstGeom>
          <a:solidFill>
            <a:srgbClr val="FFFFFF"/>
          </a:solidFill>
        </p:spPr>
        <p:txBody>
          <a:bodyPr vert="horz" wrap="square" lIns="0" tIns="3810" rIns="0" bIns="0" rtlCol="0">
            <a:spAutoFit/>
          </a:bodyPr>
          <a:lstStyle/>
          <a:p>
            <a:pPr>
              <a:spcBef>
                <a:spcPts val="30"/>
              </a:spcBef>
            </a:pPr>
            <a:endParaRPr sz="1600">
              <a:latin typeface="Times New Roman"/>
              <a:cs typeface="Times New Roman"/>
            </a:endParaRPr>
          </a:p>
          <a:p>
            <a:pPr marL="92710"/>
            <a:r>
              <a:rPr sz="900" b="1" u="sng" spc="-20" dirty="0">
                <a:uFill>
                  <a:solidFill>
                    <a:srgbClr val="000000"/>
                  </a:solidFill>
                </a:uFill>
                <a:latin typeface="Meiryo UI"/>
                <a:cs typeface="Meiryo UI"/>
              </a:rPr>
              <a:t>変圧器</a:t>
            </a:r>
            <a:endParaRPr sz="900">
              <a:latin typeface="Meiryo UI"/>
              <a:cs typeface="Meiryo UI"/>
            </a:endParaRPr>
          </a:p>
          <a:p>
            <a:pPr marL="92710"/>
            <a:r>
              <a:rPr sz="900" spc="-20" dirty="0">
                <a:latin typeface="Meiryo UI"/>
                <a:cs typeface="Meiryo UI"/>
              </a:rPr>
              <a:t>東芝、日立</a:t>
            </a:r>
            <a:endParaRPr sz="900">
              <a:latin typeface="Meiryo UI"/>
              <a:cs typeface="Meiryo UI"/>
            </a:endParaRPr>
          </a:p>
          <a:p>
            <a:pPr marL="92710">
              <a:spcBef>
                <a:spcPts val="5"/>
              </a:spcBef>
            </a:pPr>
            <a:r>
              <a:rPr sz="900" spc="-10" dirty="0">
                <a:latin typeface="Meiryo UI"/>
                <a:cs typeface="Meiryo UI"/>
              </a:rPr>
              <a:t>三菱電機、明電舎</a:t>
            </a:r>
            <a:endParaRPr sz="900">
              <a:latin typeface="Meiryo UI"/>
              <a:cs typeface="Meiryo UI"/>
            </a:endParaRPr>
          </a:p>
        </p:txBody>
      </p:sp>
      <p:sp>
        <p:nvSpPr>
          <p:cNvPr id="55" name="object 55"/>
          <p:cNvSpPr txBox="1"/>
          <p:nvPr/>
        </p:nvSpPr>
        <p:spPr>
          <a:xfrm>
            <a:off x="10736877" y="1240794"/>
            <a:ext cx="1224280" cy="666208"/>
          </a:xfrm>
          <a:prstGeom prst="rect">
            <a:avLst/>
          </a:prstGeom>
          <a:solidFill>
            <a:srgbClr val="FFFFFF"/>
          </a:solidFill>
        </p:spPr>
        <p:txBody>
          <a:bodyPr vert="horz" wrap="square" lIns="0" tIns="4445" rIns="0" bIns="0" rtlCol="0">
            <a:spAutoFit/>
          </a:bodyPr>
          <a:lstStyle/>
          <a:p>
            <a:pPr>
              <a:spcBef>
                <a:spcPts val="35"/>
              </a:spcBef>
            </a:pPr>
            <a:endParaRPr sz="1600">
              <a:latin typeface="Times New Roman"/>
              <a:cs typeface="Times New Roman"/>
            </a:endParaRPr>
          </a:p>
          <a:p>
            <a:pPr marL="92075"/>
            <a:r>
              <a:rPr sz="900" b="1" u="sng" spc="-30" dirty="0">
                <a:uFill>
                  <a:solidFill>
                    <a:srgbClr val="000000"/>
                  </a:solidFill>
                </a:uFill>
                <a:latin typeface="Meiryo UI"/>
                <a:cs typeface="Meiryo UI"/>
              </a:rPr>
              <a:t>燃料</a:t>
            </a:r>
            <a:endParaRPr sz="900">
              <a:latin typeface="Meiryo UI"/>
              <a:cs typeface="Meiryo UI"/>
            </a:endParaRPr>
          </a:p>
          <a:p>
            <a:pPr marL="92075">
              <a:spcBef>
                <a:spcPts val="5"/>
              </a:spcBef>
            </a:pPr>
            <a:r>
              <a:rPr sz="900" spc="-25" dirty="0">
                <a:latin typeface="Meiryo UI"/>
                <a:cs typeface="Meiryo UI"/>
              </a:rPr>
              <a:t>NFI</a:t>
            </a:r>
            <a:endParaRPr sz="900">
              <a:latin typeface="Meiryo UI"/>
              <a:cs typeface="Meiryo UI"/>
            </a:endParaRPr>
          </a:p>
          <a:p>
            <a:pPr marL="92075"/>
            <a:r>
              <a:rPr sz="900" spc="-10" dirty="0">
                <a:latin typeface="Meiryo UI"/>
                <a:cs typeface="Meiryo UI"/>
              </a:rPr>
              <a:t>MNF</a:t>
            </a:r>
            <a:r>
              <a:rPr sz="900" dirty="0">
                <a:latin typeface="Meiryo UI"/>
                <a:cs typeface="Meiryo UI"/>
              </a:rPr>
              <a:t>、</a:t>
            </a:r>
            <a:r>
              <a:rPr sz="900" spc="-20" dirty="0">
                <a:latin typeface="Meiryo UI"/>
                <a:cs typeface="Meiryo UI"/>
              </a:rPr>
              <a:t>GNFJ</a:t>
            </a:r>
            <a:endParaRPr sz="900">
              <a:latin typeface="Meiryo UI"/>
              <a:cs typeface="Meiryo UI"/>
            </a:endParaRPr>
          </a:p>
        </p:txBody>
      </p:sp>
      <p:pic>
        <p:nvPicPr>
          <p:cNvPr id="56" name="object 56"/>
          <p:cNvPicPr/>
          <p:nvPr/>
        </p:nvPicPr>
        <p:blipFill>
          <a:blip r:embed="rId10" cstate="print"/>
          <a:stretch>
            <a:fillRect/>
          </a:stretch>
        </p:blipFill>
        <p:spPr>
          <a:xfrm>
            <a:off x="10659153" y="2196356"/>
            <a:ext cx="1374648" cy="1031735"/>
          </a:xfrm>
          <a:prstGeom prst="rect">
            <a:avLst/>
          </a:prstGeom>
        </p:spPr>
      </p:pic>
      <p:sp>
        <p:nvSpPr>
          <p:cNvPr id="57" name="object 57"/>
          <p:cNvSpPr txBox="1"/>
          <p:nvPr/>
        </p:nvSpPr>
        <p:spPr>
          <a:xfrm>
            <a:off x="10736877" y="2271019"/>
            <a:ext cx="1224280" cy="732252"/>
          </a:xfrm>
          <a:prstGeom prst="rect">
            <a:avLst/>
          </a:prstGeom>
          <a:solidFill>
            <a:srgbClr val="FFFFFF"/>
          </a:solidFill>
        </p:spPr>
        <p:txBody>
          <a:bodyPr vert="horz" wrap="square" lIns="0" tIns="1270" rIns="0" bIns="0" rtlCol="0">
            <a:spAutoFit/>
          </a:bodyPr>
          <a:lstStyle/>
          <a:p>
            <a:pPr>
              <a:spcBef>
                <a:spcPts val="10"/>
              </a:spcBef>
            </a:pPr>
            <a:endParaRPr sz="1150">
              <a:latin typeface="Times New Roman"/>
              <a:cs typeface="Times New Roman"/>
            </a:endParaRPr>
          </a:p>
          <a:p>
            <a:pPr marL="92075">
              <a:spcBef>
                <a:spcPts val="5"/>
              </a:spcBef>
            </a:pPr>
            <a:r>
              <a:rPr sz="900" b="1" u="sng" spc="-15" dirty="0">
                <a:uFill>
                  <a:solidFill>
                    <a:srgbClr val="000000"/>
                  </a:solidFill>
                </a:uFill>
                <a:latin typeface="Meiryo UI"/>
                <a:cs typeface="Meiryo UI"/>
              </a:rPr>
              <a:t>空調関係</a:t>
            </a:r>
            <a:endParaRPr sz="900">
              <a:latin typeface="Meiryo UI"/>
              <a:cs typeface="Meiryo UI"/>
            </a:endParaRPr>
          </a:p>
          <a:p>
            <a:pPr marL="92075" marR="437515"/>
            <a:r>
              <a:rPr sz="900" spc="-10" dirty="0">
                <a:latin typeface="Meiryo UI"/>
                <a:cs typeface="Meiryo UI"/>
              </a:rPr>
              <a:t>新菱冷熱工業新日本空調</a:t>
            </a:r>
            <a:r>
              <a:rPr sz="900" dirty="0">
                <a:latin typeface="Meiryo UI"/>
                <a:cs typeface="Meiryo UI"/>
              </a:rPr>
              <a:t> </a:t>
            </a:r>
            <a:r>
              <a:rPr sz="900" spc="-15" dirty="0">
                <a:latin typeface="Meiryo UI"/>
                <a:cs typeface="Meiryo UI"/>
              </a:rPr>
              <a:t>日立プラント</a:t>
            </a:r>
            <a:endParaRPr sz="900">
              <a:latin typeface="Meiryo UI"/>
              <a:cs typeface="Meiryo UI"/>
            </a:endParaRPr>
          </a:p>
        </p:txBody>
      </p:sp>
      <p:pic>
        <p:nvPicPr>
          <p:cNvPr id="58" name="object 58"/>
          <p:cNvPicPr/>
          <p:nvPr/>
        </p:nvPicPr>
        <p:blipFill>
          <a:blip r:embed="rId12" cstate="print"/>
          <a:stretch>
            <a:fillRect/>
          </a:stretch>
        </p:blipFill>
        <p:spPr>
          <a:xfrm>
            <a:off x="10659153" y="3249440"/>
            <a:ext cx="1374648" cy="1030211"/>
          </a:xfrm>
          <a:prstGeom prst="rect">
            <a:avLst/>
          </a:prstGeom>
        </p:spPr>
      </p:pic>
      <p:sp>
        <p:nvSpPr>
          <p:cNvPr id="59" name="object 59"/>
          <p:cNvSpPr txBox="1"/>
          <p:nvPr/>
        </p:nvSpPr>
        <p:spPr>
          <a:xfrm>
            <a:off x="10736877" y="3324103"/>
            <a:ext cx="1224280" cy="845103"/>
          </a:xfrm>
          <a:prstGeom prst="rect">
            <a:avLst/>
          </a:prstGeom>
          <a:solidFill>
            <a:srgbClr val="FFFFFF"/>
          </a:solidFill>
        </p:spPr>
        <p:txBody>
          <a:bodyPr vert="horz" wrap="square" lIns="0" tIns="74930" rIns="0" bIns="0" rtlCol="0">
            <a:spAutoFit/>
          </a:bodyPr>
          <a:lstStyle/>
          <a:p>
            <a:pPr marL="92075" marR="323215">
              <a:lnSpc>
                <a:spcPts val="969"/>
              </a:lnSpc>
              <a:spcBef>
                <a:spcPts val="590"/>
              </a:spcBef>
            </a:pPr>
            <a:r>
              <a:rPr sz="900" b="1" u="sng" spc="-10" dirty="0">
                <a:uFill>
                  <a:solidFill>
                    <a:srgbClr val="000000"/>
                  </a:solidFill>
                </a:uFill>
                <a:latin typeface="Meiryo UI"/>
                <a:cs typeface="Meiryo UI"/>
              </a:rPr>
              <a:t>解析・検査関係</a:t>
            </a:r>
            <a:r>
              <a:rPr sz="900" spc="-10" dirty="0">
                <a:latin typeface="Meiryo UI"/>
                <a:cs typeface="Meiryo UI"/>
              </a:rPr>
              <a:t>千代田化工建設</a:t>
            </a:r>
            <a:r>
              <a:rPr sz="900" spc="-20" dirty="0">
                <a:latin typeface="Meiryo UI"/>
                <a:cs typeface="Meiryo UI"/>
              </a:rPr>
              <a:t>非破壊検査</a:t>
            </a:r>
            <a:endParaRPr sz="900">
              <a:latin typeface="Meiryo UI"/>
              <a:cs typeface="Meiryo UI"/>
            </a:endParaRPr>
          </a:p>
          <a:p>
            <a:pPr marL="92075" marR="101600">
              <a:lnSpc>
                <a:spcPts val="969"/>
              </a:lnSpc>
              <a:spcBef>
                <a:spcPts val="10"/>
              </a:spcBef>
            </a:pPr>
            <a:r>
              <a:rPr sz="900" spc="-15" dirty="0">
                <a:latin typeface="Meiryo UI"/>
                <a:cs typeface="Meiryo UI"/>
              </a:rPr>
              <a:t>原子力エンジニアリング</a:t>
            </a:r>
            <a:r>
              <a:rPr sz="900" spc="-50" dirty="0">
                <a:latin typeface="Meiryo UI"/>
                <a:cs typeface="Meiryo UI"/>
              </a:rPr>
              <a:t> </a:t>
            </a:r>
            <a:r>
              <a:rPr sz="900" spc="-10" dirty="0">
                <a:latin typeface="Meiryo UI"/>
                <a:cs typeface="Meiryo UI"/>
              </a:rPr>
              <a:t>NESI</a:t>
            </a:r>
            <a:r>
              <a:rPr sz="900" dirty="0">
                <a:latin typeface="Meiryo UI"/>
                <a:cs typeface="Meiryo UI"/>
              </a:rPr>
              <a:t>、</a:t>
            </a:r>
            <a:r>
              <a:rPr sz="900" spc="-10" dirty="0">
                <a:latin typeface="Meiryo UI"/>
                <a:cs typeface="Meiryo UI"/>
              </a:rPr>
              <a:t>ﾀﾞｲﾔｺﾝｻﾙﾀﾝﾄ IHI</a:t>
            </a:r>
            <a:r>
              <a:rPr sz="900" spc="-15" dirty="0">
                <a:latin typeface="Meiryo UI"/>
                <a:cs typeface="Meiryo UI"/>
              </a:rPr>
              <a:t>検査計測</a:t>
            </a:r>
            <a:endParaRPr sz="900">
              <a:latin typeface="Meiryo UI"/>
              <a:cs typeface="Meiryo UI"/>
            </a:endParaRPr>
          </a:p>
        </p:txBody>
      </p:sp>
      <p:pic>
        <p:nvPicPr>
          <p:cNvPr id="60" name="object 60"/>
          <p:cNvPicPr/>
          <p:nvPr/>
        </p:nvPicPr>
        <p:blipFill>
          <a:blip r:embed="rId12" cstate="print"/>
          <a:stretch>
            <a:fillRect/>
          </a:stretch>
        </p:blipFill>
        <p:spPr>
          <a:xfrm>
            <a:off x="10659153" y="4291844"/>
            <a:ext cx="1374648" cy="1030211"/>
          </a:xfrm>
          <a:prstGeom prst="rect">
            <a:avLst/>
          </a:prstGeom>
        </p:spPr>
      </p:pic>
      <p:sp>
        <p:nvSpPr>
          <p:cNvPr id="61" name="object 61"/>
          <p:cNvSpPr txBox="1"/>
          <p:nvPr/>
        </p:nvSpPr>
        <p:spPr>
          <a:xfrm>
            <a:off x="10736877" y="4366519"/>
            <a:ext cx="1224280" cy="842538"/>
          </a:xfrm>
          <a:prstGeom prst="rect">
            <a:avLst/>
          </a:prstGeom>
          <a:solidFill>
            <a:srgbClr val="FFFFFF"/>
          </a:solidFill>
        </p:spPr>
        <p:txBody>
          <a:bodyPr vert="horz" wrap="square" lIns="0" tIns="59690" rIns="0" bIns="0" rtlCol="0">
            <a:spAutoFit/>
          </a:bodyPr>
          <a:lstStyle/>
          <a:p>
            <a:pPr marL="92075">
              <a:lnSpc>
                <a:spcPts val="1025"/>
              </a:lnSpc>
              <a:spcBef>
                <a:spcPts val="470"/>
              </a:spcBef>
            </a:pPr>
            <a:r>
              <a:rPr sz="900" b="1" u="sng" spc="-20" dirty="0">
                <a:uFill>
                  <a:solidFill>
                    <a:srgbClr val="000000"/>
                  </a:solidFill>
                </a:uFill>
                <a:latin typeface="Meiryo UI"/>
                <a:cs typeface="Meiryo UI"/>
              </a:rPr>
              <a:t>その他</a:t>
            </a:r>
            <a:endParaRPr sz="900">
              <a:latin typeface="Meiryo UI"/>
              <a:cs typeface="Meiryo UI"/>
            </a:endParaRPr>
          </a:p>
          <a:p>
            <a:pPr marL="92075">
              <a:lnSpc>
                <a:spcPts val="975"/>
              </a:lnSpc>
            </a:pPr>
            <a:r>
              <a:rPr sz="900" spc="-15" dirty="0">
                <a:latin typeface="Meiryo UI"/>
                <a:cs typeface="Meiryo UI"/>
              </a:rPr>
              <a:t>三菱マテリアル</a:t>
            </a:r>
            <a:endParaRPr sz="900">
              <a:latin typeface="Meiryo UI"/>
              <a:cs typeface="Meiryo UI"/>
            </a:endParaRPr>
          </a:p>
          <a:p>
            <a:pPr marL="92075" marR="57150">
              <a:lnSpc>
                <a:spcPts val="969"/>
              </a:lnSpc>
              <a:spcBef>
                <a:spcPts val="70"/>
              </a:spcBef>
            </a:pPr>
            <a:r>
              <a:rPr sz="900" spc="-5" dirty="0">
                <a:latin typeface="Meiryo UI"/>
                <a:cs typeface="Meiryo UI"/>
              </a:rPr>
              <a:t>太平電業、神戸製鋼、</a:t>
            </a:r>
            <a:r>
              <a:rPr sz="900" spc="-10" dirty="0">
                <a:latin typeface="Meiryo UI"/>
                <a:cs typeface="Meiryo UI"/>
              </a:rPr>
              <a:t>原燃輸送、上組、</a:t>
            </a:r>
            <a:endParaRPr sz="900">
              <a:latin typeface="Meiryo UI"/>
              <a:cs typeface="Meiryo UI"/>
            </a:endParaRPr>
          </a:p>
          <a:p>
            <a:pPr marL="92075" marR="542925">
              <a:lnSpc>
                <a:spcPts val="969"/>
              </a:lnSpc>
              <a:spcBef>
                <a:spcPts val="5"/>
              </a:spcBef>
            </a:pPr>
            <a:r>
              <a:rPr sz="900" spc="-10" dirty="0">
                <a:latin typeface="Meiryo UI"/>
                <a:cs typeface="Meiryo UI"/>
              </a:rPr>
              <a:t>宇徳、山九</a:t>
            </a:r>
            <a:r>
              <a:rPr sz="900" spc="-20" dirty="0">
                <a:latin typeface="Meiryo UI"/>
                <a:cs typeface="Meiryo UI"/>
              </a:rPr>
              <a:t>ゼネコン各社</a:t>
            </a:r>
            <a:endParaRPr sz="900">
              <a:latin typeface="Meiryo UI"/>
              <a:cs typeface="Meiryo UI"/>
            </a:endParaRPr>
          </a:p>
        </p:txBody>
      </p:sp>
      <p:sp>
        <p:nvSpPr>
          <p:cNvPr id="67" name="テキスト ボックス 66">
            <a:extLst>
              <a:ext uri="{FF2B5EF4-FFF2-40B4-BE49-F238E27FC236}">
                <a16:creationId xmlns:a16="http://schemas.microsoft.com/office/drawing/2014/main" id="{9EE0B78D-DED6-8159-E106-6B945CD5BA4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原子力サプライヤー</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pic>
        <p:nvPicPr>
          <p:cNvPr id="68" name="object 8">
            <a:extLst>
              <a:ext uri="{FF2B5EF4-FFF2-40B4-BE49-F238E27FC236}">
                <a16:creationId xmlns:a16="http://schemas.microsoft.com/office/drawing/2014/main" id="{C4AABC55-41D7-CD68-7892-5E71A79A451A}"/>
              </a:ext>
            </a:extLst>
          </p:cNvPr>
          <p:cNvPicPr/>
          <p:nvPr/>
        </p:nvPicPr>
        <p:blipFill>
          <a:blip r:embed="rId13" cstate="print"/>
          <a:stretch>
            <a:fillRect/>
          </a:stretch>
        </p:blipFill>
        <p:spPr>
          <a:xfrm>
            <a:off x="1003289" y="632644"/>
            <a:ext cx="711768" cy="1271016"/>
          </a:xfrm>
          <a:prstGeom prst="rect">
            <a:avLst/>
          </a:prstGeom>
        </p:spPr>
      </p:pic>
      <p:sp>
        <p:nvSpPr>
          <p:cNvPr id="69" name="object 9">
            <a:extLst>
              <a:ext uri="{FF2B5EF4-FFF2-40B4-BE49-F238E27FC236}">
                <a16:creationId xmlns:a16="http://schemas.microsoft.com/office/drawing/2014/main" id="{6740BC9A-9AB5-9BFF-3EA3-B576275A50D6}"/>
              </a:ext>
            </a:extLst>
          </p:cNvPr>
          <p:cNvSpPr txBox="1"/>
          <p:nvPr/>
        </p:nvSpPr>
        <p:spPr>
          <a:xfrm>
            <a:off x="218233" y="1196800"/>
            <a:ext cx="890269" cy="182101"/>
          </a:xfrm>
          <a:prstGeom prst="rect">
            <a:avLst/>
          </a:prstGeom>
        </p:spPr>
        <p:txBody>
          <a:bodyPr vert="horz" wrap="square" lIns="0" tIns="12700" rIns="0" bIns="0" rtlCol="0">
            <a:spAutoFit/>
          </a:bodyPr>
          <a:lstStyle/>
          <a:p>
            <a:pPr marL="12700" algn="ctr">
              <a:lnSpc>
                <a:spcPct val="100000"/>
              </a:lnSpc>
              <a:spcBef>
                <a:spcPts val="100"/>
              </a:spcBef>
            </a:pPr>
            <a:r>
              <a:rPr sz="1100" spc="-10" dirty="0" err="1">
                <a:latin typeface="Meiryo UI"/>
                <a:cs typeface="Meiryo UI"/>
              </a:rPr>
              <a:t>ベローズ弁</a:t>
            </a:r>
            <a:endParaRPr sz="1100" dirty="0">
              <a:latin typeface="Meiryo UI"/>
              <a:cs typeface="Meiryo UI"/>
            </a:endParaRPr>
          </a:p>
        </p:txBody>
      </p:sp>
      <p:sp>
        <p:nvSpPr>
          <p:cNvPr id="70" name="object 7">
            <a:extLst>
              <a:ext uri="{FF2B5EF4-FFF2-40B4-BE49-F238E27FC236}">
                <a16:creationId xmlns:a16="http://schemas.microsoft.com/office/drawing/2014/main" id="{153ECF79-FEA6-92B0-C937-1E26656743C8}"/>
              </a:ext>
            </a:extLst>
          </p:cNvPr>
          <p:cNvSpPr txBox="1"/>
          <p:nvPr/>
        </p:nvSpPr>
        <p:spPr>
          <a:xfrm>
            <a:off x="186141" y="1960671"/>
            <a:ext cx="2456264" cy="751488"/>
          </a:xfrm>
          <a:prstGeom prst="rect">
            <a:avLst/>
          </a:prstGeom>
        </p:spPr>
        <p:txBody>
          <a:bodyPr vert="horz" wrap="square" lIns="0" tIns="12700" rIns="0" bIns="0" rtlCol="0">
            <a:spAutoFit/>
          </a:bodyPr>
          <a:lstStyle/>
          <a:p>
            <a:pPr marL="12065" marR="169545" algn="just">
              <a:lnSpc>
                <a:spcPct val="100000"/>
              </a:lnSpc>
              <a:spcBef>
                <a:spcPts val="100"/>
              </a:spcBef>
              <a:buClr>
                <a:srgbClr val="7E7E7E"/>
              </a:buClr>
              <a:tabLst>
                <a:tab pos="299720" algn="l"/>
              </a:tabLst>
            </a:pPr>
            <a:r>
              <a:rPr sz="1200" spc="-15" dirty="0">
                <a:latin typeface="BIZ UDPゴシック" panose="020B0400000000000000" pitchFamily="50" charset="-128"/>
                <a:ea typeface="BIZ UDPゴシック" panose="020B0400000000000000" pitchFamily="50" charset="-128"/>
                <a:cs typeface="Meiryo UI"/>
              </a:rPr>
              <a:t>平田バルブは自社のバルブ事業の強化のため</a:t>
            </a:r>
            <a:r>
              <a:rPr sz="1200" dirty="0">
                <a:latin typeface="BIZ UDPゴシック" panose="020B0400000000000000" pitchFamily="50" charset="-128"/>
                <a:ea typeface="BIZ UDPゴシック" panose="020B0400000000000000" pitchFamily="50" charset="-128"/>
                <a:cs typeface="Meiryo UI"/>
              </a:rPr>
              <a:t>に、</a:t>
            </a:r>
            <a:r>
              <a:rPr sz="1200" b="1" u="sng" spc="-5" dirty="0">
                <a:uFill>
                  <a:solidFill>
                    <a:srgbClr val="000000"/>
                  </a:solidFill>
                </a:uFill>
                <a:latin typeface="BIZ UDPゴシック" panose="020B0400000000000000" pitchFamily="50" charset="-128"/>
                <a:ea typeface="BIZ UDPゴシック" panose="020B0400000000000000" pitchFamily="50" charset="-128"/>
                <a:cs typeface="Meiryo UI"/>
              </a:rPr>
              <a:t>撤退する</a:t>
            </a:r>
            <a:r>
              <a:rPr sz="1200" b="1" u="sng" dirty="0">
                <a:uFill>
                  <a:solidFill>
                    <a:srgbClr val="000000"/>
                  </a:solidFill>
                </a:uFill>
                <a:latin typeface="BIZ UDPゴシック" panose="020B0400000000000000" pitchFamily="50" charset="-128"/>
                <a:ea typeface="BIZ UDPゴシック" panose="020B0400000000000000" pitchFamily="50" charset="-128"/>
                <a:cs typeface="Meiryo UI"/>
              </a:rPr>
              <a:t>2</a:t>
            </a:r>
            <a:r>
              <a:rPr sz="1200" b="1" u="sng" spc="-5" dirty="0">
                <a:uFill>
                  <a:solidFill>
                    <a:srgbClr val="000000"/>
                  </a:solidFill>
                </a:uFill>
                <a:latin typeface="BIZ UDPゴシック" panose="020B0400000000000000" pitchFamily="50" charset="-128"/>
                <a:ea typeface="BIZ UDPゴシック" panose="020B0400000000000000" pitchFamily="50" charset="-128"/>
                <a:cs typeface="Meiryo UI"/>
              </a:rPr>
              <a:t>社の原子力事業を吸収</a:t>
            </a:r>
            <a:r>
              <a:rPr sz="1200" spc="-5" dirty="0">
                <a:latin typeface="BIZ UDPゴシック" panose="020B0400000000000000" pitchFamily="50" charset="-128"/>
                <a:ea typeface="BIZ UDPゴシック" panose="020B0400000000000000" pitchFamily="50" charset="-128"/>
                <a:cs typeface="Meiryo UI"/>
              </a:rPr>
              <a:t>し、</a:t>
            </a:r>
            <a:r>
              <a:rPr sz="1200" b="1" u="sng" spc="-10" dirty="0">
                <a:uFill>
                  <a:solidFill>
                    <a:srgbClr val="000000"/>
                  </a:solidFill>
                </a:uFill>
                <a:latin typeface="BIZ UDPゴシック" panose="020B0400000000000000" pitchFamily="50" charset="-128"/>
                <a:ea typeface="BIZ UDPゴシック" panose="020B0400000000000000" pitchFamily="50" charset="-128"/>
                <a:cs typeface="Meiryo UI"/>
              </a:rPr>
              <a:t>もんじゅのバルブ製造技術維持</a:t>
            </a:r>
            <a:r>
              <a:rPr sz="1200" dirty="0">
                <a:latin typeface="BIZ UDPゴシック" panose="020B0400000000000000" pitchFamily="50" charset="-128"/>
                <a:ea typeface="BIZ UDPゴシック" panose="020B0400000000000000" pitchFamily="50" charset="-128"/>
                <a:cs typeface="Meiryo UI"/>
              </a:rPr>
              <a:t>。</a:t>
            </a:r>
          </a:p>
        </p:txBody>
      </p:sp>
      <p:pic>
        <p:nvPicPr>
          <p:cNvPr id="71" name="object 11">
            <a:extLst>
              <a:ext uri="{FF2B5EF4-FFF2-40B4-BE49-F238E27FC236}">
                <a16:creationId xmlns:a16="http://schemas.microsoft.com/office/drawing/2014/main" id="{4D18D1F8-36FC-96FF-6673-4C3752015460}"/>
              </a:ext>
            </a:extLst>
          </p:cNvPr>
          <p:cNvPicPr/>
          <p:nvPr/>
        </p:nvPicPr>
        <p:blipFill>
          <a:blip r:embed="rId14" cstate="print"/>
          <a:stretch>
            <a:fillRect/>
          </a:stretch>
        </p:blipFill>
        <p:spPr>
          <a:xfrm>
            <a:off x="696625" y="2816352"/>
            <a:ext cx="1433258" cy="1384965"/>
          </a:xfrm>
          <a:prstGeom prst="rect">
            <a:avLst/>
          </a:prstGeom>
        </p:spPr>
      </p:pic>
      <p:sp>
        <p:nvSpPr>
          <p:cNvPr id="73" name="テキスト ボックス 72">
            <a:extLst>
              <a:ext uri="{FF2B5EF4-FFF2-40B4-BE49-F238E27FC236}">
                <a16:creationId xmlns:a16="http://schemas.microsoft.com/office/drawing/2014/main" id="{0F1D1AA2-E39B-44A6-0BFE-DA4C031375A5}"/>
              </a:ext>
            </a:extLst>
          </p:cNvPr>
          <p:cNvSpPr txBox="1"/>
          <p:nvPr/>
        </p:nvSpPr>
        <p:spPr>
          <a:xfrm>
            <a:off x="146639" y="4224816"/>
            <a:ext cx="2349179" cy="276999"/>
          </a:xfrm>
          <a:prstGeom prst="rect">
            <a:avLst/>
          </a:prstGeom>
          <a:noFill/>
        </p:spPr>
        <p:txBody>
          <a:bodyPr wrap="square">
            <a:spAutoFit/>
          </a:bodyPr>
          <a:lstStyle/>
          <a:p>
            <a:pPr algn="ctr"/>
            <a:r>
              <a:rPr lang="en-US" altLang="ja-JP" sz="1200" spc="-5" dirty="0">
                <a:latin typeface="BIZ UDPゴシック" panose="020B0400000000000000" pitchFamily="50" charset="-128"/>
                <a:ea typeface="BIZ UDPゴシック" panose="020B0400000000000000" pitchFamily="50" charset="-128"/>
                <a:cs typeface="Meiryo UI"/>
              </a:rPr>
              <a:t>BWR</a:t>
            </a:r>
            <a:r>
              <a:rPr lang="ja-JP" altLang="en-US" sz="1200" spc="-5" dirty="0">
                <a:latin typeface="BIZ UDPゴシック" panose="020B0400000000000000" pitchFamily="50" charset="-128"/>
                <a:ea typeface="BIZ UDPゴシック" panose="020B0400000000000000" pitchFamily="50" charset="-128"/>
                <a:cs typeface="Meiryo UI"/>
              </a:rPr>
              <a:t>炉</a:t>
            </a:r>
            <a:r>
              <a:rPr lang="en-US" altLang="ja-JP" sz="1200" spc="-10" dirty="0">
                <a:latin typeface="BIZ UDPゴシック" panose="020B0400000000000000" pitchFamily="50" charset="-128"/>
                <a:ea typeface="BIZ UDPゴシック" panose="020B0400000000000000" pitchFamily="50" charset="-128"/>
                <a:cs typeface="Meiryo UI"/>
              </a:rPr>
              <a:t>PLR</a:t>
            </a:r>
            <a:r>
              <a:rPr lang="ja-JP" altLang="en-US" sz="1200" spc="-10" dirty="0">
                <a:latin typeface="BIZ UDPゴシック" panose="020B0400000000000000" pitchFamily="50" charset="-128"/>
                <a:ea typeface="BIZ UDPゴシック" panose="020B0400000000000000" pitchFamily="50" charset="-128"/>
                <a:cs typeface="Meiryo UI"/>
              </a:rPr>
              <a:t>ポンプ</a:t>
            </a:r>
            <a:endParaRPr lang="ja-JP" altLang="en-US" sz="1200" dirty="0">
              <a:latin typeface="BIZ UDPゴシック" panose="020B0400000000000000" pitchFamily="50" charset="-128"/>
              <a:ea typeface="BIZ UDPゴシック" panose="020B0400000000000000" pitchFamily="50" charset="-128"/>
            </a:endParaRPr>
          </a:p>
        </p:txBody>
      </p:sp>
      <p:pic>
        <p:nvPicPr>
          <p:cNvPr id="74" name="object 5">
            <a:extLst>
              <a:ext uri="{FF2B5EF4-FFF2-40B4-BE49-F238E27FC236}">
                <a16:creationId xmlns:a16="http://schemas.microsoft.com/office/drawing/2014/main" id="{738B5565-AA35-394B-A353-4103F26B1163}"/>
              </a:ext>
            </a:extLst>
          </p:cNvPr>
          <p:cNvPicPr/>
          <p:nvPr/>
        </p:nvPicPr>
        <p:blipFill>
          <a:blip r:embed="rId15" cstate="print"/>
          <a:stretch>
            <a:fillRect/>
          </a:stretch>
        </p:blipFill>
        <p:spPr>
          <a:xfrm>
            <a:off x="696625" y="4527395"/>
            <a:ext cx="1680096" cy="1594924"/>
          </a:xfrm>
          <a:prstGeom prst="rect">
            <a:avLst/>
          </a:prstGeom>
        </p:spPr>
      </p:pic>
      <p:sp>
        <p:nvSpPr>
          <p:cNvPr id="75" name="テキスト ボックス 74">
            <a:extLst>
              <a:ext uri="{FF2B5EF4-FFF2-40B4-BE49-F238E27FC236}">
                <a16:creationId xmlns:a16="http://schemas.microsoft.com/office/drawing/2014/main" id="{6BC8D17F-5126-EDA4-1317-781DC3D91A4C}"/>
              </a:ext>
            </a:extLst>
          </p:cNvPr>
          <p:cNvSpPr txBox="1"/>
          <p:nvPr/>
        </p:nvSpPr>
        <p:spPr>
          <a:xfrm>
            <a:off x="111550" y="6199139"/>
            <a:ext cx="2530856" cy="461665"/>
          </a:xfrm>
          <a:prstGeom prst="rect">
            <a:avLst/>
          </a:prstGeom>
          <a:noFill/>
        </p:spPr>
        <p:txBody>
          <a:bodyPr wrap="square">
            <a:spAutoFit/>
          </a:bodyPr>
          <a:lstStyle/>
          <a:p>
            <a:r>
              <a:rPr lang="ja-JP" altLang="en-US" sz="1200" spc="-20" dirty="0">
                <a:latin typeface="BIZ UDPゴシック" panose="020B0400000000000000" pitchFamily="50" charset="-128"/>
                <a:ea typeface="BIZ UDPゴシック" panose="020B0400000000000000" pitchFamily="50" charset="-128"/>
                <a:cs typeface="Meiryo UI"/>
              </a:rPr>
              <a:t>電動弁のアクチュエータ直</a:t>
            </a:r>
            <a:r>
              <a:rPr lang="ja-JP" altLang="en-US" sz="1200" spc="-10" dirty="0">
                <a:latin typeface="BIZ UDPゴシック" panose="020B0400000000000000" pitchFamily="50" charset="-128"/>
                <a:ea typeface="BIZ UDPゴシック" panose="020B0400000000000000" pitchFamily="50" charset="-128"/>
                <a:cs typeface="Meiryo UI"/>
              </a:rPr>
              <a:t>流モータ製造</a:t>
            </a:r>
            <a:r>
              <a:rPr lang="ja-JP" altLang="en-US" sz="1200" dirty="0">
                <a:latin typeface="BIZ UDPゴシック" panose="020B0400000000000000" pitchFamily="50" charset="-128"/>
                <a:ea typeface="BIZ UDPゴシック" panose="020B0400000000000000" pitchFamily="50" charset="-128"/>
                <a:cs typeface="Meiryo UI"/>
              </a:rPr>
              <a:t>甲府明電舎</a:t>
            </a:r>
            <a:r>
              <a:rPr lang="ja-JP" altLang="en-US" sz="1200" spc="-50" dirty="0">
                <a:latin typeface="BIZ UDPゴシック" panose="020B0400000000000000" pitchFamily="50" charset="-128"/>
                <a:ea typeface="BIZ UDPゴシック" panose="020B0400000000000000" pitchFamily="50" charset="-128"/>
                <a:cs typeface="Meiryo UI"/>
              </a:rPr>
              <a:t>が </a:t>
            </a:r>
            <a:r>
              <a:rPr lang="en-US" altLang="ja-JP" sz="1200" b="1" u="sng" dirty="0">
                <a:uFill>
                  <a:solidFill>
                    <a:srgbClr val="000000"/>
                  </a:solidFill>
                </a:uFill>
                <a:latin typeface="BIZ UDPゴシック" panose="020B0400000000000000" pitchFamily="50" charset="-128"/>
                <a:ea typeface="BIZ UDPゴシック" panose="020B0400000000000000" pitchFamily="50" charset="-128"/>
                <a:cs typeface="Meiryo UI"/>
              </a:rPr>
              <a:t>2022</a:t>
            </a:r>
            <a:r>
              <a:rPr lang="ja-JP" altLang="en-US" sz="1200" b="1" u="sng" spc="-10" dirty="0">
                <a:uFill>
                  <a:solidFill>
                    <a:srgbClr val="000000"/>
                  </a:solidFill>
                </a:uFill>
                <a:latin typeface="BIZ UDPゴシック" panose="020B0400000000000000" pitchFamily="50" charset="-128"/>
                <a:ea typeface="BIZ UDPゴシック" panose="020B0400000000000000" pitchFamily="50" charset="-128"/>
                <a:cs typeface="Meiryo UI"/>
              </a:rPr>
              <a:t>年の撤退</a:t>
            </a:r>
            <a:endParaRPr lang="ja-JP" altLang="en-US" sz="1200" dirty="0">
              <a:latin typeface="BIZ UDPゴシック" panose="020B0400000000000000" pitchFamily="50" charset="-128"/>
              <a:ea typeface="BIZ UDPゴシック" panose="020B0400000000000000" pitchFamily="50" charset="-128"/>
            </a:endParaRPr>
          </a:p>
        </p:txBody>
      </p:sp>
      <p:sp>
        <p:nvSpPr>
          <p:cNvPr id="80" name="object 6">
            <a:extLst>
              <a:ext uri="{FF2B5EF4-FFF2-40B4-BE49-F238E27FC236}">
                <a16:creationId xmlns:a16="http://schemas.microsoft.com/office/drawing/2014/main" id="{6465D311-2656-B2D9-2AAB-C5940D0ED54F}"/>
              </a:ext>
            </a:extLst>
          </p:cNvPr>
          <p:cNvSpPr txBox="1"/>
          <p:nvPr/>
        </p:nvSpPr>
        <p:spPr>
          <a:xfrm>
            <a:off x="6663372" y="6438040"/>
            <a:ext cx="128079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A5A5A"/>
                </a:solidFill>
                <a:latin typeface="Meiryo UI"/>
                <a:cs typeface="Meiryo UI"/>
              </a:rPr>
              <a:t>（</a:t>
            </a:r>
            <a:r>
              <a:rPr sz="1200" spc="-10" dirty="0">
                <a:solidFill>
                  <a:srgbClr val="5A5A5A"/>
                </a:solidFill>
                <a:latin typeface="Meiryo UI"/>
                <a:cs typeface="Meiryo UI"/>
              </a:rPr>
              <a:t>ポンプ・バルブ等</a:t>
            </a:r>
            <a:r>
              <a:rPr sz="1200" spc="-50" dirty="0">
                <a:solidFill>
                  <a:srgbClr val="5A5A5A"/>
                </a:solidFill>
                <a:latin typeface="Meiryo UI"/>
                <a:cs typeface="Meiryo UI"/>
              </a:rPr>
              <a:t>）</a:t>
            </a:r>
            <a:endParaRPr sz="1200">
              <a:latin typeface="Meiryo UI"/>
              <a:cs typeface="Meiryo UI"/>
            </a:endParaRPr>
          </a:p>
        </p:txBody>
      </p:sp>
      <p:sp>
        <p:nvSpPr>
          <p:cNvPr id="81" name="object 7">
            <a:extLst>
              <a:ext uri="{FF2B5EF4-FFF2-40B4-BE49-F238E27FC236}">
                <a16:creationId xmlns:a16="http://schemas.microsoft.com/office/drawing/2014/main" id="{C52A7D6C-7121-9C84-FFA8-9671DB12E308}"/>
              </a:ext>
            </a:extLst>
          </p:cNvPr>
          <p:cNvSpPr txBox="1"/>
          <p:nvPr/>
        </p:nvSpPr>
        <p:spPr>
          <a:xfrm>
            <a:off x="9659597" y="6438040"/>
            <a:ext cx="17780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A5A5A"/>
                </a:solidFill>
                <a:latin typeface="Meiryo UI"/>
                <a:cs typeface="Meiryo UI"/>
              </a:rPr>
              <a:t>（鋳鍛造品・特殊素材等</a:t>
            </a:r>
            <a:r>
              <a:rPr sz="1200" spc="-50" dirty="0">
                <a:solidFill>
                  <a:srgbClr val="5A5A5A"/>
                </a:solidFill>
                <a:latin typeface="Meiryo UI"/>
                <a:cs typeface="Meiryo UI"/>
              </a:rPr>
              <a:t>）</a:t>
            </a:r>
            <a:endParaRPr sz="1200">
              <a:latin typeface="Meiryo UI"/>
              <a:cs typeface="Meiryo UI"/>
            </a:endParaRPr>
          </a:p>
        </p:txBody>
      </p:sp>
      <p:sp>
        <p:nvSpPr>
          <p:cNvPr id="82" name="object 8">
            <a:extLst>
              <a:ext uri="{FF2B5EF4-FFF2-40B4-BE49-F238E27FC236}">
                <a16:creationId xmlns:a16="http://schemas.microsoft.com/office/drawing/2014/main" id="{EFA6EE9C-125D-B29C-DC0A-91F7A150A7F4}"/>
              </a:ext>
            </a:extLst>
          </p:cNvPr>
          <p:cNvSpPr txBox="1"/>
          <p:nvPr/>
        </p:nvSpPr>
        <p:spPr>
          <a:xfrm>
            <a:off x="2827961" y="6438040"/>
            <a:ext cx="27692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A5A5A"/>
                </a:solidFill>
                <a:latin typeface="Meiryo UI"/>
                <a:cs typeface="Meiryo UI"/>
              </a:rPr>
              <a:t>（ｴﾝｼﾞﾆｱﾘﾝｸﾞ・大型機器・炉内構造物等</a:t>
            </a:r>
            <a:r>
              <a:rPr sz="1200" spc="-50" dirty="0">
                <a:solidFill>
                  <a:srgbClr val="5A5A5A"/>
                </a:solidFill>
                <a:latin typeface="Meiryo UI"/>
                <a:cs typeface="Meiryo UI"/>
              </a:rPr>
              <a:t>）</a:t>
            </a:r>
            <a:endParaRPr sz="1200">
              <a:latin typeface="Meiryo UI"/>
              <a:cs typeface="Meiryo UI"/>
            </a:endParaRPr>
          </a:p>
        </p:txBody>
      </p:sp>
      <p:grpSp>
        <p:nvGrpSpPr>
          <p:cNvPr id="86" name="object 26">
            <a:extLst>
              <a:ext uri="{FF2B5EF4-FFF2-40B4-BE49-F238E27FC236}">
                <a16:creationId xmlns:a16="http://schemas.microsoft.com/office/drawing/2014/main" id="{EAF976B4-944B-E737-58D1-92C2E6C43E7A}"/>
              </a:ext>
            </a:extLst>
          </p:cNvPr>
          <p:cNvGrpSpPr/>
          <p:nvPr/>
        </p:nvGrpSpPr>
        <p:grpSpPr>
          <a:xfrm>
            <a:off x="2942464" y="5815487"/>
            <a:ext cx="2581910" cy="495300"/>
            <a:chOff x="1162811" y="2400300"/>
            <a:chExt cx="2581910" cy="495300"/>
          </a:xfrm>
          <a:solidFill>
            <a:schemeClr val="accent6">
              <a:lumMod val="75000"/>
            </a:schemeClr>
          </a:solidFill>
          <a:effectLst>
            <a:glow rad="139700">
              <a:schemeClr val="accent2">
                <a:satMod val="175000"/>
                <a:alpha val="40000"/>
              </a:schemeClr>
            </a:glow>
          </a:effectLst>
        </p:grpSpPr>
        <p:sp>
          <p:nvSpPr>
            <p:cNvPr id="87" name="object 27">
              <a:extLst>
                <a:ext uri="{FF2B5EF4-FFF2-40B4-BE49-F238E27FC236}">
                  <a16:creationId xmlns:a16="http://schemas.microsoft.com/office/drawing/2014/main" id="{61B31722-3347-C4D2-5B5B-B7747CB6118A}"/>
                </a:ext>
              </a:extLst>
            </p:cNvPr>
            <p:cNvSpPr/>
            <p:nvPr/>
          </p:nvSpPr>
          <p:spPr>
            <a:xfrm>
              <a:off x="1162811" y="2400300"/>
              <a:ext cx="2581910" cy="495300"/>
            </a:xfrm>
            <a:custGeom>
              <a:avLst/>
              <a:gdLst/>
              <a:ahLst/>
              <a:cxnLst/>
              <a:rect l="l" t="t" r="r" b="b"/>
              <a:pathLst>
                <a:path w="2581910" h="495300">
                  <a:moveTo>
                    <a:pt x="2178304" y="0"/>
                  </a:moveTo>
                  <a:lnTo>
                    <a:pt x="403351" y="0"/>
                  </a:lnTo>
                  <a:lnTo>
                    <a:pt x="371945" y="2430"/>
                  </a:lnTo>
                  <a:lnTo>
                    <a:pt x="346313" y="9064"/>
                  </a:lnTo>
                  <a:lnTo>
                    <a:pt x="329039" y="18913"/>
                  </a:lnTo>
                  <a:lnTo>
                    <a:pt x="322706" y="30987"/>
                  </a:lnTo>
                  <a:lnTo>
                    <a:pt x="322706" y="123951"/>
                  </a:lnTo>
                  <a:lnTo>
                    <a:pt x="0" y="123951"/>
                  </a:lnTo>
                  <a:lnTo>
                    <a:pt x="322706" y="309625"/>
                  </a:lnTo>
                  <a:lnTo>
                    <a:pt x="0" y="495300"/>
                  </a:lnTo>
                  <a:lnTo>
                    <a:pt x="564769" y="495300"/>
                  </a:lnTo>
                  <a:lnTo>
                    <a:pt x="596175" y="492869"/>
                  </a:lnTo>
                  <a:lnTo>
                    <a:pt x="621807" y="486235"/>
                  </a:lnTo>
                  <a:lnTo>
                    <a:pt x="639081" y="476386"/>
                  </a:lnTo>
                  <a:lnTo>
                    <a:pt x="645413" y="464312"/>
                  </a:lnTo>
                  <a:lnTo>
                    <a:pt x="639081" y="452237"/>
                  </a:lnTo>
                  <a:lnTo>
                    <a:pt x="621807" y="442388"/>
                  </a:lnTo>
                  <a:lnTo>
                    <a:pt x="596175" y="435754"/>
                  </a:lnTo>
                  <a:lnTo>
                    <a:pt x="564769" y="433324"/>
                  </a:lnTo>
                  <a:lnTo>
                    <a:pt x="403351" y="433324"/>
                  </a:lnTo>
                  <a:lnTo>
                    <a:pt x="371945" y="430893"/>
                  </a:lnTo>
                  <a:lnTo>
                    <a:pt x="346313" y="424259"/>
                  </a:lnTo>
                  <a:lnTo>
                    <a:pt x="329039" y="414410"/>
                  </a:lnTo>
                  <a:lnTo>
                    <a:pt x="322706" y="402336"/>
                  </a:lnTo>
                  <a:lnTo>
                    <a:pt x="329039" y="390261"/>
                  </a:lnTo>
                  <a:lnTo>
                    <a:pt x="346313" y="380412"/>
                  </a:lnTo>
                  <a:lnTo>
                    <a:pt x="371945" y="373778"/>
                  </a:lnTo>
                  <a:lnTo>
                    <a:pt x="403351" y="371348"/>
                  </a:lnTo>
                  <a:lnTo>
                    <a:pt x="2178304" y="371348"/>
                  </a:lnTo>
                  <a:lnTo>
                    <a:pt x="2209710" y="373778"/>
                  </a:lnTo>
                  <a:lnTo>
                    <a:pt x="2235342" y="380412"/>
                  </a:lnTo>
                  <a:lnTo>
                    <a:pt x="2252616" y="390261"/>
                  </a:lnTo>
                  <a:lnTo>
                    <a:pt x="2258949" y="402336"/>
                  </a:lnTo>
                  <a:lnTo>
                    <a:pt x="2252616" y="414410"/>
                  </a:lnTo>
                  <a:lnTo>
                    <a:pt x="2235342" y="424259"/>
                  </a:lnTo>
                  <a:lnTo>
                    <a:pt x="2209710" y="430893"/>
                  </a:lnTo>
                  <a:lnTo>
                    <a:pt x="2178304" y="433324"/>
                  </a:lnTo>
                  <a:lnTo>
                    <a:pt x="2016887" y="433324"/>
                  </a:lnTo>
                  <a:lnTo>
                    <a:pt x="1985480" y="435754"/>
                  </a:lnTo>
                  <a:lnTo>
                    <a:pt x="1959848" y="442388"/>
                  </a:lnTo>
                  <a:lnTo>
                    <a:pt x="1942574" y="452237"/>
                  </a:lnTo>
                  <a:lnTo>
                    <a:pt x="1936242" y="464312"/>
                  </a:lnTo>
                  <a:lnTo>
                    <a:pt x="1942574" y="476386"/>
                  </a:lnTo>
                  <a:lnTo>
                    <a:pt x="1959848" y="486235"/>
                  </a:lnTo>
                  <a:lnTo>
                    <a:pt x="1985480" y="492869"/>
                  </a:lnTo>
                  <a:lnTo>
                    <a:pt x="2016887" y="495300"/>
                  </a:lnTo>
                  <a:lnTo>
                    <a:pt x="2581655" y="495300"/>
                  </a:lnTo>
                  <a:lnTo>
                    <a:pt x="2258949" y="309625"/>
                  </a:lnTo>
                  <a:lnTo>
                    <a:pt x="2581655" y="123951"/>
                  </a:lnTo>
                  <a:lnTo>
                    <a:pt x="2258949" y="123951"/>
                  </a:lnTo>
                  <a:lnTo>
                    <a:pt x="2258949" y="30987"/>
                  </a:lnTo>
                  <a:lnTo>
                    <a:pt x="2252616" y="18913"/>
                  </a:lnTo>
                  <a:lnTo>
                    <a:pt x="2235342" y="9064"/>
                  </a:lnTo>
                  <a:lnTo>
                    <a:pt x="2209710" y="2430"/>
                  </a:lnTo>
                  <a:lnTo>
                    <a:pt x="2178304" y="0"/>
                  </a:lnTo>
                  <a:close/>
                </a:path>
              </a:pathLst>
            </a:custGeom>
            <a:grpFill/>
          </p:spPr>
          <p:txBody>
            <a:bodyPr wrap="square" lIns="0" tIns="0" rIns="0" bIns="0" rtlCol="0"/>
            <a:lstStyle/>
            <a:p>
              <a:endParaRPr/>
            </a:p>
          </p:txBody>
        </p:sp>
        <p:sp>
          <p:nvSpPr>
            <p:cNvPr id="88" name="object 28">
              <a:extLst>
                <a:ext uri="{FF2B5EF4-FFF2-40B4-BE49-F238E27FC236}">
                  <a16:creationId xmlns:a16="http://schemas.microsoft.com/office/drawing/2014/main" id="{5769ABDE-E0B4-26FD-07FC-87ADB7E5CB4D}"/>
                </a:ext>
              </a:extLst>
            </p:cNvPr>
            <p:cNvSpPr/>
            <p:nvPr/>
          </p:nvSpPr>
          <p:spPr>
            <a:xfrm>
              <a:off x="1485518" y="2771647"/>
              <a:ext cx="1936750" cy="93345"/>
            </a:xfrm>
            <a:custGeom>
              <a:avLst/>
              <a:gdLst/>
              <a:ahLst/>
              <a:cxnLst/>
              <a:rect l="l" t="t" r="r" b="b"/>
              <a:pathLst>
                <a:path w="1936750" h="93344">
                  <a:moveTo>
                    <a:pt x="322706" y="0"/>
                  </a:moveTo>
                  <a:lnTo>
                    <a:pt x="80644" y="0"/>
                  </a:lnTo>
                  <a:lnTo>
                    <a:pt x="49238" y="2430"/>
                  </a:lnTo>
                  <a:lnTo>
                    <a:pt x="23606" y="9064"/>
                  </a:lnTo>
                  <a:lnTo>
                    <a:pt x="6332" y="18913"/>
                  </a:lnTo>
                  <a:lnTo>
                    <a:pt x="0" y="30987"/>
                  </a:lnTo>
                  <a:lnTo>
                    <a:pt x="6332" y="43062"/>
                  </a:lnTo>
                  <a:lnTo>
                    <a:pt x="23606" y="52911"/>
                  </a:lnTo>
                  <a:lnTo>
                    <a:pt x="49238" y="59545"/>
                  </a:lnTo>
                  <a:lnTo>
                    <a:pt x="80644" y="61975"/>
                  </a:lnTo>
                  <a:lnTo>
                    <a:pt x="242062" y="61975"/>
                  </a:lnTo>
                  <a:lnTo>
                    <a:pt x="273468" y="64406"/>
                  </a:lnTo>
                  <a:lnTo>
                    <a:pt x="299100" y="71040"/>
                  </a:lnTo>
                  <a:lnTo>
                    <a:pt x="316374" y="80889"/>
                  </a:lnTo>
                  <a:lnTo>
                    <a:pt x="322706" y="92963"/>
                  </a:lnTo>
                  <a:lnTo>
                    <a:pt x="322706" y="0"/>
                  </a:lnTo>
                  <a:close/>
                </a:path>
                <a:path w="1936750" h="93344">
                  <a:moveTo>
                    <a:pt x="1855596" y="0"/>
                  </a:moveTo>
                  <a:lnTo>
                    <a:pt x="1613535" y="0"/>
                  </a:lnTo>
                  <a:lnTo>
                    <a:pt x="1613535" y="92963"/>
                  </a:lnTo>
                  <a:lnTo>
                    <a:pt x="1619867" y="80889"/>
                  </a:lnTo>
                  <a:lnTo>
                    <a:pt x="1637141" y="71040"/>
                  </a:lnTo>
                  <a:lnTo>
                    <a:pt x="1662773" y="64406"/>
                  </a:lnTo>
                  <a:lnTo>
                    <a:pt x="1694180" y="61975"/>
                  </a:lnTo>
                  <a:lnTo>
                    <a:pt x="1855596" y="61975"/>
                  </a:lnTo>
                  <a:lnTo>
                    <a:pt x="1887003" y="59545"/>
                  </a:lnTo>
                  <a:lnTo>
                    <a:pt x="1912635" y="52911"/>
                  </a:lnTo>
                  <a:lnTo>
                    <a:pt x="1929909" y="43062"/>
                  </a:lnTo>
                  <a:lnTo>
                    <a:pt x="1936242" y="30987"/>
                  </a:lnTo>
                  <a:lnTo>
                    <a:pt x="1929909" y="18913"/>
                  </a:lnTo>
                  <a:lnTo>
                    <a:pt x="1912635" y="9064"/>
                  </a:lnTo>
                  <a:lnTo>
                    <a:pt x="1887003" y="2430"/>
                  </a:lnTo>
                  <a:lnTo>
                    <a:pt x="1855596" y="0"/>
                  </a:lnTo>
                  <a:close/>
                </a:path>
              </a:pathLst>
            </a:custGeom>
            <a:grpFill/>
          </p:spPr>
          <p:txBody>
            <a:bodyPr wrap="square" lIns="0" tIns="0" rIns="0" bIns="0" rtlCol="0"/>
            <a:lstStyle/>
            <a:p>
              <a:endParaRPr/>
            </a:p>
          </p:txBody>
        </p:sp>
        <p:sp>
          <p:nvSpPr>
            <p:cNvPr id="89" name="object 29">
              <a:extLst>
                <a:ext uri="{FF2B5EF4-FFF2-40B4-BE49-F238E27FC236}">
                  <a16:creationId xmlns:a16="http://schemas.microsoft.com/office/drawing/2014/main" id="{B500CF67-13FA-9758-5218-1DBDD022F4D4}"/>
                </a:ext>
              </a:extLst>
            </p:cNvPr>
            <p:cNvSpPr/>
            <p:nvPr/>
          </p:nvSpPr>
          <p:spPr>
            <a:xfrm>
              <a:off x="1485518" y="2524252"/>
              <a:ext cx="1936750" cy="340360"/>
            </a:xfrm>
            <a:custGeom>
              <a:avLst/>
              <a:gdLst/>
              <a:ahLst/>
              <a:cxnLst/>
              <a:rect l="l" t="t" r="r" b="b"/>
              <a:pathLst>
                <a:path w="1936750" h="340360">
                  <a:moveTo>
                    <a:pt x="322706" y="247396"/>
                  </a:moveTo>
                  <a:lnTo>
                    <a:pt x="322706" y="340360"/>
                  </a:lnTo>
                </a:path>
                <a:path w="1936750" h="340360">
                  <a:moveTo>
                    <a:pt x="1613535" y="340360"/>
                  </a:moveTo>
                  <a:lnTo>
                    <a:pt x="1613535" y="247396"/>
                  </a:lnTo>
                </a:path>
                <a:path w="1936750" h="340360">
                  <a:moveTo>
                    <a:pt x="0" y="278384"/>
                  </a:moveTo>
                  <a:lnTo>
                    <a:pt x="0" y="0"/>
                  </a:lnTo>
                </a:path>
                <a:path w="1936750" h="340360">
                  <a:moveTo>
                    <a:pt x="1936242" y="0"/>
                  </a:moveTo>
                  <a:lnTo>
                    <a:pt x="1936242" y="278384"/>
                  </a:lnTo>
                </a:path>
              </a:pathLst>
            </a:custGeom>
            <a:grpFill/>
            <a:ln w="9525">
              <a:solidFill>
                <a:srgbClr val="FFFFFF"/>
              </a:solidFill>
            </a:ln>
          </p:spPr>
          <p:txBody>
            <a:bodyPr wrap="square" lIns="0" tIns="0" rIns="0" bIns="0" rtlCol="0"/>
            <a:lstStyle/>
            <a:p>
              <a:endParaRPr/>
            </a:p>
          </p:txBody>
        </p:sp>
      </p:grpSp>
      <p:sp>
        <p:nvSpPr>
          <p:cNvPr id="90" name="object 30">
            <a:extLst>
              <a:ext uri="{FF2B5EF4-FFF2-40B4-BE49-F238E27FC236}">
                <a16:creationId xmlns:a16="http://schemas.microsoft.com/office/drawing/2014/main" id="{F7A808C0-6F9A-89FB-D376-EBF98C26824E}"/>
              </a:ext>
            </a:extLst>
          </p:cNvPr>
          <p:cNvSpPr txBox="1"/>
          <p:nvPr/>
        </p:nvSpPr>
        <p:spPr>
          <a:xfrm>
            <a:off x="3636011" y="5882924"/>
            <a:ext cx="1196340" cy="239395"/>
          </a:xfrm>
          <a:prstGeom prst="rect">
            <a:avLst/>
          </a:prstGeom>
        </p:spPr>
        <p:txBody>
          <a:bodyPr vert="horz" wrap="square" lIns="0" tIns="13335" rIns="0" bIns="0" rtlCol="0">
            <a:spAutoFit/>
          </a:bodyPr>
          <a:lstStyle/>
          <a:p>
            <a:pPr marL="12700">
              <a:lnSpc>
                <a:spcPct val="100000"/>
              </a:lnSpc>
              <a:spcBef>
                <a:spcPts val="105"/>
              </a:spcBef>
            </a:pPr>
            <a:r>
              <a:rPr sz="1400" b="1" spc="-15" dirty="0">
                <a:solidFill>
                  <a:srgbClr val="FFFFFF"/>
                </a:solidFill>
                <a:latin typeface="Meiryo UI"/>
                <a:cs typeface="Meiryo UI"/>
              </a:rPr>
              <a:t>プラントメーカー</a:t>
            </a:r>
            <a:endParaRPr sz="1400" dirty="0">
              <a:latin typeface="Meiryo UI"/>
              <a:cs typeface="Meiryo UI"/>
            </a:endParaRPr>
          </a:p>
        </p:txBody>
      </p:sp>
      <p:grpSp>
        <p:nvGrpSpPr>
          <p:cNvPr id="91" name="object 31">
            <a:extLst>
              <a:ext uri="{FF2B5EF4-FFF2-40B4-BE49-F238E27FC236}">
                <a16:creationId xmlns:a16="http://schemas.microsoft.com/office/drawing/2014/main" id="{8A145436-5316-4DED-CF06-38C54DE2F90C}"/>
              </a:ext>
            </a:extLst>
          </p:cNvPr>
          <p:cNvGrpSpPr/>
          <p:nvPr/>
        </p:nvGrpSpPr>
        <p:grpSpPr>
          <a:xfrm>
            <a:off x="6012878" y="5815487"/>
            <a:ext cx="2581910" cy="495300"/>
            <a:chOff x="4032503" y="2400300"/>
            <a:chExt cx="2581910" cy="495300"/>
          </a:xfrm>
          <a:solidFill>
            <a:schemeClr val="accent2">
              <a:lumMod val="50000"/>
            </a:schemeClr>
          </a:solidFill>
          <a:effectLst>
            <a:glow rad="139700">
              <a:schemeClr val="accent2">
                <a:satMod val="175000"/>
                <a:alpha val="40000"/>
              </a:schemeClr>
            </a:glow>
          </a:effectLst>
        </p:grpSpPr>
        <p:sp>
          <p:nvSpPr>
            <p:cNvPr id="92" name="object 32">
              <a:extLst>
                <a:ext uri="{FF2B5EF4-FFF2-40B4-BE49-F238E27FC236}">
                  <a16:creationId xmlns:a16="http://schemas.microsoft.com/office/drawing/2014/main" id="{981A4C6A-C337-1F94-1CF2-788D3CF929E8}"/>
                </a:ext>
              </a:extLst>
            </p:cNvPr>
            <p:cNvSpPr/>
            <p:nvPr/>
          </p:nvSpPr>
          <p:spPr>
            <a:xfrm>
              <a:off x="4032503" y="2400300"/>
              <a:ext cx="2581910" cy="495300"/>
            </a:xfrm>
            <a:custGeom>
              <a:avLst/>
              <a:gdLst/>
              <a:ahLst/>
              <a:cxnLst/>
              <a:rect l="l" t="t" r="r" b="b"/>
              <a:pathLst>
                <a:path w="2581909" h="495300">
                  <a:moveTo>
                    <a:pt x="2178304" y="0"/>
                  </a:moveTo>
                  <a:lnTo>
                    <a:pt x="403351" y="0"/>
                  </a:lnTo>
                  <a:lnTo>
                    <a:pt x="371945" y="2430"/>
                  </a:lnTo>
                  <a:lnTo>
                    <a:pt x="346313" y="9064"/>
                  </a:lnTo>
                  <a:lnTo>
                    <a:pt x="329039" y="18913"/>
                  </a:lnTo>
                  <a:lnTo>
                    <a:pt x="322707" y="30987"/>
                  </a:lnTo>
                  <a:lnTo>
                    <a:pt x="322707" y="123951"/>
                  </a:lnTo>
                  <a:lnTo>
                    <a:pt x="0" y="123951"/>
                  </a:lnTo>
                  <a:lnTo>
                    <a:pt x="322707" y="309625"/>
                  </a:lnTo>
                  <a:lnTo>
                    <a:pt x="0" y="495300"/>
                  </a:lnTo>
                  <a:lnTo>
                    <a:pt x="564769" y="495300"/>
                  </a:lnTo>
                  <a:lnTo>
                    <a:pt x="596175" y="492869"/>
                  </a:lnTo>
                  <a:lnTo>
                    <a:pt x="621807" y="486235"/>
                  </a:lnTo>
                  <a:lnTo>
                    <a:pt x="639081" y="476386"/>
                  </a:lnTo>
                  <a:lnTo>
                    <a:pt x="645413" y="464312"/>
                  </a:lnTo>
                  <a:lnTo>
                    <a:pt x="639081" y="452237"/>
                  </a:lnTo>
                  <a:lnTo>
                    <a:pt x="621807" y="442388"/>
                  </a:lnTo>
                  <a:lnTo>
                    <a:pt x="596175" y="435754"/>
                  </a:lnTo>
                  <a:lnTo>
                    <a:pt x="564769" y="433324"/>
                  </a:lnTo>
                  <a:lnTo>
                    <a:pt x="403351" y="433324"/>
                  </a:lnTo>
                  <a:lnTo>
                    <a:pt x="371945" y="430893"/>
                  </a:lnTo>
                  <a:lnTo>
                    <a:pt x="346313" y="424259"/>
                  </a:lnTo>
                  <a:lnTo>
                    <a:pt x="329039" y="414410"/>
                  </a:lnTo>
                  <a:lnTo>
                    <a:pt x="322707" y="402336"/>
                  </a:lnTo>
                  <a:lnTo>
                    <a:pt x="329039" y="390261"/>
                  </a:lnTo>
                  <a:lnTo>
                    <a:pt x="346313" y="380412"/>
                  </a:lnTo>
                  <a:lnTo>
                    <a:pt x="371945" y="373778"/>
                  </a:lnTo>
                  <a:lnTo>
                    <a:pt x="403351" y="371348"/>
                  </a:lnTo>
                  <a:lnTo>
                    <a:pt x="2178304" y="371348"/>
                  </a:lnTo>
                  <a:lnTo>
                    <a:pt x="2209710" y="373778"/>
                  </a:lnTo>
                  <a:lnTo>
                    <a:pt x="2235342" y="380412"/>
                  </a:lnTo>
                  <a:lnTo>
                    <a:pt x="2252616" y="390261"/>
                  </a:lnTo>
                  <a:lnTo>
                    <a:pt x="2258949" y="402336"/>
                  </a:lnTo>
                  <a:lnTo>
                    <a:pt x="2252616" y="414410"/>
                  </a:lnTo>
                  <a:lnTo>
                    <a:pt x="2235342" y="424259"/>
                  </a:lnTo>
                  <a:lnTo>
                    <a:pt x="2209710" y="430893"/>
                  </a:lnTo>
                  <a:lnTo>
                    <a:pt x="2178304" y="433324"/>
                  </a:lnTo>
                  <a:lnTo>
                    <a:pt x="2016887" y="433324"/>
                  </a:lnTo>
                  <a:lnTo>
                    <a:pt x="1985480" y="435754"/>
                  </a:lnTo>
                  <a:lnTo>
                    <a:pt x="1959848" y="442388"/>
                  </a:lnTo>
                  <a:lnTo>
                    <a:pt x="1942574" y="452237"/>
                  </a:lnTo>
                  <a:lnTo>
                    <a:pt x="1936242" y="464312"/>
                  </a:lnTo>
                  <a:lnTo>
                    <a:pt x="1942574" y="476386"/>
                  </a:lnTo>
                  <a:lnTo>
                    <a:pt x="1959848" y="486235"/>
                  </a:lnTo>
                  <a:lnTo>
                    <a:pt x="1985480" y="492869"/>
                  </a:lnTo>
                  <a:lnTo>
                    <a:pt x="2016887" y="495300"/>
                  </a:lnTo>
                  <a:lnTo>
                    <a:pt x="2581655" y="495300"/>
                  </a:lnTo>
                  <a:lnTo>
                    <a:pt x="2258949" y="309625"/>
                  </a:lnTo>
                  <a:lnTo>
                    <a:pt x="2581655" y="123951"/>
                  </a:lnTo>
                  <a:lnTo>
                    <a:pt x="2258949" y="123951"/>
                  </a:lnTo>
                  <a:lnTo>
                    <a:pt x="2258949" y="30987"/>
                  </a:lnTo>
                  <a:lnTo>
                    <a:pt x="2252616" y="18913"/>
                  </a:lnTo>
                  <a:lnTo>
                    <a:pt x="2235342" y="9064"/>
                  </a:lnTo>
                  <a:lnTo>
                    <a:pt x="2209710" y="2430"/>
                  </a:lnTo>
                  <a:lnTo>
                    <a:pt x="2178304" y="0"/>
                  </a:lnTo>
                  <a:close/>
                </a:path>
              </a:pathLst>
            </a:custGeom>
            <a:grpFill/>
          </p:spPr>
          <p:txBody>
            <a:bodyPr wrap="square" lIns="0" tIns="0" rIns="0" bIns="0" rtlCol="0"/>
            <a:lstStyle/>
            <a:p>
              <a:endParaRPr/>
            </a:p>
          </p:txBody>
        </p:sp>
        <p:sp>
          <p:nvSpPr>
            <p:cNvPr id="93" name="object 33">
              <a:extLst>
                <a:ext uri="{FF2B5EF4-FFF2-40B4-BE49-F238E27FC236}">
                  <a16:creationId xmlns:a16="http://schemas.microsoft.com/office/drawing/2014/main" id="{11B5A457-BAF4-F9DA-1434-27D963295887}"/>
                </a:ext>
              </a:extLst>
            </p:cNvPr>
            <p:cNvSpPr/>
            <p:nvPr/>
          </p:nvSpPr>
          <p:spPr>
            <a:xfrm>
              <a:off x="4355210" y="2771647"/>
              <a:ext cx="1936750" cy="93345"/>
            </a:xfrm>
            <a:custGeom>
              <a:avLst/>
              <a:gdLst/>
              <a:ahLst/>
              <a:cxnLst/>
              <a:rect l="l" t="t" r="r" b="b"/>
              <a:pathLst>
                <a:path w="1936750" h="93344">
                  <a:moveTo>
                    <a:pt x="322706" y="0"/>
                  </a:moveTo>
                  <a:lnTo>
                    <a:pt x="80644" y="0"/>
                  </a:lnTo>
                  <a:lnTo>
                    <a:pt x="49238" y="2430"/>
                  </a:lnTo>
                  <a:lnTo>
                    <a:pt x="23606" y="9064"/>
                  </a:lnTo>
                  <a:lnTo>
                    <a:pt x="6332" y="18913"/>
                  </a:lnTo>
                  <a:lnTo>
                    <a:pt x="0" y="30987"/>
                  </a:lnTo>
                  <a:lnTo>
                    <a:pt x="6332" y="43062"/>
                  </a:lnTo>
                  <a:lnTo>
                    <a:pt x="23606" y="52911"/>
                  </a:lnTo>
                  <a:lnTo>
                    <a:pt x="49238" y="59545"/>
                  </a:lnTo>
                  <a:lnTo>
                    <a:pt x="80644" y="61975"/>
                  </a:lnTo>
                  <a:lnTo>
                    <a:pt x="242062" y="61975"/>
                  </a:lnTo>
                  <a:lnTo>
                    <a:pt x="273468" y="64406"/>
                  </a:lnTo>
                  <a:lnTo>
                    <a:pt x="299100" y="71040"/>
                  </a:lnTo>
                  <a:lnTo>
                    <a:pt x="316374" y="80889"/>
                  </a:lnTo>
                  <a:lnTo>
                    <a:pt x="322706" y="92963"/>
                  </a:lnTo>
                  <a:lnTo>
                    <a:pt x="322706" y="0"/>
                  </a:lnTo>
                  <a:close/>
                </a:path>
                <a:path w="1936750" h="93344">
                  <a:moveTo>
                    <a:pt x="1855597" y="0"/>
                  </a:moveTo>
                  <a:lnTo>
                    <a:pt x="1613535" y="0"/>
                  </a:lnTo>
                  <a:lnTo>
                    <a:pt x="1613535" y="92963"/>
                  </a:lnTo>
                  <a:lnTo>
                    <a:pt x="1619867" y="80889"/>
                  </a:lnTo>
                  <a:lnTo>
                    <a:pt x="1637141" y="71040"/>
                  </a:lnTo>
                  <a:lnTo>
                    <a:pt x="1662773" y="64406"/>
                  </a:lnTo>
                  <a:lnTo>
                    <a:pt x="1694179" y="61975"/>
                  </a:lnTo>
                  <a:lnTo>
                    <a:pt x="1855597" y="61975"/>
                  </a:lnTo>
                  <a:lnTo>
                    <a:pt x="1887003" y="59545"/>
                  </a:lnTo>
                  <a:lnTo>
                    <a:pt x="1912635" y="52911"/>
                  </a:lnTo>
                  <a:lnTo>
                    <a:pt x="1929909" y="43062"/>
                  </a:lnTo>
                  <a:lnTo>
                    <a:pt x="1936241" y="30987"/>
                  </a:lnTo>
                  <a:lnTo>
                    <a:pt x="1929909" y="18913"/>
                  </a:lnTo>
                  <a:lnTo>
                    <a:pt x="1912635" y="9064"/>
                  </a:lnTo>
                  <a:lnTo>
                    <a:pt x="1887003" y="2430"/>
                  </a:lnTo>
                  <a:lnTo>
                    <a:pt x="1855597" y="0"/>
                  </a:lnTo>
                  <a:close/>
                </a:path>
              </a:pathLst>
            </a:custGeom>
            <a:grpFill/>
          </p:spPr>
          <p:txBody>
            <a:bodyPr wrap="square" lIns="0" tIns="0" rIns="0" bIns="0" rtlCol="0"/>
            <a:lstStyle/>
            <a:p>
              <a:endParaRPr/>
            </a:p>
          </p:txBody>
        </p:sp>
        <p:sp>
          <p:nvSpPr>
            <p:cNvPr id="94" name="object 34">
              <a:extLst>
                <a:ext uri="{FF2B5EF4-FFF2-40B4-BE49-F238E27FC236}">
                  <a16:creationId xmlns:a16="http://schemas.microsoft.com/office/drawing/2014/main" id="{171EDE33-34D9-65C8-D390-004B0E1BC012}"/>
                </a:ext>
              </a:extLst>
            </p:cNvPr>
            <p:cNvSpPr/>
            <p:nvPr/>
          </p:nvSpPr>
          <p:spPr>
            <a:xfrm>
              <a:off x="4355210" y="2524252"/>
              <a:ext cx="1936750" cy="340360"/>
            </a:xfrm>
            <a:custGeom>
              <a:avLst/>
              <a:gdLst/>
              <a:ahLst/>
              <a:cxnLst/>
              <a:rect l="l" t="t" r="r" b="b"/>
              <a:pathLst>
                <a:path w="1936750" h="340360">
                  <a:moveTo>
                    <a:pt x="322706" y="247396"/>
                  </a:moveTo>
                  <a:lnTo>
                    <a:pt x="322706" y="340360"/>
                  </a:lnTo>
                </a:path>
                <a:path w="1936750" h="340360">
                  <a:moveTo>
                    <a:pt x="1613535" y="340360"/>
                  </a:moveTo>
                  <a:lnTo>
                    <a:pt x="1613535" y="247396"/>
                  </a:lnTo>
                </a:path>
                <a:path w="1936750" h="340360">
                  <a:moveTo>
                    <a:pt x="0" y="278384"/>
                  </a:moveTo>
                  <a:lnTo>
                    <a:pt x="0" y="0"/>
                  </a:lnTo>
                </a:path>
                <a:path w="1936750" h="340360">
                  <a:moveTo>
                    <a:pt x="1936241" y="0"/>
                  </a:moveTo>
                  <a:lnTo>
                    <a:pt x="1936241" y="278384"/>
                  </a:lnTo>
                </a:path>
              </a:pathLst>
            </a:custGeom>
            <a:grpFill/>
            <a:ln w="9525">
              <a:solidFill>
                <a:srgbClr val="FFFFFF"/>
              </a:solidFill>
            </a:ln>
          </p:spPr>
          <p:txBody>
            <a:bodyPr wrap="square" lIns="0" tIns="0" rIns="0" bIns="0" rtlCol="0"/>
            <a:lstStyle/>
            <a:p>
              <a:endParaRPr/>
            </a:p>
          </p:txBody>
        </p:sp>
      </p:grpSp>
      <p:sp>
        <p:nvSpPr>
          <p:cNvPr id="95" name="object 35">
            <a:extLst>
              <a:ext uri="{FF2B5EF4-FFF2-40B4-BE49-F238E27FC236}">
                <a16:creationId xmlns:a16="http://schemas.microsoft.com/office/drawing/2014/main" id="{B0BCE995-08DD-441C-A8CE-E47904959104}"/>
              </a:ext>
            </a:extLst>
          </p:cNvPr>
          <p:cNvSpPr txBox="1"/>
          <p:nvPr/>
        </p:nvSpPr>
        <p:spPr>
          <a:xfrm>
            <a:off x="6811582" y="5882924"/>
            <a:ext cx="984885" cy="239395"/>
          </a:xfrm>
          <a:prstGeom prst="rect">
            <a:avLst/>
          </a:prstGeom>
        </p:spPr>
        <p:txBody>
          <a:bodyPr vert="horz" wrap="square" lIns="0" tIns="13335" rIns="0" bIns="0" rtlCol="0">
            <a:spAutoFit/>
          </a:bodyPr>
          <a:lstStyle/>
          <a:p>
            <a:pPr marL="12700">
              <a:lnSpc>
                <a:spcPct val="100000"/>
              </a:lnSpc>
              <a:spcBef>
                <a:spcPts val="105"/>
              </a:spcBef>
            </a:pPr>
            <a:r>
              <a:rPr sz="1400" b="1" spc="-15" dirty="0">
                <a:solidFill>
                  <a:srgbClr val="FFFFFF"/>
                </a:solidFill>
                <a:latin typeface="Meiryo UI"/>
                <a:cs typeface="Meiryo UI"/>
              </a:rPr>
              <a:t>機器メーカー</a:t>
            </a:r>
            <a:endParaRPr sz="1400" dirty="0">
              <a:latin typeface="Meiryo UI"/>
              <a:cs typeface="Meiryo UI"/>
            </a:endParaRPr>
          </a:p>
        </p:txBody>
      </p:sp>
      <p:grpSp>
        <p:nvGrpSpPr>
          <p:cNvPr id="96" name="object 36">
            <a:extLst>
              <a:ext uri="{FF2B5EF4-FFF2-40B4-BE49-F238E27FC236}">
                <a16:creationId xmlns:a16="http://schemas.microsoft.com/office/drawing/2014/main" id="{EFAB6CB8-1FCE-375E-E144-78EF3A0605B3}"/>
              </a:ext>
            </a:extLst>
          </p:cNvPr>
          <p:cNvGrpSpPr/>
          <p:nvPr/>
        </p:nvGrpSpPr>
        <p:grpSpPr>
          <a:xfrm>
            <a:off x="9257134" y="5815487"/>
            <a:ext cx="2581910" cy="495300"/>
            <a:chOff x="6897623" y="2400300"/>
            <a:chExt cx="2581910" cy="495300"/>
          </a:xfrm>
          <a:solidFill>
            <a:srgbClr val="7030A0"/>
          </a:solidFill>
          <a:effectLst>
            <a:glow rad="139700">
              <a:schemeClr val="accent2">
                <a:satMod val="175000"/>
                <a:alpha val="40000"/>
              </a:schemeClr>
            </a:glow>
          </a:effectLst>
        </p:grpSpPr>
        <p:sp>
          <p:nvSpPr>
            <p:cNvPr id="97" name="object 37">
              <a:extLst>
                <a:ext uri="{FF2B5EF4-FFF2-40B4-BE49-F238E27FC236}">
                  <a16:creationId xmlns:a16="http://schemas.microsoft.com/office/drawing/2014/main" id="{E4138A03-2956-CE0A-B8C9-148DDEF30D99}"/>
                </a:ext>
              </a:extLst>
            </p:cNvPr>
            <p:cNvSpPr/>
            <p:nvPr/>
          </p:nvSpPr>
          <p:spPr>
            <a:xfrm>
              <a:off x="6897623" y="2400300"/>
              <a:ext cx="2581910" cy="495300"/>
            </a:xfrm>
            <a:custGeom>
              <a:avLst/>
              <a:gdLst/>
              <a:ahLst/>
              <a:cxnLst/>
              <a:rect l="l" t="t" r="r" b="b"/>
              <a:pathLst>
                <a:path w="2581909" h="495300">
                  <a:moveTo>
                    <a:pt x="2178304" y="0"/>
                  </a:moveTo>
                  <a:lnTo>
                    <a:pt x="403351" y="0"/>
                  </a:lnTo>
                  <a:lnTo>
                    <a:pt x="371945" y="2430"/>
                  </a:lnTo>
                  <a:lnTo>
                    <a:pt x="346313" y="9064"/>
                  </a:lnTo>
                  <a:lnTo>
                    <a:pt x="329039" y="18913"/>
                  </a:lnTo>
                  <a:lnTo>
                    <a:pt x="322706" y="30987"/>
                  </a:lnTo>
                  <a:lnTo>
                    <a:pt x="322706" y="123951"/>
                  </a:lnTo>
                  <a:lnTo>
                    <a:pt x="0" y="123951"/>
                  </a:lnTo>
                  <a:lnTo>
                    <a:pt x="322706" y="309625"/>
                  </a:lnTo>
                  <a:lnTo>
                    <a:pt x="0" y="495300"/>
                  </a:lnTo>
                  <a:lnTo>
                    <a:pt x="564769" y="495300"/>
                  </a:lnTo>
                  <a:lnTo>
                    <a:pt x="596175" y="492869"/>
                  </a:lnTo>
                  <a:lnTo>
                    <a:pt x="621807" y="486235"/>
                  </a:lnTo>
                  <a:lnTo>
                    <a:pt x="639081" y="476386"/>
                  </a:lnTo>
                  <a:lnTo>
                    <a:pt x="645414" y="464312"/>
                  </a:lnTo>
                  <a:lnTo>
                    <a:pt x="639081" y="452237"/>
                  </a:lnTo>
                  <a:lnTo>
                    <a:pt x="621807" y="442388"/>
                  </a:lnTo>
                  <a:lnTo>
                    <a:pt x="596175" y="435754"/>
                  </a:lnTo>
                  <a:lnTo>
                    <a:pt x="564769" y="433324"/>
                  </a:lnTo>
                  <a:lnTo>
                    <a:pt x="403351" y="433324"/>
                  </a:lnTo>
                  <a:lnTo>
                    <a:pt x="371945" y="430893"/>
                  </a:lnTo>
                  <a:lnTo>
                    <a:pt x="346313" y="424259"/>
                  </a:lnTo>
                  <a:lnTo>
                    <a:pt x="329039" y="414410"/>
                  </a:lnTo>
                  <a:lnTo>
                    <a:pt x="322706" y="402336"/>
                  </a:lnTo>
                  <a:lnTo>
                    <a:pt x="329039" y="390261"/>
                  </a:lnTo>
                  <a:lnTo>
                    <a:pt x="346313" y="380412"/>
                  </a:lnTo>
                  <a:lnTo>
                    <a:pt x="371945" y="373778"/>
                  </a:lnTo>
                  <a:lnTo>
                    <a:pt x="403351" y="371348"/>
                  </a:lnTo>
                  <a:lnTo>
                    <a:pt x="2178304" y="371348"/>
                  </a:lnTo>
                  <a:lnTo>
                    <a:pt x="2209710" y="373778"/>
                  </a:lnTo>
                  <a:lnTo>
                    <a:pt x="2235342" y="380412"/>
                  </a:lnTo>
                  <a:lnTo>
                    <a:pt x="2252616" y="390261"/>
                  </a:lnTo>
                  <a:lnTo>
                    <a:pt x="2258949" y="402336"/>
                  </a:lnTo>
                  <a:lnTo>
                    <a:pt x="2252616" y="414410"/>
                  </a:lnTo>
                  <a:lnTo>
                    <a:pt x="2235342" y="424259"/>
                  </a:lnTo>
                  <a:lnTo>
                    <a:pt x="2209710" y="430893"/>
                  </a:lnTo>
                  <a:lnTo>
                    <a:pt x="2178304" y="433324"/>
                  </a:lnTo>
                  <a:lnTo>
                    <a:pt x="2016886" y="433324"/>
                  </a:lnTo>
                  <a:lnTo>
                    <a:pt x="1985480" y="435754"/>
                  </a:lnTo>
                  <a:lnTo>
                    <a:pt x="1959848" y="442388"/>
                  </a:lnTo>
                  <a:lnTo>
                    <a:pt x="1942574" y="452237"/>
                  </a:lnTo>
                  <a:lnTo>
                    <a:pt x="1936242" y="464312"/>
                  </a:lnTo>
                  <a:lnTo>
                    <a:pt x="1942574" y="476386"/>
                  </a:lnTo>
                  <a:lnTo>
                    <a:pt x="1959848" y="486235"/>
                  </a:lnTo>
                  <a:lnTo>
                    <a:pt x="1985480" y="492869"/>
                  </a:lnTo>
                  <a:lnTo>
                    <a:pt x="2016886" y="495300"/>
                  </a:lnTo>
                  <a:lnTo>
                    <a:pt x="2581655" y="495300"/>
                  </a:lnTo>
                  <a:lnTo>
                    <a:pt x="2258949" y="309625"/>
                  </a:lnTo>
                  <a:lnTo>
                    <a:pt x="2581655" y="123951"/>
                  </a:lnTo>
                  <a:lnTo>
                    <a:pt x="2258949" y="123951"/>
                  </a:lnTo>
                  <a:lnTo>
                    <a:pt x="2258949" y="30987"/>
                  </a:lnTo>
                  <a:lnTo>
                    <a:pt x="2252616" y="18913"/>
                  </a:lnTo>
                  <a:lnTo>
                    <a:pt x="2235342" y="9064"/>
                  </a:lnTo>
                  <a:lnTo>
                    <a:pt x="2209710" y="2430"/>
                  </a:lnTo>
                  <a:lnTo>
                    <a:pt x="2178304" y="0"/>
                  </a:lnTo>
                  <a:close/>
                </a:path>
              </a:pathLst>
            </a:custGeom>
            <a:grpFill/>
          </p:spPr>
          <p:txBody>
            <a:bodyPr wrap="square" lIns="0" tIns="0" rIns="0" bIns="0" rtlCol="0"/>
            <a:lstStyle/>
            <a:p>
              <a:endParaRPr/>
            </a:p>
          </p:txBody>
        </p:sp>
        <p:sp>
          <p:nvSpPr>
            <p:cNvPr id="98" name="object 38">
              <a:extLst>
                <a:ext uri="{FF2B5EF4-FFF2-40B4-BE49-F238E27FC236}">
                  <a16:creationId xmlns:a16="http://schemas.microsoft.com/office/drawing/2014/main" id="{6127633C-E411-E239-33C0-FB0B47D59696}"/>
                </a:ext>
              </a:extLst>
            </p:cNvPr>
            <p:cNvSpPr/>
            <p:nvPr/>
          </p:nvSpPr>
          <p:spPr>
            <a:xfrm>
              <a:off x="7220330" y="2771647"/>
              <a:ext cx="1936750" cy="93345"/>
            </a:xfrm>
            <a:custGeom>
              <a:avLst/>
              <a:gdLst/>
              <a:ahLst/>
              <a:cxnLst/>
              <a:rect l="l" t="t" r="r" b="b"/>
              <a:pathLst>
                <a:path w="1936750" h="93344">
                  <a:moveTo>
                    <a:pt x="322707" y="0"/>
                  </a:moveTo>
                  <a:lnTo>
                    <a:pt x="80645" y="0"/>
                  </a:lnTo>
                  <a:lnTo>
                    <a:pt x="49238" y="2430"/>
                  </a:lnTo>
                  <a:lnTo>
                    <a:pt x="23606" y="9064"/>
                  </a:lnTo>
                  <a:lnTo>
                    <a:pt x="6332" y="18913"/>
                  </a:lnTo>
                  <a:lnTo>
                    <a:pt x="0" y="30987"/>
                  </a:lnTo>
                  <a:lnTo>
                    <a:pt x="6332" y="43062"/>
                  </a:lnTo>
                  <a:lnTo>
                    <a:pt x="23606" y="52911"/>
                  </a:lnTo>
                  <a:lnTo>
                    <a:pt x="49238" y="59545"/>
                  </a:lnTo>
                  <a:lnTo>
                    <a:pt x="80645" y="61975"/>
                  </a:lnTo>
                  <a:lnTo>
                    <a:pt x="242062" y="61975"/>
                  </a:lnTo>
                  <a:lnTo>
                    <a:pt x="273468" y="64406"/>
                  </a:lnTo>
                  <a:lnTo>
                    <a:pt x="299100" y="71040"/>
                  </a:lnTo>
                  <a:lnTo>
                    <a:pt x="316374" y="80889"/>
                  </a:lnTo>
                  <a:lnTo>
                    <a:pt x="322707" y="92963"/>
                  </a:lnTo>
                  <a:lnTo>
                    <a:pt x="322707" y="0"/>
                  </a:lnTo>
                  <a:close/>
                </a:path>
                <a:path w="1936750" h="93344">
                  <a:moveTo>
                    <a:pt x="1855597" y="0"/>
                  </a:moveTo>
                  <a:lnTo>
                    <a:pt x="1613535" y="0"/>
                  </a:lnTo>
                  <a:lnTo>
                    <a:pt x="1613535" y="92963"/>
                  </a:lnTo>
                  <a:lnTo>
                    <a:pt x="1619867" y="80889"/>
                  </a:lnTo>
                  <a:lnTo>
                    <a:pt x="1637141" y="71040"/>
                  </a:lnTo>
                  <a:lnTo>
                    <a:pt x="1662773" y="64406"/>
                  </a:lnTo>
                  <a:lnTo>
                    <a:pt x="1694179" y="61975"/>
                  </a:lnTo>
                  <a:lnTo>
                    <a:pt x="1855597" y="61975"/>
                  </a:lnTo>
                  <a:lnTo>
                    <a:pt x="1887003" y="59545"/>
                  </a:lnTo>
                  <a:lnTo>
                    <a:pt x="1912635" y="52911"/>
                  </a:lnTo>
                  <a:lnTo>
                    <a:pt x="1929909" y="43062"/>
                  </a:lnTo>
                  <a:lnTo>
                    <a:pt x="1936242" y="30987"/>
                  </a:lnTo>
                  <a:lnTo>
                    <a:pt x="1929909" y="18913"/>
                  </a:lnTo>
                  <a:lnTo>
                    <a:pt x="1912635" y="9064"/>
                  </a:lnTo>
                  <a:lnTo>
                    <a:pt x="1887003" y="2430"/>
                  </a:lnTo>
                  <a:lnTo>
                    <a:pt x="1855597" y="0"/>
                  </a:lnTo>
                  <a:close/>
                </a:path>
              </a:pathLst>
            </a:custGeom>
            <a:grpFill/>
          </p:spPr>
          <p:txBody>
            <a:bodyPr wrap="square" lIns="0" tIns="0" rIns="0" bIns="0" rtlCol="0"/>
            <a:lstStyle/>
            <a:p>
              <a:endParaRPr/>
            </a:p>
          </p:txBody>
        </p:sp>
        <p:sp>
          <p:nvSpPr>
            <p:cNvPr id="99" name="object 39">
              <a:extLst>
                <a:ext uri="{FF2B5EF4-FFF2-40B4-BE49-F238E27FC236}">
                  <a16:creationId xmlns:a16="http://schemas.microsoft.com/office/drawing/2014/main" id="{6C068561-C728-B81A-F7DD-90013C9A9F8A}"/>
                </a:ext>
              </a:extLst>
            </p:cNvPr>
            <p:cNvSpPr/>
            <p:nvPr/>
          </p:nvSpPr>
          <p:spPr>
            <a:xfrm>
              <a:off x="7220330" y="2524252"/>
              <a:ext cx="1936750" cy="340360"/>
            </a:xfrm>
            <a:custGeom>
              <a:avLst/>
              <a:gdLst/>
              <a:ahLst/>
              <a:cxnLst/>
              <a:rect l="l" t="t" r="r" b="b"/>
              <a:pathLst>
                <a:path w="1936750" h="340360">
                  <a:moveTo>
                    <a:pt x="322707" y="247396"/>
                  </a:moveTo>
                  <a:lnTo>
                    <a:pt x="322707" y="340360"/>
                  </a:lnTo>
                </a:path>
                <a:path w="1936750" h="340360">
                  <a:moveTo>
                    <a:pt x="1613535" y="340360"/>
                  </a:moveTo>
                  <a:lnTo>
                    <a:pt x="1613535" y="247396"/>
                  </a:lnTo>
                </a:path>
                <a:path w="1936750" h="340360">
                  <a:moveTo>
                    <a:pt x="0" y="278384"/>
                  </a:moveTo>
                  <a:lnTo>
                    <a:pt x="0" y="0"/>
                  </a:lnTo>
                </a:path>
                <a:path w="1936750" h="340360">
                  <a:moveTo>
                    <a:pt x="1936242" y="0"/>
                  </a:moveTo>
                  <a:lnTo>
                    <a:pt x="1936242" y="278384"/>
                  </a:lnTo>
                </a:path>
              </a:pathLst>
            </a:custGeom>
            <a:grpFill/>
            <a:ln w="9525">
              <a:solidFill>
                <a:srgbClr val="FFFFFF"/>
              </a:solidFill>
            </a:ln>
          </p:spPr>
          <p:txBody>
            <a:bodyPr wrap="square" lIns="0" tIns="0" rIns="0" bIns="0" rtlCol="0"/>
            <a:lstStyle/>
            <a:p>
              <a:endParaRPr/>
            </a:p>
          </p:txBody>
        </p:sp>
      </p:grpSp>
      <p:sp>
        <p:nvSpPr>
          <p:cNvPr id="100" name="object 40">
            <a:extLst>
              <a:ext uri="{FF2B5EF4-FFF2-40B4-BE49-F238E27FC236}">
                <a16:creationId xmlns:a16="http://schemas.microsoft.com/office/drawing/2014/main" id="{284F1DDD-3742-802B-3B55-0C6FFF209B1F}"/>
              </a:ext>
            </a:extLst>
          </p:cNvPr>
          <p:cNvSpPr txBox="1"/>
          <p:nvPr/>
        </p:nvSpPr>
        <p:spPr>
          <a:xfrm>
            <a:off x="9832699" y="5882924"/>
            <a:ext cx="1434465"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Meiryo UI"/>
                <a:cs typeface="Meiryo UI"/>
              </a:rPr>
              <a:t>部品・素材メーカー</a:t>
            </a:r>
            <a:endParaRPr sz="1400">
              <a:latin typeface="Meiryo UI"/>
              <a:cs typeface="Meiryo U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2646155" y="1390257"/>
            <a:ext cx="5492158" cy="4582941"/>
            <a:chOff x="1542287" y="1533144"/>
            <a:chExt cx="6056630" cy="5053965"/>
          </a:xfrm>
        </p:grpSpPr>
        <p:pic>
          <p:nvPicPr>
            <p:cNvPr id="6" name="object 6"/>
            <p:cNvPicPr/>
            <p:nvPr/>
          </p:nvPicPr>
          <p:blipFill>
            <a:blip r:embed="rId2" cstate="print"/>
            <a:stretch>
              <a:fillRect/>
            </a:stretch>
          </p:blipFill>
          <p:spPr>
            <a:xfrm>
              <a:off x="1542287" y="1533144"/>
              <a:ext cx="6056376" cy="5053584"/>
            </a:xfrm>
            <a:prstGeom prst="rect">
              <a:avLst/>
            </a:prstGeom>
          </p:spPr>
        </p:pic>
        <p:pic>
          <p:nvPicPr>
            <p:cNvPr id="7" name="object 7"/>
            <p:cNvPicPr/>
            <p:nvPr/>
          </p:nvPicPr>
          <p:blipFill>
            <a:blip r:embed="rId3" cstate="print"/>
            <a:stretch>
              <a:fillRect/>
            </a:stretch>
          </p:blipFill>
          <p:spPr>
            <a:xfrm>
              <a:off x="2327148" y="1679448"/>
              <a:ext cx="5125212" cy="4535423"/>
            </a:xfrm>
            <a:prstGeom prst="rect">
              <a:avLst/>
            </a:prstGeom>
          </p:spPr>
        </p:pic>
      </p:grpSp>
      <p:sp>
        <p:nvSpPr>
          <p:cNvPr id="8" name="object 8"/>
          <p:cNvSpPr txBox="1"/>
          <p:nvPr/>
        </p:nvSpPr>
        <p:spPr>
          <a:xfrm>
            <a:off x="3227523" y="5467979"/>
            <a:ext cx="99617" cy="176192"/>
          </a:xfrm>
          <a:prstGeom prst="rect">
            <a:avLst/>
          </a:prstGeom>
        </p:spPr>
        <p:txBody>
          <a:bodyPr vert="horz" wrap="square" lIns="0" tIns="15547" rIns="0" bIns="0" rtlCol="0">
            <a:spAutoFit/>
          </a:bodyPr>
          <a:lstStyle/>
          <a:p>
            <a:pPr marL="11516">
              <a:spcBef>
                <a:spcPts val="122"/>
              </a:spcBef>
            </a:pPr>
            <a:r>
              <a:rPr sz="1000" spc="18" dirty="0">
                <a:solidFill>
                  <a:srgbClr val="3F3F3F"/>
                </a:solidFill>
                <a:latin typeface="BIZ UDPゴシック" panose="020B0400000000000000" pitchFamily="50" charset="-128"/>
                <a:ea typeface="BIZ UDPゴシック" panose="020B0400000000000000" pitchFamily="50" charset="-128"/>
                <a:cs typeface="Arial"/>
              </a:rPr>
              <a:t>0</a:t>
            </a:r>
            <a:endParaRPr sz="1000">
              <a:latin typeface="BIZ UDPゴシック" panose="020B0400000000000000" pitchFamily="50" charset="-128"/>
              <a:ea typeface="BIZ UDPゴシック" panose="020B0400000000000000" pitchFamily="50" charset="-128"/>
              <a:cs typeface="Arial"/>
            </a:endParaRPr>
          </a:p>
        </p:txBody>
      </p:sp>
      <p:sp>
        <p:nvSpPr>
          <p:cNvPr id="9" name="object 9"/>
          <p:cNvSpPr txBox="1"/>
          <p:nvPr/>
        </p:nvSpPr>
        <p:spPr>
          <a:xfrm>
            <a:off x="3151499" y="4805991"/>
            <a:ext cx="292078"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20</a:t>
            </a:r>
            <a:endParaRPr sz="1000" dirty="0">
              <a:latin typeface="BIZ UDPゴシック" panose="020B0400000000000000" pitchFamily="50" charset="-128"/>
              <a:ea typeface="BIZ UDPゴシック" panose="020B0400000000000000" pitchFamily="50" charset="-128"/>
              <a:cs typeface="Arial"/>
            </a:endParaRPr>
          </a:p>
        </p:txBody>
      </p:sp>
      <p:sp>
        <p:nvSpPr>
          <p:cNvPr id="10" name="object 10"/>
          <p:cNvSpPr txBox="1"/>
          <p:nvPr/>
        </p:nvSpPr>
        <p:spPr>
          <a:xfrm>
            <a:off x="3151499" y="4142708"/>
            <a:ext cx="292078"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40</a:t>
            </a:r>
            <a:endParaRPr sz="1000">
              <a:latin typeface="BIZ UDPゴシック" panose="020B0400000000000000" pitchFamily="50" charset="-128"/>
              <a:ea typeface="BIZ UDPゴシック" panose="020B0400000000000000" pitchFamily="50" charset="-128"/>
              <a:cs typeface="Arial"/>
            </a:endParaRPr>
          </a:p>
        </p:txBody>
      </p:sp>
      <p:sp>
        <p:nvSpPr>
          <p:cNvPr id="11" name="object 11"/>
          <p:cNvSpPr txBox="1"/>
          <p:nvPr/>
        </p:nvSpPr>
        <p:spPr>
          <a:xfrm>
            <a:off x="3151499" y="3479335"/>
            <a:ext cx="292078"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60</a:t>
            </a:r>
            <a:endParaRPr sz="1000">
              <a:latin typeface="BIZ UDPゴシック" panose="020B0400000000000000" pitchFamily="50" charset="-128"/>
              <a:ea typeface="BIZ UDPゴシック" panose="020B0400000000000000" pitchFamily="50" charset="-128"/>
              <a:cs typeface="Arial"/>
            </a:endParaRPr>
          </a:p>
        </p:txBody>
      </p:sp>
      <p:sp>
        <p:nvSpPr>
          <p:cNvPr id="12" name="object 12"/>
          <p:cNvSpPr txBox="1"/>
          <p:nvPr/>
        </p:nvSpPr>
        <p:spPr>
          <a:xfrm>
            <a:off x="3151499" y="2817373"/>
            <a:ext cx="292078"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80</a:t>
            </a:r>
            <a:endParaRPr sz="1000">
              <a:latin typeface="BIZ UDPゴシック" panose="020B0400000000000000" pitchFamily="50" charset="-128"/>
              <a:ea typeface="BIZ UDPゴシック" panose="020B0400000000000000" pitchFamily="50" charset="-128"/>
              <a:cs typeface="Arial"/>
            </a:endParaRPr>
          </a:p>
        </p:txBody>
      </p:sp>
      <p:sp>
        <p:nvSpPr>
          <p:cNvPr id="13" name="object 13"/>
          <p:cNvSpPr txBox="1"/>
          <p:nvPr/>
        </p:nvSpPr>
        <p:spPr>
          <a:xfrm>
            <a:off x="3075477" y="2154008"/>
            <a:ext cx="416163"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100</a:t>
            </a:r>
            <a:endParaRPr sz="1000">
              <a:latin typeface="BIZ UDPゴシック" panose="020B0400000000000000" pitchFamily="50" charset="-128"/>
              <a:ea typeface="BIZ UDPゴシック" panose="020B0400000000000000" pitchFamily="50" charset="-128"/>
              <a:cs typeface="Arial"/>
            </a:endParaRPr>
          </a:p>
        </p:txBody>
      </p:sp>
      <p:sp>
        <p:nvSpPr>
          <p:cNvPr id="14" name="object 14"/>
          <p:cNvSpPr txBox="1"/>
          <p:nvPr/>
        </p:nvSpPr>
        <p:spPr>
          <a:xfrm>
            <a:off x="3075477" y="1490708"/>
            <a:ext cx="416163"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120</a:t>
            </a:r>
            <a:endParaRPr sz="1000" dirty="0">
              <a:latin typeface="BIZ UDPゴシック" panose="020B0400000000000000" pitchFamily="50" charset="-128"/>
              <a:ea typeface="BIZ UDPゴシック" panose="020B0400000000000000" pitchFamily="50" charset="-128"/>
              <a:cs typeface="Arial"/>
            </a:endParaRPr>
          </a:p>
        </p:txBody>
      </p:sp>
      <p:sp>
        <p:nvSpPr>
          <p:cNvPr id="15" name="object 15"/>
          <p:cNvSpPr txBox="1"/>
          <p:nvPr/>
        </p:nvSpPr>
        <p:spPr>
          <a:xfrm>
            <a:off x="3643706" y="5642239"/>
            <a:ext cx="707105" cy="176192"/>
          </a:xfrm>
          <a:prstGeom prst="rect">
            <a:avLst/>
          </a:prstGeom>
        </p:spPr>
        <p:txBody>
          <a:bodyPr vert="horz" wrap="square" lIns="0" tIns="15547" rIns="0" bIns="0" rtlCol="0">
            <a:spAutoFit/>
          </a:bodyPr>
          <a:lstStyle/>
          <a:p>
            <a:pPr marL="11516">
              <a:spcBef>
                <a:spcPts val="122"/>
              </a:spcBef>
            </a:pPr>
            <a:r>
              <a:rPr sz="1000" spc="-9" dirty="0">
                <a:solidFill>
                  <a:srgbClr val="3F3F3F"/>
                </a:solidFill>
                <a:latin typeface="BIZ UDPゴシック" panose="020B0400000000000000" pitchFamily="50" charset="-128"/>
                <a:ea typeface="BIZ UDPゴシック" panose="020B0400000000000000" pitchFamily="50" charset="-128"/>
                <a:cs typeface="ＭＳ Ｐゴシック"/>
              </a:rPr>
              <a:t>大型軽水炉</a:t>
            </a:r>
            <a:endParaRPr sz="1000">
              <a:latin typeface="BIZ UDPゴシック" panose="020B0400000000000000" pitchFamily="50" charset="-128"/>
              <a:ea typeface="BIZ UDPゴシック" panose="020B0400000000000000" pitchFamily="50" charset="-128"/>
              <a:cs typeface="ＭＳ Ｐゴシック"/>
            </a:endParaRPr>
          </a:p>
        </p:txBody>
      </p:sp>
      <p:sp>
        <p:nvSpPr>
          <p:cNvPr id="16" name="object 16"/>
          <p:cNvSpPr txBox="1"/>
          <p:nvPr/>
        </p:nvSpPr>
        <p:spPr>
          <a:xfrm>
            <a:off x="4802965" y="5632442"/>
            <a:ext cx="808364" cy="169587"/>
          </a:xfrm>
          <a:prstGeom prst="rect">
            <a:avLst/>
          </a:prstGeom>
        </p:spPr>
        <p:txBody>
          <a:bodyPr vert="horz" wrap="square" lIns="0" tIns="15547" rIns="0" bIns="0" rtlCol="0">
            <a:spAutoFit/>
          </a:bodyPr>
          <a:lstStyle/>
          <a:p>
            <a:pPr marL="11516">
              <a:spcBef>
                <a:spcPts val="122"/>
              </a:spcBef>
            </a:pPr>
            <a:r>
              <a:rPr sz="1000" dirty="0">
                <a:solidFill>
                  <a:srgbClr val="3F3F3F"/>
                </a:solidFill>
                <a:latin typeface="BIZ UDPゴシック" panose="020B0400000000000000" pitchFamily="50" charset="-128"/>
                <a:ea typeface="BIZ UDPゴシック" panose="020B0400000000000000" pitchFamily="50" charset="-128"/>
                <a:cs typeface="Arial"/>
              </a:rPr>
              <a:t>LEU-</a:t>
            </a:r>
            <a:r>
              <a:rPr sz="1000" spc="-23" dirty="0">
                <a:solidFill>
                  <a:srgbClr val="3F3F3F"/>
                </a:solidFill>
                <a:latin typeface="BIZ UDPゴシック" panose="020B0400000000000000" pitchFamily="50" charset="-128"/>
                <a:ea typeface="BIZ UDPゴシック" panose="020B0400000000000000" pitchFamily="50" charset="-128"/>
                <a:cs typeface="Arial"/>
              </a:rPr>
              <a:t>SMR</a:t>
            </a:r>
            <a:endParaRPr sz="1000" dirty="0">
              <a:latin typeface="BIZ UDPゴシック" panose="020B0400000000000000" pitchFamily="50" charset="-128"/>
              <a:ea typeface="BIZ UDPゴシック" panose="020B0400000000000000" pitchFamily="50" charset="-128"/>
              <a:cs typeface="Arial"/>
            </a:endParaRPr>
          </a:p>
        </p:txBody>
      </p:sp>
      <p:sp>
        <p:nvSpPr>
          <p:cNvPr id="17" name="object 17"/>
          <p:cNvSpPr txBox="1"/>
          <p:nvPr/>
        </p:nvSpPr>
        <p:spPr>
          <a:xfrm>
            <a:off x="5833181" y="5632442"/>
            <a:ext cx="1107989" cy="169587"/>
          </a:xfrm>
          <a:prstGeom prst="rect">
            <a:avLst/>
          </a:prstGeom>
        </p:spPr>
        <p:txBody>
          <a:bodyPr vert="horz" wrap="square" lIns="0" tIns="15547" rIns="0" bIns="0" rtlCol="0">
            <a:spAutoFit/>
          </a:bodyPr>
          <a:lstStyle/>
          <a:p>
            <a:pPr marL="11516">
              <a:spcBef>
                <a:spcPts val="122"/>
              </a:spcBef>
            </a:pPr>
            <a:r>
              <a:rPr sz="1000" dirty="0">
                <a:solidFill>
                  <a:srgbClr val="3F3F3F"/>
                </a:solidFill>
                <a:latin typeface="BIZ UDPゴシック" panose="020B0400000000000000" pitchFamily="50" charset="-128"/>
                <a:ea typeface="BIZ UDPゴシック" panose="020B0400000000000000" pitchFamily="50" charset="-128"/>
                <a:cs typeface="Arial"/>
              </a:rPr>
              <a:t>HALEU-</a:t>
            </a:r>
            <a:r>
              <a:rPr sz="1000" spc="-23" dirty="0">
                <a:solidFill>
                  <a:srgbClr val="3F3F3F"/>
                </a:solidFill>
                <a:latin typeface="BIZ UDPゴシック" panose="020B0400000000000000" pitchFamily="50" charset="-128"/>
                <a:ea typeface="BIZ UDPゴシック" panose="020B0400000000000000" pitchFamily="50" charset="-128"/>
                <a:cs typeface="Arial"/>
              </a:rPr>
              <a:t>SMR</a:t>
            </a:r>
            <a:endParaRPr sz="1000" dirty="0">
              <a:latin typeface="BIZ UDPゴシック" panose="020B0400000000000000" pitchFamily="50" charset="-128"/>
              <a:ea typeface="BIZ UDPゴシック" panose="020B0400000000000000" pitchFamily="50" charset="-128"/>
              <a:cs typeface="Arial"/>
            </a:endParaRPr>
          </a:p>
        </p:txBody>
      </p:sp>
      <p:sp>
        <p:nvSpPr>
          <p:cNvPr id="18" name="object 18"/>
          <p:cNvSpPr txBox="1"/>
          <p:nvPr/>
        </p:nvSpPr>
        <p:spPr>
          <a:xfrm>
            <a:off x="7163024" y="5632442"/>
            <a:ext cx="410559" cy="169587"/>
          </a:xfrm>
          <a:prstGeom prst="rect">
            <a:avLst/>
          </a:prstGeom>
        </p:spPr>
        <p:txBody>
          <a:bodyPr vert="horz" wrap="square" lIns="0" tIns="15547" rIns="0" bIns="0" rtlCol="0">
            <a:spAutoFit/>
          </a:bodyPr>
          <a:lstStyle/>
          <a:p>
            <a:pPr marL="11516">
              <a:spcBef>
                <a:spcPts val="122"/>
              </a:spcBef>
            </a:pPr>
            <a:r>
              <a:rPr sz="1000" spc="-18" dirty="0">
                <a:solidFill>
                  <a:srgbClr val="3F3F3F"/>
                </a:solidFill>
                <a:latin typeface="BIZ UDPゴシック" panose="020B0400000000000000" pitchFamily="50" charset="-128"/>
                <a:ea typeface="BIZ UDPゴシック" panose="020B0400000000000000" pitchFamily="50" charset="-128"/>
                <a:cs typeface="Arial"/>
              </a:rPr>
              <a:t>HTGR</a:t>
            </a:r>
            <a:endParaRPr sz="1000">
              <a:latin typeface="BIZ UDPゴシック" panose="020B0400000000000000" pitchFamily="50" charset="-128"/>
              <a:ea typeface="BIZ UDPゴシック" panose="020B0400000000000000" pitchFamily="50" charset="-128"/>
              <a:cs typeface="Arial"/>
            </a:endParaRPr>
          </a:p>
        </p:txBody>
      </p:sp>
      <p:sp>
        <p:nvSpPr>
          <p:cNvPr id="19" name="object 19"/>
          <p:cNvSpPr txBox="1"/>
          <p:nvPr/>
        </p:nvSpPr>
        <p:spPr>
          <a:xfrm>
            <a:off x="2875599" y="2464101"/>
            <a:ext cx="153888" cy="2232449"/>
          </a:xfrm>
          <a:prstGeom prst="rect">
            <a:avLst/>
          </a:prstGeom>
        </p:spPr>
        <p:txBody>
          <a:bodyPr vert="vert270" wrap="square" lIns="0" tIns="2879" rIns="0" bIns="0" rtlCol="0">
            <a:spAutoFit/>
          </a:bodyPr>
          <a:lstStyle/>
          <a:p>
            <a:pPr marL="11516">
              <a:spcBef>
                <a:spcPts val="23"/>
              </a:spcBef>
            </a:pPr>
            <a:r>
              <a:rPr sz="1000" b="1" dirty="0">
                <a:solidFill>
                  <a:srgbClr val="3F3F3F"/>
                </a:solidFill>
                <a:latin typeface="BIZ UDPゴシック" panose="020B0400000000000000" pitchFamily="50" charset="-128"/>
                <a:ea typeface="BIZ UDPゴシック" panose="020B0400000000000000" pitchFamily="50" charset="-128"/>
                <a:cs typeface="Arial"/>
              </a:rPr>
              <a:t>400GWe</a:t>
            </a:r>
            <a:r>
              <a:rPr sz="1000" b="1" dirty="0">
                <a:solidFill>
                  <a:srgbClr val="3F3F3F"/>
                </a:solidFill>
                <a:latin typeface="BIZ UDPゴシック" panose="020B0400000000000000" pitchFamily="50" charset="-128"/>
                <a:ea typeface="BIZ UDPゴシック" panose="020B0400000000000000" pitchFamily="50" charset="-128"/>
                <a:cs typeface="Microsoft JhengHei"/>
              </a:rPr>
              <a:t>容量を持続できる期間 </a:t>
            </a:r>
            <a:endParaRPr sz="1000" dirty="0">
              <a:latin typeface="BIZ UDPゴシック" panose="020B0400000000000000" pitchFamily="50" charset="-128"/>
              <a:ea typeface="BIZ UDPゴシック" panose="020B0400000000000000" pitchFamily="50" charset="-128"/>
              <a:cs typeface="Microsoft JhengHei"/>
            </a:endParaRPr>
          </a:p>
        </p:txBody>
      </p:sp>
      <p:sp>
        <p:nvSpPr>
          <p:cNvPr id="20" name="object 20"/>
          <p:cNvSpPr/>
          <p:nvPr/>
        </p:nvSpPr>
        <p:spPr>
          <a:xfrm>
            <a:off x="2640627" y="1384729"/>
            <a:ext cx="5501947" cy="4592729"/>
          </a:xfrm>
          <a:custGeom>
            <a:avLst/>
            <a:gdLst/>
            <a:ahLst/>
            <a:cxnLst/>
            <a:rect l="l" t="t" r="r" b="b"/>
            <a:pathLst>
              <a:path w="6067425" h="5064759">
                <a:moveTo>
                  <a:pt x="6065520" y="5064251"/>
                </a:moveTo>
                <a:lnTo>
                  <a:pt x="3048" y="5064251"/>
                </a:lnTo>
                <a:lnTo>
                  <a:pt x="0" y="5061203"/>
                </a:lnTo>
                <a:lnTo>
                  <a:pt x="0" y="3048"/>
                </a:lnTo>
                <a:lnTo>
                  <a:pt x="3048" y="0"/>
                </a:lnTo>
                <a:lnTo>
                  <a:pt x="6065520" y="0"/>
                </a:lnTo>
                <a:lnTo>
                  <a:pt x="6067044" y="3048"/>
                </a:lnTo>
                <a:lnTo>
                  <a:pt x="6067044" y="6096"/>
                </a:lnTo>
                <a:lnTo>
                  <a:pt x="10668" y="6096"/>
                </a:lnTo>
                <a:lnTo>
                  <a:pt x="6096" y="10668"/>
                </a:lnTo>
                <a:lnTo>
                  <a:pt x="10668" y="10668"/>
                </a:lnTo>
                <a:lnTo>
                  <a:pt x="10668" y="5053583"/>
                </a:lnTo>
                <a:lnTo>
                  <a:pt x="6096" y="5053583"/>
                </a:lnTo>
                <a:lnTo>
                  <a:pt x="10668" y="5059680"/>
                </a:lnTo>
                <a:lnTo>
                  <a:pt x="6067044" y="5059680"/>
                </a:lnTo>
                <a:lnTo>
                  <a:pt x="6067044" y="5061203"/>
                </a:lnTo>
                <a:lnTo>
                  <a:pt x="6065520" y="5064251"/>
                </a:lnTo>
                <a:close/>
              </a:path>
              <a:path w="6067425" h="5064759">
                <a:moveTo>
                  <a:pt x="10668" y="10668"/>
                </a:moveTo>
                <a:lnTo>
                  <a:pt x="6096" y="10668"/>
                </a:lnTo>
                <a:lnTo>
                  <a:pt x="10668" y="6096"/>
                </a:lnTo>
                <a:lnTo>
                  <a:pt x="10668" y="10668"/>
                </a:lnTo>
                <a:close/>
              </a:path>
              <a:path w="6067425" h="5064759">
                <a:moveTo>
                  <a:pt x="6056376" y="10668"/>
                </a:moveTo>
                <a:lnTo>
                  <a:pt x="10668" y="10668"/>
                </a:lnTo>
                <a:lnTo>
                  <a:pt x="10668" y="6096"/>
                </a:lnTo>
                <a:lnTo>
                  <a:pt x="6056376" y="6096"/>
                </a:lnTo>
                <a:lnTo>
                  <a:pt x="6056376" y="10668"/>
                </a:lnTo>
                <a:close/>
              </a:path>
              <a:path w="6067425" h="5064759">
                <a:moveTo>
                  <a:pt x="6056376" y="5059680"/>
                </a:moveTo>
                <a:lnTo>
                  <a:pt x="6056376" y="6096"/>
                </a:lnTo>
                <a:lnTo>
                  <a:pt x="6062471" y="10668"/>
                </a:lnTo>
                <a:lnTo>
                  <a:pt x="6067044" y="10668"/>
                </a:lnTo>
                <a:lnTo>
                  <a:pt x="6067044" y="5053583"/>
                </a:lnTo>
                <a:lnTo>
                  <a:pt x="6062471" y="5053583"/>
                </a:lnTo>
                <a:lnTo>
                  <a:pt x="6056376" y="5059680"/>
                </a:lnTo>
                <a:close/>
              </a:path>
              <a:path w="6067425" h="5064759">
                <a:moveTo>
                  <a:pt x="6067044" y="10668"/>
                </a:moveTo>
                <a:lnTo>
                  <a:pt x="6062471" y="10668"/>
                </a:lnTo>
                <a:lnTo>
                  <a:pt x="6056376" y="6096"/>
                </a:lnTo>
                <a:lnTo>
                  <a:pt x="6067044" y="6096"/>
                </a:lnTo>
                <a:lnTo>
                  <a:pt x="6067044" y="10668"/>
                </a:lnTo>
                <a:close/>
              </a:path>
              <a:path w="6067425" h="5064759">
                <a:moveTo>
                  <a:pt x="10668" y="5059680"/>
                </a:moveTo>
                <a:lnTo>
                  <a:pt x="6096" y="5053583"/>
                </a:lnTo>
                <a:lnTo>
                  <a:pt x="10668" y="5053583"/>
                </a:lnTo>
                <a:lnTo>
                  <a:pt x="10668" y="5059680"/>
                </a:lnTo>
                <a:close/>
              </a:path>
              <a:path w="6067425" h="5064759">
                <a:moveTo>
                  <a:pt x="6056376" y="5059680"/>
                </a:moveTo>
                <a:lnTo>
                  <a:pt x="10668" y="5059680"/>
                </a:lnTo>
                <a:lnTo>
                  <a:pt x="10668" y="5053583"/>
                </a:lnTo>
                <a:lnTo>
                  <a:pt x="6056376" y="5053583"/>
                </a:lnTo>
                <a:lnTo>
                  <a:pt x="6056376" y="5059680"/>
                </a:lnTo>
                <a:close/>
              </a:path>
              <a:path w="6067425" h="5064759">
                <a:moveTo>
                  <a:pt x="6067044" y="5059680"/>
                </a:moveTo>
                <a:lnTo>
                  <a:pt x="6056376" y="5059680"/>
                </a:lnTo>
                <a:lnTo>
                  <a:pt x="6062471" y="5053583"/>
                </a:lnTo>
                <a:lnTo>
                  <a:pt x="6067044" y="5053583"/>
                </a:lnTo>
                <a:lnTo>
                  <a:pt x="6067044" y="5059680"/>
                </a:lnTo>
                <a:close/>
              </a:path>
            </a:pathLst>
          </a:custGeom>
          <a:solidFill>
            <a:srgbClr val="BFBFB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1" name="object 21"/>
          <p:cNvSpPr txBox="1"/>
          <p:nvPr/>
        </p:nvSpPr>
        <p:spPr>
          <a:xfrm>
            <a:off x="256478" y="617403"/>
            <a:ext cx="3187099" cy="784559"/>
          </a:xfrm>
          <a:prstGeom prst="rect">
            <a:avLst/>
          </a:prstGeom>
        </p:spPr>
        <p:txBody>
          <a:bodyPr vert="horz" wrap="square" lIns="0" tIns="14971" rIns="0" bIns="0" rtlCol="0">
            <a:spAutoFit/>
          </a:bodyPr>
          <a:lstStyle/>
          <a:p>
            <a:pPr marL="11516">
              <a:spcBef>
                <a:spcPts val="118"/>
              </a:spcBef>
            </a:pPr>
            <a:r>
              <a:rPr sz="1000" u="sng" spc="-5" dirty="0">
                <a:uFill>
                  <a:solidFill>
                    <a:srgbClr val="000000"/>
                  </a:solidFill>
                </a:uFill>
                <a:latin typeface="BIZ UDPゴシック" panose="020B0400000000000000" pitchFamily="50" charset="-128"/>
                <a:ea typeface="BIZ UDPゴシック" panose="020B0400000000000000" pitchFamily="50" charset="-128"/>
                <a:cs typeface="ＭＳ Ｐゴシック"/>
              </a:rPr>
              <a:t>大型軽水炉の前提条件</a:t>
            </a:r>
            <a:endParaRPr sz="10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000" dirty="0">
                <a:latin typeface="BIZ UDPゴシック" panose="020B0400000000000000" pitchFamily="50" charset="-128"/>
                <a:ea typeface="BIZ UDPゴシック" panose="020B0400000000000000" pitchFamily="50" charset="-128"/>
                <a:cs typeface="ＭＳ Ｐゴシック"/>
              </a:rPr>
              <a:t>・熱出力：2.86GWt、電気出力</a:t>
            </a:r>
            <a:r>
              <a:rPr sz="1000" spc="-9" dirty="0">
                <a:latin typeface="BIZ UDPゴシック" panose="020B0400000000000000" pitchFamily="50" charset="-128"/>
                <a:ea typeface="BIZ UDPゴシック" panose="020B0400000000000000" pitchFamily="50" charset="-128"/>
                <a:cs typeface="ＭＳ Ｐゴシック"/>
              </a:rPr>
              <a:t>：1GWe</a:t>
            </a:r>
            <a:endParaRPr sz="10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000" dirty="0">
                <a:latin typeface="BIZ UDPゴシック" panose="020B0400000000000000" pitchFamily="50" charset="-128"/>
                <a:ea typeface="BIZ UDPゴシック" panose="020B0400000000000000" pitchFamily="50" charset="-128"/>
                <a:cs typeface="ＭＳ Ｐゴシック"/>
              </a:rPr>
              <a:t>・1年間の運転に必要な低濃縮ウラン燃料量</a:t>
            </a:r>
            <a:r>
              <a:rPr sz="1000" spc="-9" dirty="0">
                <a:latin typeface="BIZ UDPゴシック" panose="020B0400000000000000" pitchFamily="50" charset="-128"/>
                <a:ea typeface="BIZ UDPゴシック" panose="020B0400000000000000" pitchFamily="50" charset="-128"/>
                <a:cs typeface="ＭＳ Ｐゴシック"/>
              </a:rPr>
              <a:t>：25ton/y</a:t>
            </a:r>
            <a:endParaRPr sz="10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000" dirty="0">
                <a:latin typeface="BIZ UDPゴシック" panose="020B0400000000000000" pitchFamily="50" charset="-128"/>
                <a:ea typeface="BIZ UDPゴシック" panose="020B0400000000000000" pitchFamily="50" charset="-128"/>
                <a:cs typeface="ＭＳ Ｐゴシック"/>
              </a:rPr>
              <a:t>・これを製造するのに必要な天然ウラン量</a:t>
            </a:r>
            <a:r>
              <a:rPr sz="1000" spc="-9" dirty="0">
                <a:latin typeface="BIZ UDPゴシック" panose="020B0400000000000000" pitchFamily="50" charset="-128"/>
                <a:ea typeface="BIZ UDPゴシック" panose="020B0400000000000000" pitchFamily="50" charset="-128"/>
                <a:cs typeface="ＭＳ Ｐゴシック"/>
              </a:rPr>
              <a:t>：230ton</a:t>
            </a:r>
            <a:endParaRPr sz="1000" dirty="0">
              <a:latin typeface="BIZ UDPゴシック" panose="020B0400000000000000" pitchFamily="50" charset="-128"/>
              <a:ea typeface="BIZ UDPゴシック" panose="020B0400000000000000" pitchFamily="50" charset="-128"/>
              <a:cs typeface="ＭＳ Ｐゴシック"/>
            </a:endParaRPr>
          </a:p>
          <a:p>
            <a:pPr marL="11516">
              <a:spcBef>
                <a:spcPts val="36"/>
              </a:spcBef>
            </a:pPr>
            <a:r>
              <a:rPr sz="1000" dirty="0">
                <a:latin typeface="BIZ UDPゴシック" panose="020B0400000000000000" pitchFamily="50" charset="-128"/>
                <a:ea typeface="BIZ UDPゴシック" panose="020B0400000000000000" pitchFamily="50" charset="-128"/>
                <a:cs typeface="ＭＳ Ｐゴシック"/>
              </a:rPr>
              <a:t>・燃料インベントリ</a:t>
            </a:r>
            <a:r>
              <a:rPr sz="1000" spc="-9" dirty="0">
                <a:latin typeface="BIZ UDPゴシック" panose="020B0400000000000000" pitchFamily="50" charset="-128"/>
                <a:ea typeface="BIZ UDPゴシック" panose="020B0400000000000000" pitchFamily="50" charset="-128"/>
                <a:cs typeface="ＭＳ Ｐゴシック"/>
              </a:rPr>
              <a:t>：100ton</a:t>
            </a:r>
            <a:endParaRPr sz="1000" dirty="0">
              <a:latin typeface="BIZ UDPゴシック" panose="020B0400000000000000" pitchFamily="50" charset="-128"/>
              <a:ea typeface="BIZ UDPゴシック" panose="020B0400000000000000" pitchFamily="50" charset="-128"/>
              <a:cs typeface="ＭＳ Ｐゴシック"/>
            </a:endParaRPr>
          </a:p>
        </p:txBody>
      </p:sp>
      <p:sp>
        <p:nvSpPr>
          <p:cNvPr id="22" name="object 22"/>
          <p:cNvSpPr txBox="1"/>
          <p:nvPr/>
        </p:nvSpPr>
        <p:spPr>
          <a:xfrm>
            <a:off x="5172291" y="657546"/>
            <a:ext cx="3658200" cy="630670"/>
          </a:xfrm>
          <a:prstGeom prst="rect">
            <a:avLst/>
          </a:prstGeom>
        </p:spPr>
        <p:txBody>
          <a:bodyPr vert="horz" wrap="square" lIns="0" tIns="14971" rIns="0" bIns="0" rtlCol="0">
            <a:spAutoFit/>
          </a:bodyPr>
          <a:lstStyle/>
          <a:p>
            <a:pPr marL="34549">
              <a:spcBef>
                <a:spcPts val="118"/>
              </a:spcBef>
            </a:pPr>
            <a:r>
              <a:rPr sz="1000" u="sng" spc="-9" dirty="0">
                <a:uFill>
                  <a:solidFill>
                    <a:srgbClr val="000000"/>
                  </a:solidFill>
                </a:uFill>
                <a:latin typeface="BIZ UDPゴシック" panose="020B0400000000000000" pitchFamily="50" charset="-128"/>
                <a:ea typeface="BIZ UDPゴシック" panose="020B0400000000000000" pitchFamily="50" charset="-128"/>
                <a:cs typeface="ＭＳ Ｐゴシック"/>
              </a:rPr>
              <a:t>共通前提条件：</a:t>
            </a:r>
            <a:endParaRPr sz="1000" dirty="0">
              <a:latin typeface="BIZ UDPゴシック" panose="020B0400000000000000" pitchFamily="50" charset="-128"/>
              <a:ea typeface="BIZ UDPゴシック" panose="020B0400000000000000" pitchFamily="50" charset="-128"/>
              <a:cs typeface="ＭＳ Ｐゴシック"/>
            </a:endParaRPr>
          </a:p>
          <a:p>
            <a:pPr marL="34549">
              <a:spcBef>
                <a:spcPts val="32"/>
              </a:spcBef>
            </a:pPr>
            <a:r>
              <a:rPr sz="1000" dirty="0">
                <a:latin typeface="BIZ UDPゴシック" panose="020B0400000000000000" pitchFamily="50" charset="-128"/>
                <a:ea typeface="BIZ UDPゴシック" panose="020B0400000000000000" pitchFamily="50" charset="-128"/>
                <a:cs typeface="ＭＳ Ｐゴシック"/>
              </a:rPr>
              <a:t>・ウランコスト：&lt;100</a:t>
            </a:r>
            <a:r>
              <a:rPr sz="1000" spc="145" dirty="0">
                <a:latin typeface="BIZ UDPゴシック" panose="020B0400000000000000" pitchFamily="50" charset="-128"/>
                <a:ea typeface="BIZ UDPゴシック" panose="020B0400000000000000" pitchFamily="50" charset="-128"/>
                <a:cs typeface="ＭＳ Ｐゴシック"/>
              </a:rPr>
              <a:t> </a:t>
            </a:r>
            <a:r>
              <a:rPr sz="1000" spc="-9" dirty="0">
                <a:latin typeface="BIZ UDPゴシック" panose="020B0400000000000000" pitchFamily="50" charset="-128"/>
                <a:ea typeface="BIZ UDPゴシック" panose="020B0400000000000000" pitchFamily="50" charset="-128"/>
                <a:cs typeface="ＭＳ Ｐゴシック"/>
              </a:rPr>
              <a:t>US$/lbU</a:t>
            </a:r>
            <a:r>
              <a:rPr sz="1000" spc="-14" baseline="-19841" dirty="0">
                <a:latin typeface="BIZ UDPゴシック" panose="020B0400000000000000" pitchFamily="50" charset="-128"/>
                <a:ea typeface="BIZ UDPゴシック" panose="020B0400000000000000" pitchFamily="50" charset="-128"/>
                <a:cs typeface="ＭＳ Ｐゴシック"/>
              </a:rPr>
              <a:t>3</a:t>
            </a:r>
            <a:r>
              <a:rPr sz="1000" spc="-9" dirty="0">
                <a:latin typeface="BIZ UDPゴシック" panose="020B0400000000000000" pitchFamily="50" charset="-128"/>
                <a:ea typeface="BIZ UDPゴシック" panose="020B0400000000000000" pitchFamily="50" charset="-128"/>
                <a:cs typeface="ＭＳ Ｐゴシック"/>
              </a:rPr>
              <a:t>O</a:t>
            </a:r>
            <a:r>
              <a:rPr sz="1000" spc="-14" baseline="-19841" dirty="0">
                <a:latin typeface="BIZ UDPゴシック" panose="020B0400000000000000" pitchFamily="50" charset="-128"/>
                <a:ea typeface="BIZ UDPゴシック" panose="020B0400000000000000" pitchFamily="50" charset="-128"/>
                <a:cs typeface="ＭＳ Ｐゴシック"/>
              </a:rPr>
              <a:t>8</a:t>
            </a:r>
            <a:endParaRPr sz="1000" baseline="-19841" dirty="0">
              <a:latin typeface="BIZ UDPゴシック" panose="020B0400000000000000" pitchFamily="50" charset="-128"/>
              <a:ea typeface="BIZ UDPゴシック" panose="020B0400000000000000" pitchFamily="50" charset="-128"/>
              <a:cs typeface="ＭＳ Ｐゴシック"/>
            </a:endParaRPr>
          </a:p>
          <a:p>
            <a:pPr marL="34549">
              <a:spcBef>
                <a:spcPts val="32"/>
              </a:spcBef>
            </a:pPr>
            <a:r>
              <a:rPr sz="1000" dirty="0">
                <a:latin typeface="BIZ UDPゴシック" panose="020B0400000000000000" pitchFamily="50" charset="-128"/>
                <a:ea typeface="BIZ UDPゴシック" panose="020B0400000000000000" pitchFamily="50" charset="-128"/>
                <a:cs typeface="ＭＳ Ｐゴシック"/>
              </a:rPr>
              <a:t>・減損ウラン中のU-235濃度</a:t>
            </a:r>
            <a:r>
              <a:rPr sz="1000" spc="-9" dirty="0">
                <a:latin typeface="BIZ UDPゴシック" panose="020B0400000000000000" pitchFamily="50" charset="-128"/>
                <a:ea typeface="BIZ UDPゴシック" panose="020B0400000000000000" pitchFamily="50" charset="-128"/>
                <a:cs typeface="ＭＳ Ｐゴシック"/>
              </a:rPr>
              <a:t>：0.25%</a:t>
            </a:r>
            <a:endParaRPr sz="1000" dirty="0">
              <a:latin typeface="BIZ UDPゴシック" panose="020B0400000000000000" pitchFamily="50" charset="-128"/>
              <a:ea typeface="BIZ UDPゴシック" panose="020B0400000000000000" pitchFamily="50" charset="-128"/>
              <a:cs typeface="ＭＳ Ｐゴシック"/>
            </a:endParaRPr>
          </a:p>
          <a:p>
            <a:pPr marL="34549">
              <a:spcBef>
                <a:spcPts val="36"/>
              </a:spcBef>
            </a:pPr>
            <a:r>
              <a:rPr sz="1000" dirty="0">
                <a:latin typeface="BIZ UDPゴシック" panose="020B0400000000000000" pitchFamily="50" charset="-128"/>
                <a:ea typeface="BIZ UDPゴシック" panose="020B0400000000000000" pitchFamily="50" charset="-128"/>
                <a:cs typeface="ＭＳ Ｐゴシック"/>
              </a:rPr>
              <a:t>・稼働率</a:t>
            </a:r>
            <a:r>
              <a:rPr sz="1000" spc="-18" dirty="0">
                <a:latin typeface="BIZ UDPゴシック" panose="020B0400000000000000" pitchFamily="50" charset="-128"/>
                <a:ea typeface="BIZ UDPゴシック" panose="020B0400000000000000" pitchFamily="50" charset="-128"/>
                <a:cs typeface="ＭＳ Ｐゴシック"/>
              </a:rPr>
              <a:t>：80%</a:t>
            </a:r>
            <a:endParaRPr sz="1000" dirty="0">
              <a:latin typeface="BIZ UDPゴシック" panose="020B0400000000000000" pitchFamily="50" charset="-128"/>
              <a:ea typeface="BIZ UDPゴシック" panose="020B0400000000000000" pitchFamily="50" charset="-128"/>
              <a:cs typeface="ＭＳ Ｐゴシック"/>
            </a:endParaRPr>
          </a:p>
        </p:txBody>
      </p:sp>
      <p:sp>
        <p:nvSpPr>
          <p:cNvPr id="23" name="object 23"/>
          <p:cNvSpPr txBox="1"/>
          <p:nvPr/>
        </p:nvSpPr>
        <p:spPr>
          <a:xfrm>
            <a:off x="8364427" y="1508696"/>
            <a:ext cx="1467550" cy="692226"/>
          </a:xfrm>
          <a:prstGeom prst="rect">
            <a:avLst/>
          </a:prstGeom>
        </p:spPr>
        <p:txBody>
          <a:bodyPr vert="horz" wrap="square" lIns="0" tIns="14971" rIns="0" bIns="0" rtlCol="0">
            <a:spAutoFit/>
          </a:bodyPr>
          <a:lstStyle/>
          <a:p>
            <a:pPr marL="11516">
              <a:spcBef>
                <a:spcPts val="118"/>
              </a:spcBef>
            </a:pPr>
            <a:r>
              <a:rPr sz="1100" u="sng" spc="-14" dirty="0">
                <a:uFill>
                  <a:solidFill>
                    <a:srgbClr val="000000"/>
                  </a:solidFill>
                </a:uFill>
                <a:latin typeface="BIZ UDPゴシック" panose="020B0400000000000000" pitchFamily="50" charset="-128"/>
                <a:ea typeface="BIZ UDPゴシック" panose="020B0400000000000000" pitchFamily="50" charset="-128"/>
                <a:cs typeface="ＭＳ Ｐゴシック"/>
              </a:rPr>
              <a:t>熱効率：</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・大型軽水炉</a:t>
            </a:r>
            <a:r>
              <a:rPr sz="1100" spc="-18" dirty="0">
                <a:latin typeface="BIZ UDPゴシック" panose="020B0400000000000000" pitchFamily="50" charset="-128"/>
                <a:ea typeface="BIZ UDPゴシック" panose="020B0400000000000000" pitchFamily="50" charset="-128"/>
                <a:cs typeface="ＭＳ Ｐゴシック"/>
              </a:rPr>
              <a:t>：35%</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a:t>
            </a:r>
            <a:r>
              <a:rPr sz="1100" spc="-9" dirty="0">
                <a:latin typeface="BIZ UDPゴシック" panose="020B0400000000000000" pitchFamily="50" charset="-128"/>
                <a:ea typeface="BIZ UDPゴシック" panose="020B0400000000000000" pitchFamily="50" charset="-128"/>
                <a:cs typeface="ＭＳ Ｐゴシック"/>
              </a:rPr>
              <a:t>SMR：31%</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a:t>
            </a:r>
            <a:r>
              <a:rPr sz="1100" spc="-9" dirty="0">
                <a:latin typeface="BIZ UDPゴシック" panose="020B0400000000000000" pitchFamily="50" charset="-128"/>
                <a:ea typeface="BIZ UDPゴシック" panose="020B0400000000000000" pitchFamily="50" charset="-128"/>
                <a:cs typeface="ＭＳ Ｐゴシック"/>
              </a:rPr>
              <a:t>HTGR：45%</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4" name="object 24"/>
          <p:cNvSpPr txBox="1"/>
          <p:nvPr/>
        </p:nvSpPr>
        <p:spPr>
          <a:xfrm>
            <a:off x="8364427" y="2254957"/>
            <a:ext cx="2355823" cy="861503"/>
          </a:xfrm>
          <a:prstGeom prst="rect">
            <a:avLst/>
          </a:prstGeom>
        </p:spPr>
        <p:txBody>
          <a:bodyPr vert="horz" wrap="square" lIns="0" tIns="14971" rIns="0" bIns="0" rtlCol="0">
            <a:spAutoFit/>
          </a:bodyPr>
          <a:lstStyle/>
          <a:p>
            <a:pPr marL="11516">
              <a:spcBef>
                <a:spcPts val="118"/>
              </a:spcBef>
            </a:pPr>
            <a:r>
              <a:rPr sz="1100" u="sng" spc="-5" dirty="0">
                <a:uFill>
                  <a:solidFill>
                    <a:srgbClr val="000000"/>
                  </a:solidFill>
                </a:uFill>
                <a:latin typeface="BIZ UDPゴシック" panose="020B0400000000000000" pitchFamily="50" charset="-128"/>
                <a:ea typeface="BIZ UDPゴシック" panose="020B0400000000000000" pitchFamily="50" charset="-128"/>
                <a:cs typeface="ＭＳ Ｐゴシック"/>
              </a:rPr>
              <a:t>濃縮度・取出燃焼度：</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・大型軽水炉：4.5%・</a:t>
            </a:r>
            <a:r>
              <a:rPr sz="1100" spc="-9" dirty="0">
                <a:latin typeface="BIZ UDPゴシック" panose="020B0400000000000000" pitchFamily="50" charset="-128"/>
                <a:ea typeface="BIZ UDPゴシック" panose="020B0400000000000000" pitchFamily="50" charset="-128"/>
                <a:cs typeface="ＭＳ Ｐゴシック"/>
              </a:rPr>
              <a:t>42GWd/t</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・LEU-SMR：5.0%・</a:t>
            </a:r>
            <a:r>
              <a:rPr sz="1100" spc="-9" dirty="0">
                <a:latin typeface="BIZ UDPゴシック" panose="020B0400000000000000" pitchFamily="50" charset="-128"/>
                <a:ea typeface="BIZ UDPゴシック" panose="020B0400000000000000" pitchFamily="50" charset="-128"/>
                <a:cs typeface="ＭＳ Ｐゴシック"/>
              </a:rPr>
              <a:t>36GWd/t</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・HALEU-SMR：10%・</a:t>
            </a:r>
            <a:r>
              <a:rPr sz="1100" spc="-9" dirty="0">
                <a:latin typeface="BIZ UDPゴシック" panose="020B0400000000000000" pitchFamily="50" charset="-128"/>
                <a:ea typeface="BIZ UDPゴシック" panose="020B0400000000000000" pitchFamily="50" charset="-128"/>
                <a:cs typeface="ＭＳ Ｐゴシック"/>
              </a:rPr>
              <a:t>60GWd/t</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6"/>
              </a:spcBef>
            </a:pPr>
            <a:r>
              <a:rPr sz="1100" dirty="0">
                <a:latin typeface="BIZ UDPゴシック" panose="020B0400000000000000" pitchFamily="50" charset="-128"/>
                <a:ea typeface="BIZ UDPゴシック" panose="020B0400000000000000" pitchFamily="50" charset="-128"/>
                <a:cs typeface="ＭＳ Ｐゴシック"/>
              </a:rPr>
              <a:t>・HTGR：14%・</a:t>
            </a:r>
            <a:r>
              <a:rPr sz="1100" spc="-9" dirty="0">
                <a:latin typeface="BIZ UDPゴシック" panose="020B0400000000000000" pitchFamily="50" charset="-128"/>
                <a:ea typeface="BIZ UDPゴシック" panose="020B0400000000000000" pitchFamily="50" charset="-128"/>
                <a:cs typeface="ＭＳ Ｐゴシック"/>
              </a:rPr>
              <a:t>90GWd/t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5" name="object 25"/>
          <p:cNvSpPr txBox="1"/>
          <p:nvPr/>
        </p:nvSpPr>
        <p:spPr>
          <a:xfrm>
            <a:off x="2535645" y="6107630"/>
            <a:ext cx="5828782" cy="251845"/>
          </a:xfrm>
          <a:prstGeom prst="rect">
            <a:avLst/>
          </a:prstGeom>
        </p:spPr>
        <p:txBody>
          <a:bodyPr vert="horz" wrap="square" lIns="0" tIns="14395" rIns="0" bIns="0" rtlCol="0">
            <a:spAutoFit/>
          </a:bodyPr>
          <a:lstStyle/>
          <a:p>
            <a:pPr marL="11516">
              <a:spcBef>
                <a:spcPts val="113"/>
              </a:spcBef>
            </a:pPr>
            <a:r>
              <a:rPr sz="1542" dirty="0">
                <a:latin typeface="BIZ UDPゴシック" panose="020B0400000000000000" pitchFamily="50" charset="-128"/>
                <a:ea typeface="BIZ UDPゴシック" panose="020B0400000000000000" pitchFamily="50" charset="-128"/>
                <a:cs typeface="ＭＳ Ｐゴシック"/>
              </a:rPr>
              <a:t>既知ウラン量で400GWe</a:t>
            </a:r>
            <a:r>
              <a:rPr sz="1542" spc="-5" dirty="0">
                <a:latin typeface="BIZ UDPゴシック" panose="020B0400000000000000" pitchFamily="50" charset="-128"/>
                <a:ea typeface="BIZ UDPゴシック" panose="020B0400000000000000" pitchFamily="50" charset="-128"/>
                <a:cs typeface="ＭＳ Ｐゴシック"/>
              </a:rPr>
              <a:t>分の発電設備容量を持続可能な年数比較</a:t>
            </a:r>
            <a:endParaRPr sz="1542" dirty="0">
              <a:latin typeface="BIZ UDPゴシック" panose="020B0400000000000000" pitchFamily="50" charset="-128"/>
              <a:ea typeface="BIZ UDPゴシック" panose="020B0400000000000000" pitchFamily="50" charset="-128"/>
              <a:cs typeface="ＭＳ Ｐゴシック"/>
            </a:endParaRPr>
          </a:p>
        </p:txBody>
      </p:sp>
      <p:sp>
        <p:nvSpPr>
          <p:cNvPr id="27" name="object 27"/>
          <p:cNvSpPr txBox="1"/>
          <p:nvPr/>
        </p:nvSpPr>
        <p:spPr>
          <a:xfrm>
            <a:off x="306888" y="5450101"/>
            <a:ext cx="2166879" cy="688156"/>
          </a:xfrm>
          <a:prstGeom prst="rect">
            <a:avLst/>
          </a:prstGeom>
        </p:spPr>
        <p:txBody>
          <a:bodyPr vert="horz" wrap="square" lIns="0" tIns="10941" rIns="0" bIns="0" rtlCol="0">
            <a:spAutoFit/>
          </a:bodyPr>
          <a:lstStyle/>
          <a:p>
            <a:pPr marL="11516">
              <a:spcBef>
                <a:spcPts val="86"/>
              </a:spcBef>
            </a:pPr>
            <a:r>
              <a:rPr sz="1100" spc="-18" dirty="0">
                <a:latin typeface="BIZ UDPゴシック" panose="020B0400000000000000" pitchFamily="50" charset="-128"/>
                <a:ea typeface="BIZ UDPゴシック" panose="020B0400000000000000" pitchFamily="50" charset="-128"/>
                <a:cs typeface="ＭＳ Ｐゴシック"/>
              </a:rPr>
              <a:t>自然循環型SMR</a:t>
            </a:r>
            <a:r>
              <a:rPr sz="1100" spc="-45" dirty="0">
                <a:latin typeface="BIZ UDPゴシック" panose="020B0400000000000000" pitchFamily="50" charset="-128"/>
                <a:ea typeface="BIZ UDPゴシック" panose="020B0400000000000000" pitchFamily="50" charset="-128"/>
                <a:cs typeface="ＭＳ Ｐゴシック"/>
              </a:rPr>
              <a:t>は</a:t>
            </a:r>
            <a:endParaRPr sz="1100" dirty="0">
              <a:latin typeface="BIZ UDPゴシック" panose="020B0400000000000000" pitchFamily="50" charset="-128"/>
              <a:ea typeface="BIZ UDPゴシック" panose="020B0400000000000000" pitchFamily="50" charset="-128"/>
              <a:cs typeface="ＭＳ Ｐゴシック"/>
            </a:endParaRPr>
          </a:p>
          <a:p>
            <a:pPr marL="179655" marR="4607" indent="-168715">
              <a:lnSpc>
                <a:spcPct val="99600"/>
              </a:lnSpc>
              <a:spcBef>
                <a:spcPts val="5"/>
              </a:spcBef>
              <a:buFont typeface="Arial"/>
              <a:buChar char="•"/>
              <a:tabLst>
                <a:tab pos="179655" algn="l"/>
                <a:tab pos="180231" algn="l"/>
              </a:tabLst>
            </a:pPr>
            <a:r>
              <a:rPr sz="1100" spc="-9" dirty="0">
                <a:latin typeface="BIZ UDPゴシック" panose="020B0400000000000000" pitchFamily="50" charset="-128"/>
                <a:ea typeface="BIZ UDPゴシック" panose="020B0400000000000000" pitchFamily="50" charset="-128"/>
                <a:cs typeface="ＭＳ Ｐゴシック"/>
              </a:rPr>
              <a:t>H/D</a:t>
            </a:r>
            <a:r>
              <a:rPr sz="1100" spc="-27" dirty="0">
                <a:latin typeface="BIZ UDPゴシック" panose="020B0400000000000000" pitchFamily="50" charset="-128"/>
                <a:ea typeface="BIZ UDPゴシック" panose="020B0400000000000000" pitchFamily="50" charset="-128"/>
                <a:cs typeface="ＭＳ Ｐゴシック"/>
              </a:rPr>
              <a:t>の比が大きめ</a:t>
            </a:r>
            <a:r>
              <a:rPr sz="1100" spc="-45" dirty="0">
                <a:latin typeface="BIZ UDPゴシック" panose="020B0400000000000000" pitchFamily="50" charset="-128"/>
                <a:ea typeface="BIZ UDPゴシック" panose="020B0400000000000000" pitchFamily="50" charset="-128"/>
                <a:cs typeface="ＭＳ Ｐゴシック"/>
              </a:rPr>
              <a:t> </a:t>
            </a:r>
            <a:r>
              <a:rPr sz="1100" spc="-9" dirty="0">
                <a:latin typeface="BIZ UDPゴシック" panose="020B0400000000000000" pitchFamily="50" charset="-128"/>
                <a:ea typeface="BIZ UDPゴシック" panose="020B0400000000000000" pitchFamily="50" charset="-128"/>
                <a:cs typeface="ＭＳ Ｐゴシック"/>
              </a:rPr>
              <a:t>(≒1.3</a:t>
            </a:r>
            <a:r>
              <a:rPr sz="1100" spc="-27" dirty="0">
                <a:latin typeface="BIZ UDPゴシック" panose="020B0400000000000000" pitchFamily="50" charset="-128"/>
                <a:ea typeface="BIZ UDPゴシック" panose="020B0400000000000000" pitchFamily="50" charset="-128"/>
                <a:cs typeface="ＭＳ Ｐゴシック"/>
              </a:rPr>
              <a:t>)であり、中性子漏洩大</a:t>
            </a:r>
            <a:endParaRPr sz="1100" dirty="0">
              <a:latin typeface="BIZ UDPゴシック" panose="020B0400000000000000" pitchFamily="50" charset="-128"/>
              <a:ea typeface="BIZ UDPゴシック" panose="020B0400000000000000" pitchFamily="50" charset="-128"/>
              <a:cs typeface="ＭＳ Ｐゴシック"/>
            </a:endParaRPr>
          </a:p>
          <a:p>
            <a:pPr marL="179655"/>
            <a:r>
              <a:rPr sz="1100" spc="-27" dirty="0">
                <a:latin typeface="BIZ UDPゴシック" panose="020B0400000000000000" pitchFamily="50" charset="-128"/>
                <a:ea typeface="BIZ UDPゴシック" panose="020B0400000000000000" pitchFamily="50" charset="-128"/>
                <a:cs typeface="ＭＳ Ｐゴシック"/>
              </a:rPr>
              <a:t>→燃焼度低</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3" name="object 33"/>
          <p:cNvSpPr txBox="1"/>
          <p:nvPr/>
        </p:nvSpPr>
        <p:spPr>
          <a:xfrm>
            <a:off x="8373462" y="5446492"/>
            <a:ext cx="2355822" cy="504581"/>
          </a:xfrm>
          <a:prstGeom prst="rect">
            <a:avLst/>
          </a:prstGeom>
        </p:spPr>
        <p:txBody>
          <a:bodyPr vert="horz" wrap="square" lIns="0" tIns="10941" rIns="0" bIns="0" rtlCol="0">
            <a:spAutoFit/>
          </a:bodyPr>
          <a:lstStyle/>
          <a:p>
            <a:pPr marL="11516">
              <a:spcBef>
                <a:spcPts val="86"/>
              </a:spcBef>
            </a:pPr>
            <a:r>
              <a:rPr sz="1100" spc="-18" dirty="0">
                <a:latin typeface="BIZ UDPゴシック" panose="020B0400000000000000" pitchFamily="50" charset="-128"/>
                <a:ea typeface="BIZ UDPゴシック" panose="020B0400000000000000" pitchFamily="50" charset="-128"/>
                <a:cs typeface="ＭＳ Ｐゴシック"/>
              </a:rPr>
              <a:t>HALEU-SMR</a:t>
            </a:r>
            <a:r>
              <a:rPr sz="1100" spc="-9" dirty="0">
                <a:latin typeface="BIZ UDPゴシック" panose="020B0400000000000000" pitchFamily="50" charset="-128"/>
                <a:ea typeface="BIZ UDPゴシック" panose="020B0400000000000000" pitchFamily="50" charset="-128"/>
                <a:cs typeface="ＭＳ Ｐゴシック"/>
              </a:rPr>
              <a:t>、</a:t>
            </a:r>
            <a:r>
              <a:rPr sz="1100" spc="-18" dirty="0">
                <a:latin typeface="BIZ UDPゴシック" panose="020B0400000000000000" pitchFamily="50" charset="-128"/>
                <a:ea typeface="BIZ UDPゴシック" panose="020B0400000000000000" pitchFamily="50" charset="-128"/>
                <a:cs typeface="ＭＳ Ｐゴシック"/>
              </a:rPr>
              <a:t>HTGR</a:t>
            </a:r>
            <a:r>
              <a:rPr sz="1100" spc="-45" dirty="0">
                <a:latin typeface="BIZ UDPゴシック" panose="020B0400000000000000" pitchFamily="50" charset="-128"/>
                <a:ea typeface="BIZ UDPゴシック" panose="020B0400000000000000" pitchFamily="50" charset="-128"/>
                <a:cs typeface="ＭＳ Ｐゴシック"/>
              </a:rPr>
              <a:t>は</a:t>
            </a:r>
            <a:endParaRPr sz="1100" dirty="0">
              <a:latin typeface="BIZ UDPゴシック" panose="020B0400000000000000" pitchFamily="50" charset="-128"/>
              <a:ea typeface="BIZ UDPゴシック" panose="020B0400000000000000" pitchFamily="50" charset="-128"/>
              <a:cs typeface="ＭＳ Ｐゴシック"/>
            </a:endParaRPr>
          </a:p>
          <a:p>
            <a:pPr marL="179655" marR="123801" indent="-168715">
              <a:buFont typeface="Arial"/>
              <a:buChar char="•"/>
              <a:tabLst>
                <a:tab pos="179655" algn="l"/>
                <a:tab pos="180231" algn="l"/>
              </a:tabLst>
            </a:pPr>
            <a:r>
              <a:rPr sz="1100" spc="-27" dirty="0">
                <a:latin typeface="BIZ UDPゴシック" panose="020B0400000000000000" pitchFamily="50" charset="-128"/>
                <a:ea typeface="BIZ UDPゴシック" panose="020B0400000000000000" pitchFamily="50" charset="-128"/>
                <a:cs typeface="ＭＳ Ｐゴシック"/>
              </a:rPr>
              <a:t>燃焼度は高いもの</a:t>
            </a:r>
            <a:r>
              <a:rPr sz="1100" spc="-18" dirty="0">
                <a:latin typeface="BIZ UDPゴシック" panose="020B0400000000000000" pitchFamily="50" charset="-128"/>
                <a:ea typeface="BIZ UDPゴシック" panose="020B0400000000000000" pitchFamily="50" charset="-128"/>
                <a:cs typeface="ＭＳ Ｐゴシック"/>
              </a:rPr>
              <a:t>の、</a:t>
            </a:r>
            <a:r>
              <a:rPr sz="1100" spc="-27" dirty="0">
                <a:latin typeface="BIZ UDPゴシック" panose="020B0400000000000000" pitchFamily="50" charset="-128"/>
                <a:ea typeface="BIZ UDPゴシック" panose="020B0400000000000000" pitchFamily="50" charset="-128"/>
                <a:cs typeface="ＭＳ Ｐゴシック"/>
              </a:rPr>
              <a:t>U濃縮度高</a:t>
            </a:r>
            <a:endParaRPr sz="1100" dirty="0">
              <a:latin typeface="BIZ UDPゴシック" panose="020B0400000000000000" pitchFamily="50" charset="-128"/>
              <a:ea typeface="BIZ UDPゴシック" panose="020B0400000000000000" pitchFamily="50" charset="-128"/>
              <a:cs typeface="ＭＳ Ｐゴシック"/>
            </a:endParaRPr>
          </a:p>
          <a:p>
            <a:pPr marL="179655" marR="57582">
              <a:lnSpc>
                <a:spcPts val="1415"/>
              </a:lnSpc>
              <a:spcBef>
                <a:spcPts val="36"/>
              </a:spcBef>
            </a:pPr>
            <a:r>
              <a:rPr sz="1100" spc="-18" dirty="0">
                <a:latin typeface="BIZ UDPゴシック" panose="020B0400000000000000" pitchFamily="50" charset="-128"/>
                <a:ea typeface="BIZ UDPゴシック" panose="020B0400000000000000" pitchFamily="50" charset="-128"/>
                <a:cs typeface="ＭＳ Ｐゴシック"/>
              </a:rPr>
              <a:t>→減損U</a:t>
            </a:r>
            <a:r>
              <a:rPr sz="1100" spc="-27" dirty="0">
                <a:latin typeface="BIZ UDPゴシック" panose="020B0400000000000000" pitchFamily="50" charset="-128"/>
                <a:ea typeface="BIZ UDPゴシック" panose="020B0400000000000000" pitchFamily="50" charset="-128"/>
                <a:cs typeface="ＭＳ Ｐゴシック"/>
              </a:rPr>
              <a:t>まで考慮し</a:t>
            </a:r>
            <a:r>
              <a:rPr sz="1100" spc="-9" dirty="0">
                <a:latin typeface="BIZ UDPゴシック" panose="020B0400000000000000" pitchFamily="50" charset="-128"/>
                <a:ea typeface="BIZ UDPゴシック" panose="020B0400000000000000" pitchFamily="50" charset="-128"/>
                <a:cs typeface="ＭＳ Ｐゴシック"/>
              </a:rPr>
              <a:t>た</a:t>
            </a:r>
            <a:r>
              <a:rPr sz="1100" spc="-18" dirty="0">
                <a:latin typeface="BIZ UDPゴシック" panose="020B0400000000000000" pitchFamily="50" charset="-128"/>
                <a:ea typeface="BIZ UDPゴシック" panose="020B0400000000000000" pitchFamily="50" charset="-128"/>
                <a:cs typeface="ＭＳ Ｐゴシック"/>
              </a:rPr>
              <a:t>U</a:t>
            </a:r>
            <a:r>
              <a:rPr sz="1100" spc="-27" dirty="0">
                <a:latin typeface="BIZ UDPゴシック" panose="020B0400000000000000" pitchFamily="50" charset="-128"/>
                <a:ea typeface="BIZ UDPゴシック" panose="020B0400000000000000" pitchFamily="50" charset="-128"/>
                <a:cs typeface="ＭＳ Ｐゴシック"/>
              </a:rPr>
              <a:t>利用率低</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 name="テキスト ボックス 2">
            <a:extLst>
              <a:ext uri="{FF2B5EF4-FFF2-40B4-BE49-F238E27FC236}">
                <a16:creationId xmlns:a16="http://schemas.microsoft.com/office/drawing/2014/main" id="{1EF2C009-7A60-D8EB-6CA2-A591ADE2F18C}"/>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ウラン資源と原子力の持続可能性</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a:extLst>
              <a:ext uri="{FF2B5EF4-FFF2-40B4-BE49-F238E27FC236}">
                <a16:creationId xmlns:a16="http://schemas.microsoft.com/office/drawing/2014/main" id="{F8E5A497-76AE-47D0-AAF2-9E7D375D5BCD}"/>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と、言うことで・・・</a:t>
            </a:r>
            <a:endParaRPr lang="en-US" altLang="ja-JP" sz="2800" b="1" dirty="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1EEA7E4C-64A0-4171-85E6-6ECF5E4F2FE0}"/>
              </a:ext>
            </a:extLst>
          </p:cNvPr>
          <p:cNvSpPr txBox="1"/>
          <p:nvPr/>
        </p:nvSpPr>
        <p:spPr>
          <a:xfrm>
            <a:off x="721468" y="1523927"/>
            <a:ext cx="11107366" cy="954107"/>
          </a:xfrm>
          <a:prstGeom prst="rect">
            <a:avLst/>
          </a:prstGeom>
          <a:noFill/>
        </p:spPr>
        <p:txBody>
          <a:bodyPr wrap="square" rtlCol="0">
            <a:spAutoFit/>
          </a:bodyPr>
          <a:lstStyle/>
          <a:p>
            <a:r>
              <a:rPr kumimoji="1" lang="ja-JP" altLang="en-US" sz="2800" dirty="0">
                <a:latin typeface="UD デジタル 教科書体 NK-B" panose="02020700000000000000" pitchFamily="18" charset="-128"/>
                <a:ea typeface="UD デジタル 教科書体 NK-B" panose="02020700000000000000" pitchFamily="18" charset="-128"/>
              </a:rPr>
              <a:t>高レベル放射性廃棄物の減容化・短寿命化に溶融塩炉を試してみよう。</a:t>
            </a:r>
            <a:endParaRPr kumimoji="1"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１０万年保管するって、無理でしょ～</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6" name="テキスト ボックス 5">
            <a:extLst>
              <a:ext uri="{FF2B5EF4-FFF2-40B4-BE49-F238E27FC236}">
                <a16:creationId xmlns:a16="http://schemas.microsoft.com/office/drawing/2014/main" id="{74B24A87-B9C4-4290-9693-EEBF2B69E86B}"/>
              </a:ext>
            </a:extLst>
          </p:cNvPr>
          <p:cNvSpPr txBox="1"/>
          <p:nvPr/>
        </p:nvSpPr>
        <p:spPr>
          <a:xfrm>
            <a:off x="721468" y="3399783"/>
            <a:ext cx="10496144" cy="954107"/>
          </a:xfrm>
          <a:prstGeom prst="rect">
            <a:avLst/>
          </a:prstGeom>
          <a:noFill/>
        </p:spPr>
        <p:txBody>
          <a:bodyPr wrap="square" rtlCol="0">
            <a:spAutoFit/>
          </a:bodyPr>
          <a:lstStyle/>
          <a:p>
            <a:r>
              <a:rPr lang="ja-JP" altLang="en-US" sz="2800" dirty="0">
                <a:latin typeface="UD デジタル 教科書体 NK-B" panose="02020700000000000000" pitchFamily="18" charset="-128"/>
                <a:ea typeface="UD デジタル 教科書体 NK-B" panose="02020700000000000000" pitchFamily="18" charset="-128"/>
              </a:rPr>
              <a:t>ウラン資源には将来供給に限界が見えている。</a:t>
            </a:r>
            <a:endParaRPr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遥かに資源量が多い</a:t>
            </a:r>
            <a:r>
              <a:rPr lang="ja-JP" altLang="en-US" sz="2800" dirty="0">
                <a:solidFill>
                  <a:srgbClr val="C00000"/>
                </a:solidFill>
                <a:latin typeface="UD デジタル 教科書体 NK-B" panose="02020700000000000000" pitchFamily="18" charset="-128"/>
                <a:ea typeface="UD デジタル 教科書体 NK-B" panose="02020700000000000000" pitchFamily="18" charset="-128"/>
              </a:rPr>
              <a:t>トリウム</a:t>
            </a:r>
            <a:r>
              <a:rPr lang="ja-JP" altLang="en-US" sz="2800" dirty="0">
                <a:latin typeface="UD デジタル 教科書体 NK-B" panose="02020700000000000000" pitchFamily="18" charset="-128"/>
                <a:ea typeface="UD デジタル 教科書体 NK-B" panose="02020700000000000000" pitchFamily="18" charset="-128"/>
              </a:rPr>
              <a:t>に注目しても良いかも知れない。</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4D83CEB7-67DE-4FE2-82CF-8550CA08539E}"/>
              </a:ext>
            </a:extLst>
          </p:cNvPr>
          <p:cNvSpPr txBox="1"/>
          <p:nvPr/>
        </p:nvSpPr>
        <p:spPr>
          <a:xfrm>
            <a:off x="721467" y="5475727"/>
            <a:ext cx="10426431" cy="954107"/>
          </a:xfrm>
          <a:prstGeom prst="rect">
            <a:avLst/>
          </a:prstGeom>
          <a:noFill/>
        </p:spPr>
        <p:txBody>
          <a:bodyPr wrap="square" rtlCol="0">
            <a:spAutoFit/>
          </a:bodyPr>
          <a:lstStyle/>
          <a:p>
            <a:r>
              <a:rPr lang="ja-JP" altLang="en-US" sz="2800" dirty="0">
                <a:latin typeface="UD デジタル 教科書体 NK-B" panose="02020700000000000000" pitchFamily="18" charset="-128"/>
                <a:ea typeface="UD デジタル 教科書体 NK-B" panose="02020700000000000000" pitchFamily="18" charset="-128"/>
              </a:rPr>
              <a:t>新たに開発する原子炉も興味深いが、ビジネス視点からは、</a:t>
            </a:r>
            <a:endParaRPr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小型で長期燃料供給が不要な軍用原子炉で新事業領域を開拓？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3" name="テキスト ボックス 2">
            <a:extLst>
              <a:ext uri="{FF2B5EF4-FFF2-40B4-BE49-F238E27FC236}">
                <a16:creationId xmlns:a16="http://schemas.microsoft.com/office/drawing/2014/main" id="{B1161743-B289-45E2-B6F3-D605D749601C}"/>
              </a:ext>
            </a:extLst>
          </p:cNvPr>
          <p:cNvSpPr txBox="1"/>
          <p:nvPr/>
        </p:nvSpPr>
        <p:spPr>
          <a:xfrm>
            <a:off x="721467" y="735554"/>
            <a:ext cx="5455597" cy="707886"/>
          </a:xfrm>
          <a:prstGeom prst="rect">
            <a:avLst/>
          </a:prstGeom>
          <a:solidFill>
            <a:srgbClr val="FFC000"/>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a:t>
            </a:r>
            <a:r>
              <a:rPr kumimoji="1" lang="en-US" altLang="ja-JP" sz="4000" b="1" dirty="0">
                <a:latin typeface="BIZ UDPゴシック" panose="020B0400000000000000" pitchFamily="50" charset="-128"/>
                <a:ea typeface="BIZ UDPゴシック" panose="020B0400000000000000" pitchFamily="50" charset="-128"/>
              </a:rPr>
              <a:t>F1</a:t>
            </a:r>
            <a:r>
              <a:rPr kumimoji="1" lang="ja-JP" altLang="en-US" sz="4000" b="1" dirty="0">
                <a:latin typeface="HG教科書体" panose="02020609000000000000" pitchFamily="17" charset="-128"/>
                <a:ea typeface="HG教科書体" panose="02020609000000000000" pitchFamily="17" charset="-128"/>
              </a:rPr>
              <a:t>事故処理、廃炉</a:t>
            </a:r>
          </a:p>
        </p:txBody>
      </p:sp>
      <p:sp>
        <p:nvSpPr>
          <p:cNvPr id="9" name="テキスト ボックス 8">
            <a:extLst>
              <a:ext uri="{FF2B5EF4-FFF2-40B4-BE49-F238E27FC236}">
                <a16:creationId xmlns:a16="http://schemas.microsoft.com/office/drawing/2014/main" id="{E4EDEF23-3431-456A-B628-0F431B64E0D6}"/>
              </a:ext>
            </a:extLst>
          </p:cNvPr>
          <p:cNvSpPr txBox="1"/>
          <p:nvPr/>
        </p:nvSpPr>
        <p:spPr>
          <a:xfrm>
            <a:off x="721468" y="2653224"/>
            <a:ext cx="2906950" cy="707886"/>
          </a:xfrm>
          <a:prstGeom prst="rect">
            <a:avLst/>
          </a:prstGeom>
          <a:solidFill>
            <a:schemeClr val="accent6">
              <a:lumMod val="60000"/>
              <a:lumOff val="40000"/>
            </a:schemeClr>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★資源制約</a:t>
            </a:r>
          </a:p>
        </p:txBody>
      </p:sp>
      <p:sp>
        <p:nvSpPr>
          <p:cNvPr id="10" name="テキスト ボックス 9">
            <a:extLst>
              <a:ext uri="{FF2B5EF4-FFF2-40B4-BE49-F238E27FC236}">
                <a16:creationId xmlns:a16="http://schemas.microsoft.com/office/drawing/2014/main" id="{A313B336-D81F-47FB-8033-4F1713FDA1B2}"/>
              </a:ext>
            </a:extLst>
          </p:cNvPr>
          <p:cNvSpPr txBox="1"/>
          <p:nvPr/>
        </p:nvSpPr>
        <p:spPr>
          <a:xfrm>
            <a:off x="721468" y="4705088"/>
            <a:ext cx="3928354" cy="707886"/>
          </a:xfrm>
          <a:prstGeom prst="rect">
            <a:avLst/>
          </a:prstGeom>
          <a:solidFill>
            <a:schemeClr val="accent2">
              <a:lumMod val="60000"/>
              <a:lumOff val="40000"/>
            </a:schemeClr>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★事業領域開拓</a:t>
            </a:r>
          </a:p>
        </p:txBody>
      </p:sp>
    </p:spTree>
    <p:extLst>
      <p:ext uri="{BB962C8B-B14F-4D97-AF65-F5344CB8AC3E}">
        <p14:creationId xmlns:p14="http://schemas.microsoft.com/office/powerpoint/2010/main" val="1208152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rgbClr val="FFC000"/>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1424988"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小</a:t>
            </a:r>
            <a:r>
              <a:rPr kumimoji="1" lang="ja-JP" altLang="en-US" sz="9600" dirty="0">
                <a:latin typeface="Yet R" panose="02030504000101010101" pitchFamily="18" charset="-127"/>
                <a:ea typeface="Yet R" panose="02030504000101010101" pitchFamily="18" charset="-127"/>
              </a:rPr>
              <a:t>型炉</a:t>
            </a:r>
            <a:endParaRPr kumimoji="1" lang="en-US" altLang="ja-JP" sz="4000" dirty="0">
              <a:latin typeface="Yet R" panose="02030504000101010101" pitchFamily="18" charset="-127"/>
              <a:ea typeface="Yet R" panose="02030504000101010101" pitchFamily="18" charset="-127"/>
            </a:endParaRPr>
          </a:p>
        </p:txBody>
      </p:sp>
      <p:grpSp>
        <p:nvGrpSpPr>
          <p:cNvPr id="2" name="object 4">
            <a:extLst>
              <a:ext uri="{FF2B5EF4-FFF2-40B4-BE49-F238E27FC236}">
                <a16:creationId xmlns:a16="http://schemas.microsoft.com/office/drawing/2014/main" id="{3DD37BD2-AADF-B937-535D-826EB19E83EF}"/>
              </a:ext>
            </a:extLst>
          </p:cNvPr>
          <p:cNvGrpSpPr/>
          <p:nvPr/>
        </p:nvGrpSpPr>
        <p:grpSpPr>
          <a:xfrm>
            <a:off x="8974314" y="216926"/>
            <a:ext cx="1381125" cy="1610360"/>
            <a:chOff x="7206905" y="4481903"/>
            <a:chExt cx="1381125" cy="1610360"/>
          </a:xfrm>
        </p:grpSpPr>
        <p:pic>
          <p:nvPicPr>
            <p:cNvPr id="4" name="object 5">
              <a:extLst>
                <a:ext uri="{FF2B5EF4-FFF2-40B4-BE49-F238E27FC236}">
                  <a16:creationId xmlns:a16="http://schemas.microsoft.com/office/drawing/2014/main" id="{FAB8851D-A374-B361-66CE-C65F3F6F68A1}"/>
                </a:ext>
              </a:extLst>
            </p:cNvPr>
            <p:cNvPicPr/>
            <p:nvPr/>
          </p:nvPicPr>
          <p:blipFill>
            <a:blip r:embed="rId2" cstate="print"/>
            <a:stretch>
              <a:fillRect/>
            </a:stretch>
          </p:blipFill>
          <p:spPr>
            <a:xfrm>
              <a:off x="7206905" y="4481903"/>
              <a:ext cx="1380806" cy="1609766"/>
            </a:xfrm>
            <a:prstGeom prst="rect">
              <a:avLst/>
            </a:prstGeom>
          </p:spPr>
        </p:pic>
        <p:sp>
          <p:nvSpPr>
            <p:cNvPr id="5" name="object 6">
              <a:extLst>
                <a:ext uri="{FF2B5EF4-FFF2-40B4-BE49-F238E27FC236}">
                  <a16:creationId xmlns:a16="http://schemas.microsoft.com/office/drawing/2014/main" id="{2859D22B-99C9-5334-28A6-01A321279C20}"/>
                </a:ext>
              </a:extLst>
            </p:cNvPr>
            <p:cNvSpPr/>
            <p:nvPr/>
          </p:nvSpPr>
          <p:spPr>
            <a:xfrm>
              <a:off x="8492489" y="5157977"/>
              <a:ext cx="12700" cy="775970"/>
            </a:xfrm>
            <a:custGeom>
              <a:avLst/>
              <a:gdLst/>
              <a:ahLst/>
              <a:cxnLst/>
              <a:rect l="l" t="t" r="r" b="b"/>
              <a:pathLst>
                <a:path w="12700" h="775970">
                  <a:moveTo>
                    <a:pt x="0" y="0"/>
                  </a:moveTo>
                  <a:lnTo>
                    <a:pt x="12192" y="775716"/>
                  </a:lnTo>
                </a:path>
              </a:pathLst>
            </a:custGeom>
            <a:ln w="19812">
              <a:solidFill>
                <a:srgbClr val="DEEBF7"/>
              </a:solidFill>
            </a:ln>
          </p:spPr>
          <p:txBody>
            <a:bodyPr wrap="square" lIns="0" tIns="0" rIns="0" bIns="0" rtlCol="0"/>
            <a:lstStyle/>
            <a:p>
              <a:endParaRPr/>
            </a:p>
          </p:txBody>
        </p:sp>
      </p:grpSp>
      <p:pic>
        <p:nvPicPr>
          <p:cNvPr id="6" name="object 7">
            <a:extLst>
              <a:ext uri="{FF2B5EF4-FFF2-40B4-BE49-F238E27FC236}">
                <a16:creationId xmlns:a16="http://schemas.microsoft.com/office/drawing/2014/main" id="{A6D62B68-52AE-87F9-7514-DC7FE0466F9A}"/>
              </a:ext>
            </a:extLst>
          </p:cNvPr>
          <p:cNvPicPr/>
          <p:nvPr/>
        </p:nvPicPr>
        <p:blipFill>
          <a:blip r:embed="rId3" cstate="print"/>
          <a:stretch>
            <a:fillRect/>
          </a:stretch>
        </p:blipFill>
        <p:spPr>
          <a:xfrm>
            <a:off x="10474878" y="210382"/>
            <a:ext cx="1428315" cy="1616310"/>
          </a:xfrm>
          <a:prstGeom prst="rect">
            <a:avLst/>
          </a:prstGeom>
        </p:spPr>
      </p:pic>
      <p:pic>
        <p:nvPicPr>
          <p:cNvPr id="7" name="object 8">
            <a:extLst>
              <a:ext uri="{FF2B5EF4-FFF2-40B4-BE49-F238E27FC236}">
                <a16:creationId xmlns:a16="http://schemas.microsoft.com/office/drawing/2014/main" id="{9787C9D7-7160-370E-9148-24E65A02A703}"/>
              </a:ext>
            </a:extLst>
          </p:cNvPr>
          <p:cNvPicPr/>
          <p:nvPr/>
        </p:nvPicPr>
        <p:blipFill>
          <a:blip r:embed="rId4" cstate="print"/>
          <a:stretch>
            <a:fillRect/>
          </a:stretch>
        </p:blipFill>
        <p:spPr>
          <a:xfrm>
            <a:off x="7337266" y="210382"/>
            <a:ext cx="1387233" cy="1629397"/>
          </a:xfrm>
          <a:prstGeom prst="rect">
            <a:avLst/>
          </a:prstGeom>
        </p:spPr>
      </p:pic>
    </p:spTree>
    <p:extLst>
      <p:ext uri="{BB962C8B-B14F-4D97-AF65-F5344CB8AC3E}">
        <p14:creationId xmlns:p14="http://schemas.microsoft.com/office/powerpoint/2010/main" val="2048719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1521257256"/>
              </p:ext>
            </p:extLst>
          </p:nvPr>
        </p:nvGraphicFramePr>
        <p:xfrm>
          <a:off x="2215702" y="4765924"/>
          <a:ext cx="7823648" cy="1550679"/>
        </p:xfrm>
        <a:graphic>
          <a:graphicData uri="http://schemas.openxmlformats.org/drawingml/2006/table">
            <a:tbl>
              <a:tblPr firstRow="1" bandRow="1">
                <a:tableStyleId>{2D5ABB26-0587-4C30-8999-92F81FD0307C}</a:tableStyleId>
              </a:tblPr>
              <a:tblGrid>
                <a:gridCol w="1999818">
                  <a:extLst>
                    <a:ext uri="{9D8B030D-6E8A-4147-A177-3AD203B41FA5}">
                      <a16:colId xmlns:a16="http://schemas.microsoft.com/office/drawing/2014/main" val="20000"/>
                    </a:ext>
                  </a:extLst>
                </a:gridCol>
                <a:gridCol w="5823830">
                  <a:extLst>
                    <a:ext uri="{9D8B030D-6E8A-4147-A177-3AD203B41FA5}">
                      <a16:colId xmlns:a16="http://schemas.microsoft.com/office/drawing/2014/main" val="20001"/>
                    </a:ext>
                  </a:extLst>
                </a:gridCol>
              </a:tblGrid>
              <a:tr h="388102">
                <a:tc>
                  <a:txBody>
                    <a:bodyPr/>
                    <a:lstStyle/>
                    <a:p>
                      <a:pPr marL="97155">
                        <a:lnSpc>
                          <a:spcPct val="100000"/>
                        </a:lnSpc>
                        <a:spcBef>
                          <a:spcPts val="395"/>
                        </a:spcBef>
                      </a:pPr>
                      <a:r>
                        <a:rPr sz="1900" spc="-20" dirty="0">
                          <a:latin typeface="Meiryo UI"/>
                          <a:cs typeface="Meiryo UI"/>
                        </a:rPr>
                        <a:t>軽水炉</a:t>
                      </a:r>
                      <a:endParaRPr sz="1900">
                        <a:latin typeface="Meiryo UI"/>
                        <a:cs typeface="Meiryo UI"/>
                      </a:endParaRPr>
                    </a:p>
                  </a:txBody>
                  <a:tcPr marL="0" marR="0" marT="45490"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solidFill>
                      <a:srgbClr val="CFE2DD"/>
                    </a:solidFill>
                  </a:tcPr>
                </a:tc>
                <a:tc>
                  <a:txBody>
                    <a:bodyPr/>
                    <a:lstStyle/>
                    <a:p>
                      <a:pPr marL="97790">
                        <a:lnSpc>
                          <a:spcPct val="100000"/>
                        </a:lnSpc>
                        <a:spcBef>
                          <a:spcPts val="395"/>
                        </a:spcBef>
                      </a:pPr>
                      <a:r>
                        <a:rPr sz="1900" spc="-20" dirty="0">
                          <a:latin typeface="Meiryo UI"/>
                          <a:cs typeface="Meiryo UI"/>
                        </a:rPr>
                        <a:t>既存軽水炉技術に基づくため、技術的なリスクは低い</a:t>
                      </a:r>
                      <a:endParaRPr sz="1900">
                        <a:latin typeface="Meiryo UI"/>
                        <a:cs typeface="Meiryo UI"/>
                      </a:endParaRPr>
                    </a:p>
                  </a:txBody>
                  <a:tcPr marL="0" marR="0" marT="45490"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tcPr>
                </a:tc>
                <a:extLst>
                  <a:ext uri="{0D108BD9-81ED-4DB2-BD59-A6C34878D82A}">
                    <a16:rowId xmlns:a16="http://schemas.microsoft.com/office/drawing/2014/main" val="10000"/>
                  </a:ext>
                </a:extLst>
              </a:tr>
              <a:tr h="388102">
                <a:tc>
                  <a:txBody>
                    <a:bodyPr/>
                    <a:lstStyle/>
                    <a:p>
                      <a:pPr marL="97155">
                        <a:lnSpc>
                          <a:spcPct val="100000"/>
                        </a:lnSpc>
                        <a:spcBef>
                          <a:spcPts val="390"/>
                        </a:spcBef>
                      </a:pPr>
                      <a:r>
                        <a:rPr sz="1900" spc="-15" dirty="0">
                          <a:latin typeface="Meiryo UI"/>
                          <a:cs typeface="Meiryo UI"/>
                        </a:rPr>
                        <a:t>高温ガス冷却炉</a:t>
                      </a:r>
                      <a:endParaRPr sz="1900">
                        <a:latin typeface="Meiryo UI"/>
                        <a:cs typeface="Meiryo UI"/>
                      </a:endParaRPr>
                    </a:p>
                  </a:txBody>
                  <a:tcPr marL="0" marR="0" marT="44914"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solidFill>
                      <a:srgbClr val="CFE2DD"/>
                    </a:solidFill>
                  </a:tcPr>
                </a:tc>
                <a:tc>
                  <a:txBody>
                    <a:bodyPr/>
                    <a:lstStyle/>
                    <a:p>
                      <a:pPr marL="97790">
                        <a:lnSpc>
                          <a:spcPct val="100000"/>
                        </a:lnSpc>
                        <a:spcBef>
                          <a:spcPts val="390"/>
                        </a:spcBef>
                      </a:pPr>
                      <a:r>
                        <a:rPr sz="1900" spc="-20" dirty="0">
                          <a:latin typeface="Meiryo UI"/>
                          <a:cs typeface="Meiryo UI"/>
                        </a:rPr>
                        <a:t>発電の他、熱エネルギーを使った水素製造等にも利用</a:t>
                      </a:r>
                      <a:endParaRPr sz="1900" dirty="0">
                        <a:latin typeface="Meiryo UI"/>
                        <a:cs typeface="Meiryo UI"/>
                      </a:endParaRPr>
                    </a:p>
                  </a:txBody>
                  <a:tcPr marL="0" marR="0" marT="44914"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tcPr>
                </a:tc>
                <a:extLst>
                  <a:ext uri="{0D108BD9-81ED-4DB2-BD59-A6C34878D82A}">
                    <a16:rowId xmlns:a16="http://schemas.microsoft.com/office/drawing/2014/main" val="10001"/>
                  </a:ext>
                </a:extLst>
              </a:tr>
              <a:tr h="386373">
                <a:tc>
                  <a:txBody>
                    <a:bodyPr/>
                    <a:lstStyle/>
                    <a:p>
                      <a:pPr marL="97155">
                        <a:lnSpc>
                          <a:spcPct val="100000"/>
                        </a:lnSpc>
                        <a:spcBef>
                          <a:spcPts val="380"/>
                        </a:spcBef>
                      </a:pPr>
                      <a:r>
                        <a:rPr sz="1900" spc="-10" dirty="0">
                          <a:latin typeface="Meiryo UI"/>
                          <a:cs typeface="Meiryo UI"/>
                        </a:rPr>
                        <a:t>液体金属高速炉</a:t>
                      </a:r>
                      <a:endParaRPr sz="1900">
                        <a:latin typeface="Meiryo UI"/>
                        <a:cs typeface="Meiryo UI"/>
                      </a:endParaRPr>
                    </a:p>
                  </a:txBody>
                  <a:tcPr marL="0" marR="0" marT="43762"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solidFill>
                      <a:srgbClr val="CFE2DD"/>
                    </a:solidFill>
                  </a:tcPr>
                </a:tc>
                <a:tc>
                  <a:txBody>
                    <a:bodyPr/>
                    <a:lstStyle/>
                    <a:p>
                      <a:pPr marL="97155">
                        <a:lnSpc>
                          <a:spcPct val="100000"/>
                        </a:lnSpc>
                        <a:spcBef>
                          <a:spcPts val="380"/>
                        </a:spcBef>
                      </a:pPr>
                      <a:r>
                        <a:rPr sz="1900" spc="-20" dirty="0">
                          <a:latin typeface="Meiryo UI"/>
                          <a:cs typeface="Meiryo UI"/>
                        </a:rPr>
                        <a:t>従来から高速増殖炉として各国で開発</a:t>
                      </a:r>
                      <a:endParaRPr sz="1900">
                        <a:latin typeface="Meiryo UI"/>
                        <a:cs typeface="Meiryo UI"/>
                      </a:endParaRPr>
                    </a:p>
                  </a:txBody>
                  <a:tcPr marL="0" marR="0" marT="43762"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tcPr>
                </a:tc>
                <a:extLst>
                  <a:ext uri="{0D108BD9-81ED-4DB2-BD59-A6C34878D82A}">
                    <a16:rowId xmlns:a16="http://schemas.microsoft.com/office/drawing/2014/main" val="10002"/>
                  </a:ext>
                </a:extLst>
              </a:tr>
              <a:tr h="388102">
                <a:tc>
                  <a:txBody>
                    <a:bodyPr/>
                    <a:lstStyle/>
                    <a:p>
                      <a:pPr marL="97155">
                        <a:lnSpc>
                          <a:spcPct val="100000"/>
                        </a:lnSpc>
                        <a:spcBef>
                          <a:spcPts val="390"/>
                        </a:spcBef>
                      </a:pPr>
                      <a:r>
                        <a:rPr sz="1900" spc="-15" dirty="0">
                          <a:latin typeface="Meiryo UI"/>
                          <a:cs typeface="Meiryo UI"/>
                        </a:rPr>
                        <a:t>溶融塩炉</a:t>
                      </a:r>
                      <a:endParaRPr sz="1900">
                        <a:latin typeface="Meiryo UI"/>
                        <a:cs typeface="Meiryo UI"/>
                      </a:endParaRPr>
                    </a:p>
                  </a:txBody>
                  <a:tcPr marL="0" marR="0" marT="44914"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solidFill>
                      <a:srgbClr val="CFE2DD"/>
                    </a:solidFill>
                  </a:tcPr>
                </a:tc>
                <a:tc>
                  <a:txBody>
                    <a:bodyPr/>
                    <a:lstStyle/>
                    <a:p>
                      <a:pPr marL="97155">
                        <a:lnSpc>
                          <a:spcPct val="100000"/>
                        </a:lnSpc>
                        <a:spcBef>
                          <a:spcPts val="390"/>
                        </a:spcBef>
                      </a:pPr>
                      <a:r>
                        <a:rPr sz="1900" spc="-20" dirty="0">
                          <a:latin typeface="Meiryo UI"/>
                          <a:cs typeface="Meiryo UI"/>
                        </a:rPr>
                        <a:t>液体のトリウム及びウランフッ化物を燃料として使用</a:t>
                      </a:r>
                      <a:endParaRPr sz="1900" dirty="0">
                        <a:latin typeface="Meiryo UI"/>
                        <a:cs typeface="Meiryo UI"/>
                      </a:endParaRPr>
                    </a:p>
                  </a:txBody>
                  <a:tcPr marL="0" marR="0" marT="44914"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tcPr>
                </a:tc>
                <a:extLst>
                  <a:ext uri="{0D108BD9-81ED-4DB2-BD59-A6C34878D82A}">
                    <a16:rowId xmlns:a16="http://schemas.microsoft.com/office/drawing/2014/main" val="10003"/>
                  </a:ext>
                </a:extLst>
              </a:tr>
            </a:tbl>
          </a:graphicData>
        </a:graphic>
      </p:graphicFrame>
      <p:sp>
        <p:nvSpPr>
          <p:cNvPr id="5" name="object 5"/>
          <p:cNvSpPr/>
          <p:nvPr/>
        </p:nvSpPr>
        <p:spPr>
          <a:xfrm>
            <a:off x="1212382" y="1635961"/>
            <a:ext cx="98465" cy="279272"/>
          </a:xfrm>
          <a:custGeom>
            <a:avLst/>
            <a:gdLst/>
            <a:ahLst/>
            <a:cxnLst/>
            <a:rect l="l" t="t" r="r" b="b"/>
            <a:pathLst>
              <a:path w="108584" h="307975">
                <a:moveTo>
                  <a:pt x="108204" y="307848"/>
                </a:moveTo>
                <a:lnTo>
                  <a:pt x="0" y="307848"/>
                </a:lnTo>
                <a:lnTo>
                  <a:pt x="0" y="0"/>
                </a:lnTo>
                <a:lnTo>
                  <a:pt x="108204" y="0"/>
                </a:lnTo>
                <a:lnTo>
                  <a:pt x="108204" y="307848"/>
                </a:lnTo>
                <a:close/>
              </a:path>
            </a:pathLst>
          </a:custGeom>
          <a:solidFill>
            <a:srgbClr val="3D5D83"/>
          </a:solidFill>
        </p:spPr>
        <p:txBody>
          <a:bodyPr wrap="square" lIns="0" tIns="0" rIns="0" bIns="0" rtlCol="0"/>
          <a:lstStyle/>
          <a:p>
            <a:endParaRPr sz="1632"/>
          </a:p>
        </p:txBody>
      </p:sp>
      <p:sp>
        <p:nvSpPr>
          <p:cNvPr id="6" name="object 6"/>
          <p:cNvSpPr txBox="1"/>
          <p:nvPr/>
        </p:nvSpPr>
        <p:spPr>
          <a:xfrm>
            <a:off x="2140355" y="1568806"/>
            <a:ext cx="2047611" cy="316363"/>
          </a:xfrm>
          <a:prstGeom prst="rect">
            <a:avLst/>
          </a:prstGeom>
        </p:spPr>
        <p:txBody>
          <a:bodyPr vert="horz" wrap="square" lIns="0" tIns="16123" rIns="0" bIns="0" rtlCol="0">
            <a:spAutoFit/>
          </a:bodyPr>
          <a:lstStyle/>
          <a:p>
            <a:pPr>
              <a:spcBef>
                <a:spcPts val="127"/>
              </a:spcBef>
            </a:pPr>
            <a:r>
              <a:rPr sz="1950" dirty="0">
                <a:solidFill>
                  <a:srgbClr val="FF0000"/>
                </a:solidFill>
                <a:latin typeface="Meiryo UI"/>
                <a:cs typeface="Meiryo UI"/>
              </a:rPr>
              <a:t>出力</a:t>
            </a:r>
            <a:r>
              <a:rPr sz="1950" spc="-23" dirty="0">
                <a:solidFill>
                  <a:srgbClr val="FF0000"/>
                </a:solidFill>
                <a:latin typeface="Meiryo UI"/>
                <a:cs typeface="Meiryo UI"/>
              </a:rPr>
              <a:t>300MWe以下</a:t>
            </a:r>
            <a:endParaRPr sz="1950">
              <a:latin typeface="Meiryo UI"/>
              <a:cs typeface="Meiryo UI"/>
            </a:endParaRPr>
          </a:p>
        </p:txBody>
      </p:sp>
      <p:sp>
        <p:nvSpPr>
          <p:cNvPr id="7" name="object 7"/>
          <p:cNvSpPr/>
          <p:nvPr/>
        </p:nvSpPr>
        <p:spPr>
          <a:xfrm>
            <a:off x="2035327" y="1563002"/>
            <a:ext cx="8217508" cy="385798"/>
          </a:xfrm>
          <a:custGeom>
            <a:avLst/>
            <a:gdLst/>
            <a:ahLst/>
            <a:cxnLst/>
            <a:rect l="l" t="t" r="r" b="b"/>
            <a:pathLst>
              <a:path w="9062085" h="425450">
                <a:moveTo>
                  <a:pt x="9061704" y="425195"/>
                </a:moveTo>
                <a:lnTo>
                  <a:pt x="0" y="425195"/>
                </a:lnTo>
                <a:lnTo>
                  <a:pt x="0" y="0"/>
                </a:lnTo>
                <a:lnTo>
                  <a:pt x="9061704" y="0"/>
                </a:lnTo>
                <a:lnTo>
                  <a:pt x="9061704" y="425195"/>
                </a:lnTo>
                <a:close/>
              </a:path>
            </a:pathLst>
          </a:custGeom>
          <a:solidFill>
            <a:srgbClr val="FFFFFF"/>
          </a:solidFill>
        </p:spPr>
        <p:txBody>
          <a:bodyPr wrap="square" lIns="0" tIns="0" rIns="0" bIns="0" rtlCol="0"/>
          <a:lstStyle/>
          <a:p>
            <a:endParaRPr sz="1632"/>
          </a:p>
        </p:txBody>
      </p:sp>
      <p:sp>
        <p:nvSpPr>
          <p:cNvPr id="8" name="object 8"/>
          <p:cNvSpPr/>
          <p:nvPr/>
        </p:nvSpPr>
        <p:spPr>
          <a:xfrm>
            <a:off x="1215147" y="2257353"/>
            <a:ext cx="98465" cy="280999"/>
          </a:xfrm>
          <a:custGeom>
            <a:avLst/>
            <a:gdLst/>
            <a:ahLst/>
            <a:cxnLst/>
            <a:rect l="l" t="t" r="r" b="b"/>
            <a:pathLst>
              <a:path w="108584" h="309880">
                <a:moveTo>
                  <a:pt x="108203" y="309372"/>
                </a:moveTo>
                <a:lnTo>
                  <a:pt x="0" y="309372"/>
                </a:lnTo>
                <a:lnTo>
                  <a:pt x="0" y="0"/>
                </a:lnTo>
                <a:lnTo>
                  <a:pt x="108203" y="0"/>
                </a:lnTo>
                <a:lnTo>
                  <a:pt x="108203" y="309372"/>
                </a:lnTo>
                <a:close/>
              </a:path>
            </a:pathLst>
          </a:custGeom>
          <a:solidFill>
            <a:srgbClr val="3D5D83"/>
          </a:solidFill>
        </p:spPr>
        <p:txBody>
          <a:bodyPr wrap="square" lIns="0" tIns="0" rIns="0" bIns="0" rtlCol="0"/>
          <a:lstStyle/>
          <a:p>
            <a:endParaRPr sz="1632"/>
          </a:p>
        </p:txBody>
      </p:sp>
      <p:sp>
        <p:nvSpPr>
          <p:cNvPr id="9" name="object 9"/>
          <p:cNvSpPr txBox="1"/>
          <p:nvPr/>
        </p:nvSpPr>
        <p:spPr>
          <a:xfrm>
            <a:off x="2143149" y="2131298"/>
            <a:ext cx="7968754" cy="316363"/>
          </a:xfrm>
          <a:prstGeom prst="rect">
            <a:avLst/>
          </a:prstGeom>
        </p:spPr>
        <p:txBody>
          <a:bodyPr vert="horz" wrap="square" lIns="0" tIns="16123" rIns="0" bIns="0" rtlCol="0">
            <a:spAutoFit/>
          </a:bodyPr>
          <a:lstStyle/>
          <a:p>
            <a:pPr>
              <a:spcBef>
                <a:spcPts val="127"/>
              </a:spcBef>
            </a:pPr>
            <a:r>
              <a:rPr sz="1950" spc="-14" dirty="0">
                <a:latin typeface="Meiryo UI"/>
                <a:cs typeface="Meiryo UI"/>
              </a:rPr>
              <a:t>電力需要に応じて、モジュール数で出力を変更可能、</a:t>
            </a:r>
            <a:r>
              <a:rPr sz="1950" spc="-5" dirty="0">
                <a:solidFill>
                  <a:srgbClr val="FF0000"/>
                </a:solidFill>
                <a:latin typeface="Meiryo UI"/>
                <a:cs typeface="Meiryo UI"/>
              </a:rPr>
              <a:t>工場で製造</a:t>
            </a:r>
            <a:r>
              <a:rPr sz="1950" spc="-18" dirty="0">
                <a:latin typeface="Meiryo UI"/>
                <a:cs typeface="Meiryo UI"/>
              </a:rPr>
              <a:t>、トラックで輸送</a:t>
            </a:r>
            <a:endParaRPr sz="1950">
              <a:latin typeface="Meiryo UI"/>
              <a:cs typeface="Meiryo UI"/>
            </a:endParaRPr>
          </a:p>
        </p:txBody>
      </p:sp>
      <p:sp>
        <p:nvSpPr>
          <p:cNvPr id="10" name="object 10"/>
          <p:cNvSpPr/>
          <p:nvPr/>
        </p:nvSpPr>
        <p:spPr>
          <a:xfrm>
            <a:off x="2038090" y="2124080"/>
            <a:ext cx="8215780" cy="385798"/>
          </a:xfrm>
          <a:custGeom>
            <a:avLst/>
            <a:gdLst/>
            <a:ahLst/>
            <a:cxnLst/>
            <a:rect l="l" t="t" r="r" b="b"/>
            <a:pathLst>
              <a:path w="9060180" h="425450">
                <a:moveTo>
                  <a:pt x="9060179" y="425196"/>
                </a:moveTo>
                <a:lnTo>
                  <a:pt x="0" y="425196"/>
                </a:lnTo>
                <a:lnTo>
                  <a:pt x="0" y="0"/>
                </a:lnTo>
                <a:lnTo>
                  <a:pt x="9060179" y="0"/>
                </a:lnTo>
                <a:lnTo>
                  <a:pt x="9060179" y="425196"/>
                </a:lnTo>
                <a:close/>
              </a:path>
            </a:pathLst>
          </a:custGeom>
          <a:solidFill>
            <a:srgbClr val="FFFFFF"/>
          </a:solidFill>
        </p:spPr>
        <p:txBody>
          <a:bodyPr wrap="square" lIns="0" tIns="0" rIns="0" bIns="0" rtlCol="0"/>
          <a:lstStyle/>
          <a:p>
            <a:endParaRPr sz="1632"/>
          </a:p>
        </p:txBody>
      </p:sp>
      <p:sp>
        <p:nvSpPr>
          <p:cNvPr id="11" name="object 11"/>
          <p:cNvSpPr/>
          <p:nvPr/>
        </p:nvSpPr>
        <p:spPr>
          <a:xfrm>
            <a:off x="1215147" y="2928561"/>
            <a:ext cx="98465" cy="280999"/>
          </a:xfrm>
          <a:custGeom>
            <a:avLst/>
            <a:gdLst/>
            <a:ahLst/>
            <a:cxnLst/>
            <a:rect l="l" t="t" r="r" b="b"/>
            <a:pathLst>
              <a:path w="108584" h="309879">
                <a:moveTo>
                  <a:pt x="108203" y="309371"/>
                </a:moveTo>
                <a:lnTo>
                  <a:pt x="0" y="309371"/>
                </a:lnTo>
                <a:lnTo>
                  <a:pt x="0" y="0"/>
                </a:lnTo>
                <a:lnTo>
                  <a:pt x="108203" y="0"/>
                </a:lnTo>
                <a:lnTo>
                  <a:pt x="108203" y="309371"/>
                </a:lnTo>
                <a:close/>
              </a:path>
            </a:pathLst>
          </a:custGeom>
          <a:solidFill>
            <a:srgbClr val="3D5D83"/>
          </a:solidFill>
        </p:spPr>
        <p:txBody>
          <a:bodyPr wrap="square" lIns="0" tIns="0" rIns="0" bIns="0" rtlCol="0"/>
          <a:lstStyle/>
          <a:p>
            <a:endParaRPr sz="1632"/>
          </a:p>
        </p:txBody>
      </p:sp>
      <p:sp>
        <p:nvSpPr>
          <p:cNvPr id="12" name="object 12"/>
          <p:cNvSpPr txBox="1"/>
          <p:nvPr/>
        </p:nvSpPr>
        <p:spPr>
          <a:xfrm>
            <a:off x="2143148" y="2690996"/>
            <a:ext cx="6309821" cy="316363"/>
          </a:xfrm>
          <a:prstGeom prst="rect">
            <a:avLst/>
          </a:prstGeom>
        </p:spPr>
        <p:txBody>
          <a:bodyPr vert="horz" wrap="square" lIns="0" tIns="16123" rIns="0" bIns="0" rtlCol="0">
            <a:spAutoFit/>
          </a:bodyPr>
          <a:lstStyle/>
          <a:p>
            <a:pPr>
              <a:spcBef>
                <a:spcPts val="127"/>
              </a:spcBef>
            </a:pPr>
            <a:r>
              <a:rPr sz="1950" spc="-9" dirty="0">
                <a:latin typeface="Meiryo UI"/>
                <a:cs typeface="Meiryo UI"/>
              </a:rPr>
              <a:t>現地で組み上げることで、工期の短縮、</a:t>
            </a:r>
            <a:r>
              <a:rPr sz="1950" spc="-9" dirty="0">
                <a:solidFill>
                  <a:srgbClr val="FF0000"/>
                </a:solidFill>
                <a:latin typeface="Meiryo UI"/>
                <a:cs typeface="Meiryo UI"/>
              </a:rPr>
              <a:t>初期コストの抑制</a:t>
            </a:r>
            <a:r>
              <a:rPr sz="1950" spc="-18" dirty="0">
                <a:latin typeface="Meiryo UI"/>
                <a:cs typeface="Meiryo UI"/>
              </a:rPr>
              <a:t>が可能</a:t>
            </a:r>
            <a:endParaRPr sz="1950">
              <a:latin typeface="Meiryo UI"/>
              <a:cs typeface="Meiryo UI"/>
            </a:endParaRPr>
          </a:p>
        </p:txBody>
      </p:sp>
      <p:sp>
        <p:nvSpPr>
          <p:cNvPr id="13" name="object 13"/>
          <p:cNvSpPr/>
          <p:nvPr/>
        </p:nvSpPr>
        <p:spPr>
          <a:xfrm>
            <a:off x="2038090" y="2685157"/>
            <a:ext cx="8215780" cy="384647"/>
          </a:xfrm>
          <a:custGeom>
            <a:avLst/>
            <a:gdLst/>
            <a:ahLst/>
            <a:cxnLst/>
            <a:rect l="l" t="t" r="r" b="b"/>
            <a:pathLst>
              <a:path w="9060180" h="424179">
                <a:moveTo>
                  <a:pt x="9060179" y="423671"/>
                </a:moveTo>
                <a:lnTo>
                  <a:pt x="0" y="423671"/>
                </a:lnTo>
                <a:lnTo>
                  <a:pt x="0" y="0"/>
                </a:lnTo>
                <a:lnTo>
                  <a:pt x="9060179" y="0"/>
                </a:lnTo>
                <a:lnTo>
                  <a:pt x="9060179" y="423671"/>
                </a:lnTo>
                <a:close/>
              </a:path>
            </a:pathLst>
          </a:custGeom>
          <a:solidFill>
            <a:srgbClr val="FFFFFF"/>
          </a:solidFill>
        </p:spPr>
        <p:txBody>
          <a:bodyPr wrap="square" lIns="0" tIns="0" rIns="0" bIns="0" rtlCol="0"/>
          <a:lstStyle/>
          <a:p>
            <a:endParaRPr sz="1632"/>
          </a:p>
        </p:txBody>
      </p:sp>
      <p:sp>
        <p:nvSpPr>
          <p:cNvPr id="14" name="object 14"/>
          <p:cNvSpPr/>
          <p:nvPr/>
        </p:nvSpPr>
        <p:spPr>
          <a:xfrm>
            <a:off x="1215147" y="3653403"/>
            <a:ext cx="98465" cy="280999"/>
          </a:xfrm>
          <a:custGeom>
            <a:avLst/>
            <a:gdLst/>
            <a:ahLst/>
            <a:cxnLst/>
            <a:rect l="l" t="t" r="r" b="b"/>
            <a:pathLst>
              <a:path w="108584" h="309879">
                <a:moveTo>
                  <a:pt x="108203" y="309372"/>
                </a:moveTo>
                <a:lnTo>
                  <a:pt x="0" y="309372"/>
                </a:lnTo>
                <a:lnTo>
                  <a:pt x="0" y="0"/>
                </a:lnTo>
                <a:lnTo>
                  <a:pt x="108203" y="0"/>
                </a:lnTo>
                <a:lnTo>
                  <a:pt x="108203" y="309372"/>
                </a:lnTo>
                <a:close/>
              </a:path>
            </a:pathLst>
          </a:custGeom>
          <a:solidFill>
            <a:srgbClr val="3D5D83"/>
          </a:solidFill>
        </p:spPr>
        <p:txBody>
          <a:bodyPr wrap="square" lIns="0" tIns="0" rIns="0" bIns="0" rtlCol="0"/>
          <a:lstStyle/>
          <a:p>
            <a:endParaRPr sz="1632"/>
          </a:p>
        </p:txBody>
      </p:sp>
      <p:sp>
        <p:nvSpPr>
          <p:cNvPr id="15" name="object 15"/>
          <p:cNvSpPr txBox="1"/>
          <p:nvPr/>
        </p:nvSpPr>
        <p:spPr>
          <a:xfrm>
            <a:off x="2143148" y="3250694"/>
            <a:ext cx="6777960" cy="316363"/>
          </a:xfrm>
          <a:prstGeom prst="rect">
            <a:avLst/>
          </a:prstGeom>
        </p:spPr>
        <p:txBody>
          <a:bodyPr vert="horz" wrap="square" lIns="0" tIns="16123" rIns="0" bIns="0" rtlCol="0">
            <a:spAutoFit/>
          </a:bodyPr>
          <a:lstStyle/>
          <a:p>
            <a:pPr>
              <a:spcBef>
                <a:spcPts val="127"/>
              </a:spcBef>
            </a:pPr>
            <a:r>
              <a:rPr sz="1950" spc="-14" dirty="0">
                <a:latin typeface="Meiryo UI"/>
                <a:cs typeface="Meiryo UI"/>
              </a:rPr>
              <a:t>出力が小さく、冷却機能喪失時に、</a:t>
            </a:r>
            <a:r>
              <a:rPr sz="1950" dirty="0">
                <a:solidFill>
                  <a:srgbClr val="FF0000"/>
                </a:solidFill>
                <a:latin typeface="Meiryo UI"/>
                <a:cs typeface="Meiryo UI"/>
              </a:rPr>
              <a:t>自然冷却</a:t>
            </a:r>
            <a:r>
              <a:rPr sz="1950" spc="-14" dirty="0">
                <a:latin typeface="Meiryo UI"/>
                <a:cs typeface="Meiryo UI"/>
              </a:rPr>
              <a:t>による炉心冷却が可能</a:t>
            </a:r>
            <a:endParaRPr sz="1950">
              <a:latin typeface="Meiryo UI"/>
              <a:cs typeface="Meiryo UI"/>
            </a:endParaRPr>
          </a:p>
        </p:txBody>
      </p:sp>
      <p:sp>
        <p:nvSpPr>
          <p:cNvPr id="16" name="object 16"/>
          <p:cNvSpPr/>
          <p:nvPr/>
        </p:nvSpPr>
        <p:spPr>
          <a:xfrm>
            <a:off x="2038090" y="3244853"/>
            <a:ext cx="8215780" cy="384647"/>
          </a:xfrm>
          <a:custGeom>
            <a:avLst/>
            <a:gdLst/>
            <a:ahLst/>
            <a:cxnLst/>
            <a:rect l="l" t="t" r="r" b="b"/>
            <a:pathLst>
              <a:path w="9060180" h="424179">
                <a:moveTo>
                  <a:pt x="9060179" y="423672"/>
                </a:moveTo>
                <a:lnTo>
                  <a:pt x="0" y="423672"/>
                </a:lnTo>
                <a:lnTo>
                  <a:pt x="0" y="0"/>
                </a:lnTo>
                <a:lnTo>
                  <a:pt x="9060179" y="0"/>
                </a:lnTo>
                <a:lnTo>
                  <a:pt x="9060179" y="423672"/>
                </a:lnTo>
                <a:close/>
              </a:path>
            </a:pathLst>
          </a:custGeom>
          <a:solidFill>
            <a:srgbClr val="FFFFFF"/>
          </a:solidFill>
        </p:spPr>
        <p:txBody>
          <a:bodyPr wrap="square" lIns="0" tIns="0" rIns="0" bIns="0" rtlCol="0"/>
          <a:lstStyle/>
          <a:p>
            <a:endParaRPr sz="1632"/>
          </a:p>
        </p:txBody>
      </p:sp>
      <p:sp>
        <p:nvSpPr>
          <p:cNvPr id="17" name="object 17"/>
          <p:cNvSpPr txBox="1"/>
          <p:nvPr/>
        </p:nvSpPr>
        <p:spPr>
          <a:xfrm>
            <a:off x="795454" y="1011471"/>
            <a:ext cx="11396546" cy="2996814"/>
          </a:xfrm>
          <a:prstGeom prst="rect">
            <a:avLst/>
          </a:prstGeom>
        </p:spPr>
        <p:txBody>
          <a:bodyPr vert="horz" wrap="square" lIns="0" tIns="12668" rIns="0" bIns="0" rtlCol="0">
            <a:spAutoFit/>
          </a:bodyPr>
          <a:lstStyle/>
          <a:p>
            <a:pPr marL="164684">
              <a:spcBef>
                <a:spcPts val="100"/>
              </a:spcBef>
            </a:pPr>
            <a:r>
              <a:rPr sz="2400" spc="-14" dirty="0" err="1">
                <a:latin typeface="UD デジタル 教科書体 NK-B" panose="02020700000000000000" pitchFamily="18" charset="-128"/>
                <a:ea typeface="UD デジタル 教科書体 NK-B" panose="02020700000000000000" pitchFamily="18" charset="-128"/>
                <a:cs typeface="Meiryo UI"/>
              </a:rPr>
              <a:t>小型モジュール炉</a:t>
            </a:r>
            <a:r>
              <a:rPr sz="2400" spc="-9" dirty="0" err="1">
                <a:latin typeface="UD デジタル 教科書体 NK-B" panose="02020700000000000000" pitchFamily="18" charset="-128"/>
                <a:ea typeface="UD デジタル 教科書体 NK-B" panose="02020700000000000000" pitchFamily="18" charset="-128"/>
                <a:cs typeface="Meiryo UI"/>
              </a:rPr>
              <a:t>（SMR）</a:t>
            </a:r>
            <a:r>
              <a:rPr sz="2400" spc="-18" dirty="0" err="1">
                <a:latin typeface="UD デジタル 教科書体 NK-B" panose="02020700000000000000" pitchFamily="18" charset="-128"/>
                <a:ea typeface="UD デジタル 教科書体 NK-B" panose="02020700000000000000" pitchFamily="18" charset="-128"/>
                <a:cs typeface="Meiryo UI"/>
              </a:rPr>
              <a:t>の</a:t>
            </a:r>
            <a:r>
              <a:rPr lang="ja-JP" altLang="en-US" sz="2400" spc="-18" dirty="0">
                <a:latin typeface="UD デジタル 教科書体 NK-B" panose="02020700000000000000" pitchFamily="18" charset="-128"/>
                <a:ea typeface="UD デジタル 教科書体 NK-B" panose="02020700000000000000" pitchFamily="18" charset="-128"/>
                <a:cs typeface="Meiryo UI"/>
              </a:rPr>
              <a:t>特徴は</a:t>
            </a:r>
            <a:r>
              <a:rPr lang="en-US" altLang="ja-JP" sz="2400" spc="-18" dirty="0">
                <a:latin typeface="UD デジタル 教科書体 NK-B" panose="02020700000000000000" pitchFamily="18" charset="-128"/>
                <a:ea typeface="UD デジタル 教科書体 NK-B" panose="02020700000000000000" pitchFamily="18" charset="-128"/>
                <a:cs typeface="Meiryo UI"/>
              </a:rPr>
              <a:t>…</a:t>
            </a:r>
            <a:endParaRPr sz="2400" dirty="0">
              <a:latin typeface="UD デジタル 教科書体 NK-B" panose="02020700000000000000" pitchFamily="18" charset="-128"/>
              <a:ea typeface="UD デジタル 教科書体 NK-B" panose="02020700000000000000" pitchFamily="18" charset="-128"/>
              <a:cs typeface="Meiryo UI"/>
            </a:endParaRPr>
          </a:p>
          <a:p>
            <a:pPr marL="566605">
              <a:spcBef>
                <a:spcPts val="1664"/>
              </a:spcBef>
            </a:pPr>
            <a:r>
              <a:rPr sz="2400" dirty="0">
                <a:solidFill>
                  <a:srgbClr val="FF0000"/>
                </a:solidFill>
                <a:latin typeface="UD デジタル 教科書体 NK-B" panose="02020700000000000000" pitchFamily="18" charset="-128"/>
                <a:ea typeface="UD デジタル 教科書体 NK-B" panose="02020700000000000000" pitchFamily="18" charset="-128"/>
                <a:cs typeface="Meiryo UI"/>
              </a:rPr>
              <a:t>出力</a:t>
            </a:r>
            <a:r>
              <a:rPr sz="2400" spc="-23" dirty="0">
                <a:solidFill>
                  <a:srgbClr val="FF0000"/>
                </a:solidFill>
                <a:latin typeface="UD デジタル 教科書体 NK-B" panose="02020700000000000000" pitchFamily="18" charset="-128"/>
                <a:ea typeface="UD デジタル 教科書体 NK-B" panose="02020700000000000000" pitchFamily="18" charset="-128"/>
                <a:cs typeface="Meiryo UI"/>
              </a:rPr>
              <a:t>300MWe以下</a:t>
            </a:r>
            <a:endParaRPr sz="2400" dirty="0">
              <a:latin typeface="UD デジタル 教科書体 NK-B" panose="02020700000000000000" pitchFamily="18" charset="-128"/>
              <a:ea typeface="UD デジタル 教科書体 NK-B" panose="02020700000000000000" pitchFamily="18" charset="-128"/>
              <a:cs typeface="Meiryo UI"/>
            </a:endParaRPr>
          </a:p>
          <a:p>
            <a:pPr marL="569484" marR="111133">
              <a:lnSpc>
                <a:spcPct val="188400"/>
              </a:lnSpc>
              <a:spcBef>
                <a:spcPts val="23"/>
              </a:spcBef>
            </a:pPr>
            <a:r>
              <a:rPr sz="2400" spc="-14" dirty="0" err="1">
                <a:latin typeface="UD デジタル 教科書体 NK-B" panose="02020700000000000000" pitchFamily="18" charset="-128"/>
                <a:ea typeface="UD デジタル 教科書体 NK-B" panose="02020700000000000000" pitchFamily="18" charset="-128"/>
                <a:cs typeface="Meiryo UI"/>
              </a:rPr>
              <a:t>電力需要に応じて、モジュール数で出力を変更可能</a:t>
            </a:r>
            <a:r>
              <a:rPr sz="2400" spc="-14" dirty="0">
                <a:latin typeface="UD デジタル 教科書体 NK-B" panose="02020700000000000000" pitchFamily="18" charset="-128"/>
                <a:ea typeface="UD デジタル 教科書体 NK-B" panose="02020700000000000000" pitchFamily="18" charset="-128"/>
                <a:cs typeface="Meiryo UI"/>
              </a:rPr>
              <a:t>、</a:t>
            </a:r>
            <a:r>
              <a:rPr lang="ja-JP" altLang="en-US" sz="2400" spc="-5" dirty="0">
                <a:solidFill>
                  <a:srgbClr val="FF0000"/>
                </a:solidFill>
                <a:latin typeface="UD デジタル 教科書体 NK-B" panose="02020700000000000000" pitchFamily="18" charset="-128"/>
                <a:ea typeface="UD デジタル 教科書体 NK-B" panose="02020700000000000000" pitchFamily="18" charset="-128"/>
                <a:cs typeface="Meiryo UI"/>
              </a:rPr>
              <a:t>工場</a:t>
            </a:r>
            <a:r>
              <a:rPr sz="2400" spc="-5" dirty="0" err="1">
                <a:solidFill>
                  <a:srgbClr val="FF0000"/>
                </a:solidFill>
                <a:latin typeface="UD デジタル 教科書体 NK-B" panose="02020700000000000000" pitchFamily="18" charset="-128"/>
                <a:ea typeface="UD デジタル 教科書体 NK-B" panose="02020700000000000000" pitchFamily="18" charset="-128"/>
                <a:cs typeface="Meiryo UI"/>
              </a:rPr>
              <a:t>で製造</a:t>
            </a:r>
            <a:r>
              <a:rPr sz="2400" spc="-18" dirty="0" err="1">
                <a:latin typeface="UD デジタル 教科書体 NK-B" panose="02020700000000000000" pitchFamily="18" charset="-128"/>
                <a:ea typeface="UD デジタル 教科書体 NK-B" panose="02020700000000000000" pitchFamily="18" charset="-128"/>
                <a:cs typeface="Meiryo UI"/>
              </a:rPr>
              <a:t>、トラックで輸送</a:t>
            </a:r>
            <a:endParaRPr lang="en-US" sz="2400" spc="-18" dirty="0">
              <a:latin typeface="UD デジタル 教科書体 NK-B" panose="02020700000000000000" pitchFamily="18" charset="-128"/>
              <a:ea typeface="UD デジタル 教科書体 NK-B" panose="02020700000000000000" pitchFamily="18" charset="-128"/>
              <a:cs typeface="Meiryo UI"/>
            </a:endParaRPr>
          </a:p>
          <a:p>
            <a:pPr marL="569484" marR="111133">
              <a:lnSpc>
                <a:spcPct val="188400"/>
              </a:lnSpc>
              <a:spcBef>
                <a:spcPts val="23"/>
              </a:spcBef>
            </a:pPr>
            <a:r>
              <a:rPr sz="2400" spc="-9" dirty="0" err="1">
                <a:latin typeface="UD デジタル 教科書体 NK-B" panose="02020700000000000000" pitchFamily="18" charset="-128"/>
                <a:ea typeface="UD デジタル 教科書体 NK-B" panose="02020700000000000000" pitchFamily="18" charset="-128"/>
                <a:cs typeface="Meiryo UI"/>
              </a:rPr>
              <a:t>現地で組み上げ</a:t>
            </a:r>
            <a:r>
              <a:rPr lang="ja-JP" altLang="en-US" sz="2400" spc="-9" dirty="0">
                <a:latin typeface="UD デジタル 教科書体 NK-B" panose="02020700000000000000" pitchFamily="18" charset="-128"/>
                <a:ea typeface="UD デジタル 教科書体 NK-B" panose="02020700000000000000" pitchFamily="18" charset="-128"/>
                <a:cs typeface="Meiryo UI"/>
              </a:rPr>
              <a:t>、</a:t>
            </a:r>
            <a:r>
              <a:rPr sz="2400" spc="-9" dirty="0" err="1">
                <a:latin typeface="UD デジタル 教科書体 NK-B" panose="02020700000000000000" pitchFamily="18" charset="-128"/>
                <a:ea typeface="UD デジタル 教科書体 NK-B" panose="02020700000000000000" pitchFamily="18" charset="-128"/>
                <a:cs typeface="Meiryo UI"/>
              </a:rPr>
              <a:t>工期の短縮、</a:t>
            </a:r>
            <a:r>
              <a:rPr sz="2400" spc="-9" dirty="0" err="1">
                <a:solidFill>
                  <a:srgbClr val="FF0000"/>
                </a:solidFill>
                <a:latin typeface="UD デジタル 教科書体 NK-B" panose="02020700000000000000" pitchFamily="18" charset="-128"/>
                <a:ea typeface="UD デジタル 教科書体 NK-B" panose="02020700000000000000" pitchFamily="18" charset="-128"/>
                <a:cs typeface="Meiryo UI"/>
              </a:rPr>
              <a:t>初期コストの抑制</a:t>
            </a:r>
            <a:r>
              <a:rPr lang="ja-JP" altLang="en-US" sz="2400" spc="-18" dirty="0">
                <a:latin typeface="UD デジタル 教科書体 NK-B" panose="02020700000000000000" pitchFamily="18" charset="-128"/>
                <a:ea typeface="UD デジタル 教科書体 NK-B" panose="02020700000000000000" pitchFamily="18" charset="-128"/>
                <a:cs typeface="Meiryo UI"/>
              </a:rPr>
              <a:t>が可能</a:t>
            </a:r>
            <a:endParaRPr sz="2400" dirty="0">
              <a:latin typeface="UD デジタル 教科書体 NK-B" panose="02020700000000000000" pitchFamily="18" charset="-128"/>
              <a:ea typeface="UD デジタル 教科書体 NK-B" panose="02020700000000000000" pitchFamily="18" charset="-128"/>
              <a:cs typeface="Meiryo UI"/>
            </a:endParaRPr>
          </a:p>
          <a:p>
            <a:pPr marL="569484">
              <a:spcBef>
                <a:spcPts val="2068"/>
              </a:spcBef>
            </a:pPr>
            <a:r>
              <a:rPr sz="2400" spc="-14" dirty="0" err="1">
                <a:latin typeface="UD デジタル 教科書体 NK-B" panose="02020700000000000000" pitchFamily="18" charset="-128"/>
                <a:ea typeface="UD デジタル 教科書体 NK-B" panose="02020700000000000000" pitchFamily="18" charset="-128"/>
                <a:cs typeface="Meiryo UI"/>
              </a:rPr>
              <a:t>出力が小さく、冷却機能喪失時に、</a:t>
            </a:r>
            <a:r>
              <a:rPr sz="2400" dirty="0" err="1">
                <a:solidFill>
                  <a:srgbClr val="FF0000"/>
                </a:solidFill>
                <a:latin typeface="UD デジタル 教科書体 NK-B" panose="02020700000000000000" pitchFamily="18" charset="-128"/>
                <a:ea typeface="UD デジタル 教科書体 NK-B" panose="02020700000000000000" pitchFamily="18" charset="-128"/>
                <a:cs typeface="Meiryo UI"/>
              </a:rPr>
              <a:t>自然冷却</a:t>
            </a:r>
            <a:r>
              <a:rPr sz="2400" spc="-14" dirty="0" err="1">
                <a:latin typeface="UD デジタル 教科書体 NK-B" panose="02020700000000000000" pitchFamily="18" charset="-128"/>
                <a:ea typeface="UD デジタル 教科書体 NK-B" panose="02020700000000000000" pitchFamily="18" charset="-128"/>
                <a:cs typeface="Meiryo UI"/>
              </a:rPr>
              <a:t>による炉心冷却が可能</a:t>
            </a:r>
            <a:endParaRPr sz="2400" dirty="0">
              <a:latin typeface="UD デジタル 教科書体 NK-B" panose="02020700000000000000" pitchFamily="18" charset="-128"/>
              <a:ea typeface="UD デジタル 教科書体 NK-B" panose="02020700000000000000" pitchFamily="18" charset="-128"/>
              <a:cs typeface="Meiryo UI"/>
            </a:endParaRPr>
          </a:p>
        </p:txBody>
      </p:sp>
      <p:sp>
        <p:nvSpPr>
          <p:cNvPr id="20" name="テキスト ボックス 19">
            <a:extLst>
              <a:ext uri="{FF2B5EF4-FFF2-40B4-BE49-F238E27FC236}">
                <a16:creationId xmlns:a16="http://schemas.microsoft.com/office/drawing/2014/main" id="{0737F120-7CB3-9EE9-770B-F9AE593D076F}"/>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小型モジュール炉（</a:t>
            </a: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093154"/>
          </a:xfrm>
          <a:prstGeom prst="rect">
            <a:avLst/>
          </a:prstGeom>
          <a:solidFill>
            <a:schemeClr val="accent6">
              <a:lumMod val="40000"/>
              <a:lumOff val="60000"/>
            </a:schemeClr>
          </a:solidFill>
          <a:ln>
            <a:noFill/>
          </a:ln>
        </p:spPr>
        <p:txBody>
          <a:bodyPr wrap="square" rtlCol="0">
            <a:spAutoFit/>
          </a:bodyPr>
          <a:lstStyle/>
          <a:p>
            <a:pPr algn="ctr"/>
            <a:r>
              <a:rPr kumimoji="1" lang="ja-JP" altLang="en-US" sz="11500" b="1" dirty="0">
                <a:latin typeface="BIZ UDPゴシック" panose="020B0400000000000000" pitchFamily="50" charset="-128"/>
                <a:ea typeface="BIZ UDPゴシック" panose="020B0400000000000000" pitchFamily="50" charset="-128"/>
              </a:rPr>
              <a:t>技術フォーサイト</a:t>
            </a:r>
            <a:endParaRPr kumimoji="1" lang="en-US" altLang="ja-JP" sz="115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エマージングテクノロジー</a:t>
            </a: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3253000"/>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5288340"/>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3079708"/>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5115048"/>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755392" y="1056143"/>
            <a:ext cx="7007860" cy="324875"/>
          </a:xfrm>
          <a:prstGeom prst="rect">
            <a:avLst/>
          </a:prstGeom>
        </p:spPr>
        <p:txBody>
          <a:bodyPr vert="horz" wrap="square" lIns="0" tIns="16933" rIns="0" bIns="0" rtlCol="0">
            <a:spAutoFit/>
          </a:bodyPr>
          <a:lstStyle/>
          <a:p>
            <a:pPr marL="16933" algn="ctr">
              <a:spcBef>
                <a:spcPts val="133"/>
              </a:spcBef>
            </a:pPr>
            <a:r>
              <a:rPr sz="2000" spc="-20" dirty="0">
                <a:solidFill>
                  <a:srgbClr val="1F6DB7"/>
                </a:solidFill>
                <a:latin typeface="BIZ UDPゴシック" panose="020B0400000000000000" pitchFamily="50" charset="-128"/>
                <a:ea typeface="BIZ UDPゴシック" panose="020B0400000000000000" pitchFamily="50" charset="-128"/>
                <a:cs typeface="ＭＳ Ｐゴシック"/>
              </a:rPr>
              <a:t>多様な市場ニーズを満たすための幅広いサイズと特徴</a:t>
            </a:r>
            <a:endParaRPr sz="2000" dirty="0">
              <a:latin typeface="BIZ UDPゴシック" panose="020B0400000000000000" pitchFamily="50" charset="-128"/>
              <a:ea typeface="BIZ UDPゴシック" panose="020B0400000000000000" pitchFamily="50" charset="-128"/>
              <a:cs typeface="ＭＳ Ｐゴシック"/>
            </a:endParaRPr>
          </a:p>
        </p:txBody>
      </p:sp>
      <p:sp>
        <p:nvSpPr>
          <p:cNvPr id="7" name="object 7"/>
          <p:cNvSpPr txBox="1"/>
          <p:nvPr/>
        </p:nvSpPr>
        <p:spPr>
          <a:xfrm>
            <a:off x="4913403" y="5112657"/>
            <a:ext cx="1678940" cy="571096"/>
          </a:xfrm>
          <a:prstGeom prst="rect">
            <a:avLst/>
          </a:prstGeom>
        </p:spPr>
        <p:txBody>
          <a:bodyPr vert="horz" wrap="square" lIns="0" tIns="16933" rIns="0" bIns="0" rtlCol="0">
            <a:spAutoFit/>
          </a:bodyPr>
          <a:lstStyle/>
          <a:p>
            <a:pPr marL="22859" marR="6773" indent="-6773" algn="ctr">
              <a:spcBef>
                <a:spcPts val="133"/>
              </a:spcBef>
            </a:pPr>
            <a:r>
              <a:rPr b="1" spc="-13" dirty="0">
                <a:latin typeface="BIZ UDPゴシック" panose="020B0400000000000000" pitchFamily="50" charset="-128"/>
                <a:ea typeface="BIZ UDPゴシック" panose="020B0400000000000000" pitchFamily="50" charset="-128"/>
                <a:cs typeface="Calibri"/>
              </a:rPr>
              <a:t>X-</a:t>
            </a:r>
            <a:r>
              <a:rPr b="1" dirty="0">
                <a:latin typeface="BIZ UDPゴシック" panose="020B0400000000000000" pitchFamily="50" charset="-128"/>
                <a:ea typeface="BIZ UDPゴシック" panose="020B0400000000000000" pitchFamily="50" charset="-128"/>
                <a:cs typeface="Calibri"/>
              </a:rPr>
              <a:t>energy</a:t>
            </a:r>
            <a:br>
              <a:rPr lang="en-US" b="1" dirty="0">
                <a:latin typeface="BIZ UDPゴシック" panose="020B0400000000000000" pitchFamily="50" charset="-128"/>
                <a:ea typeface="BIZ UDPゴシック" panose="020B0400000000000000" pitchFamily="50" charset="-128"/>
                <a:cs typeface="Calibri"/>
              </a:rPr>
            </a:br>
            <a:r>
              <a:rPr b="1" spc="-40" dirty="0" err="1">
                <a:latin typeface="BIZ UDPゴシック" panose="020B0400000000000000" pitchFamily="50" charset="-128"/>
                <a:ea typeface="BIZ UDPゴシック" panose="020B0400000000000000" pitchFamily="50" charset="-128"/>
                <a:cs typeface="ＭＳ Ｐゴシック"/>
              </a:rPr>
              <a:t>複数基を開発中</a:t>
            </a:r>
            <a:endParaRPr dirty="0">
              <a:latin typeface="BIZ UDPゴシック" panose="020B0400000000000000" pitchFamily="50" charset="-128"/>
              <a:ea typeface="BIZ UDPゴシック" panose="020B0400000000000000" pitchFamily="50" charset="-128"/>
              <a:cs typeface="ＭＳ Ｐゴシック"/>
            </a:endParaRPr>
          </a:p>
        </p:txBody>
      </p:sp>
      <p:pic>
        <p:nvPicPr>
          <p:cNvPr id="8" name="object 8"/>
          <p:cNvPicPr/>
          <p:nvPr/>
        </p:nvPicPr>
        <p:blipFill>
          <a:blip r:embed="rId2" cstate="print"/>
          <a:stretch>
            <a:fillRect/>
          </a:stretch>
        </p:blipFill>
        <p:spPr>
          <a:xfrm>
            <a:off x="4596385" y="2494847"/>
            <a:ext cx="1861311" cy="2586735"/>
          </a:xfrm>
          <a:prstGeom prst="rect">
            <a:avLst/>
          </a:prstGeom>
        </p:spPr>
      </p:pic>
      <p:sp>
        <p:nvSpPr>
          <p:cNvPr id="9" name="object 9"/>
          <p:cNvSpPr txBox="1"/>
          <p:nvPr/>
        </p:nvSpPr>
        <p:spPr>
          <a:xfrm>
            <a:off x="4956852" y="2089501"/>
            <a:ext cx="1349587" cy="324021"/>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高温ガス炉</a:t>
            </a:r>
            <a:endParaRPr sz="2000">
              <a:latin typeface="BIZ UDPゴシック" panose="020B0400000000000000" pitchFamily="50" charset="-128"/>
              <a:ea typeface="BIZ UDPゴシック" panose="020B0400000000000000" pitchFamily="50" charset="-128"/>
              <a:cs typeface="ＭＳ Ｐゴシック"/>
            </a:endParaRPr>
          </a:p>
        </p:txBody>
      </p:sp>
      <p:sp>
        <p:nvSpPr>
          <p:cNvPr id="10" name="object 10"/>
          <p:cNvSpPr txBox="1"/>
          <p:nvPr/>
        </p:nvSpPr>
        <p:spPr>
          <a:xfrm>
            <a:off x="7265562" y="2415271"/>
            <a:ext cx="1393613" cy="324021"/>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液体金属炉</a:t>
            </a:r>
            <a:endParaRPr sz="2000">
              <a:latin typeface="BIZ UDPゴシック" panose="020B0400000000000000" pitchFamily="50" charset="-128"/>
              <a:ea typeface="BIZ UDPゴシック" panose="020B0400000000000000" pitchFamily="50" charset="-128"/>
              <a:cs typeface="ＭＳ Ｐゴシック"/>
            </a:endParaRPr>
          </a:p>
        </p:txBody>
      </p:sp>
      <p:sp>
        <p:nvSpPr>
          <p:cNvPr id="11" name="object 11"/>
          <p:cNvSpPr txBox="1"/>
          <p:nvPr/>
        </p:nvSpPr>
        <p:spPr>
          <a:xfrm>
            <a:off x="379141" y="4348526"/>
            <a:ext cx="2064128" cy="583920"/>
          </a:xfrm>
          <a:prstGeom prst="rect">
            <a:avLst/>
          </a:prstGeom>
        </p:spPr>
        <p:txBody>
          <a:bodyPr vert="horz" wrap="square" lIns="0" tIns="16933" rIns="0" bIns="0" rtlCol="0">
            <a:spAutoFit/>
          </a:bodyPr>
          <a:lstStyle/>
          <a:p>
            <a:pPr marL="16933" marR="6773" indent="200655" algn="ctr">
              <a:spcBef>
                <a:spcPts val="133"/>
              </a:spcBef>
            </a:pPr>
            <a:r>
              <a:rPr b="1" dirty="0" err="1">
                <a:latin typeface="BIZ UDPゴシック" panose="020B0400000000000000" pitchFamily="50" charset="-128"/>
                <a:ea typeface="BIZ UDPゴシック" panose="020B0400000000000000" pitchFamily="50" charset="-128"/>
                <a:cs typeface="Calibri"/>
              </a:rPr>
              <a:t>Oklo</a:t>
            </a:r>
            <a:r>
              <a:rPr b="1" dirty="0">
                <a:latin typeface="BIZ UDPゴシック" panose="020B0400000000000000" pitchFamily="50" charset="-128"/>
                <a:ea typeface="BIZ UDPゴシック" panose="020B0400000000000000" pitchFamily="50" charset="-128"/>
                <a:cs typeface="Calibri"/>
              </a:rPr>
              <a:t> </a:t>
            </a:r>
            <a:endParaRPr lang="en-US" b="1" dirty="0">
              <a:latin typeface="BIZ UDPゴシック" panose="020B0400000000000000" pitchFamily="50" charset="-128"/>
              <a:ea typeface="BIZ UDPゴシック" panose="020B0400000000000000" pitchFamily="50" charset="-128"/>
              <a:cs typeface="Calibri"/>
            </a:endParaRPr>
          </a:p>
          <a:p>
            <a:pPr marL="16933" marR="6773" indent="200655">
              <a:spcBef>
                <a:spcPts val="133"/>
              </a:spcBef>
            </a:pPr>
            <a:r>
              <a:rPr b="1" spc="-13" dirty="0">
                <a:latin typeface="BIZ UDPゴシック" panose="020B0400000000000000" pitchFamily="50" charset="-128"/>
                <a:ea typeface="BIZ UDPゴシック" panose="020B0400000000000000" pitchFamily="50" charset="-128"/>
                <a:cs typeface="ＭＳ Ｐゴシック"/>
              </a:rPr>
              <a:t>約</a:t>
            </a:r>
            <a:r>
              <a:rPr b="1" spc="-13" dirty="0">
                <a:latin typeface="BIZ UDPゴシック" panose="020B0400000000000000" pitchFamily="50" charset="-128"/>
                <a:ea typeface="BIZ UDPゴシック" panose="020B0400000000000000" pitchFamily="50" charset="-128"/>
                <a:cs typeface="Calibri"/>
              </a:rPr>
              <a:t>12</a:t>
            </a:r>
            <a:r>
              <a:rPr b="1" spc="-40" dirty="0">
                <a:latin typeface="BIZ UDPゴシック" panose="020B0400000000000000" pitchFamily="50" charset="-128"/>
                <a:ea typeface="BIZ UDPゴシック" panose="020B0400000000000000" pitchFamily="50" charset="-128"/>
                <a:cs typeface="ＭＳ Ｐゴシック"/>
              </a:rPr>
              <a:t>基を開発中</a:t>
            </a:r>
            <a:endParaRPr dirty="0">
              <a:latin typeface="BIZ UDPゴシック" panose="020B0400000000000000" pitchFamily="50" charset="-128"/>
              <a:ea typeface="BIZ UDPゴシック" panose="020B0400000000000000" pitchFamily="50" charset="-128"/>
              <a:cs typeface="ＭＳ Ｐゴシック"/>
            </a:endParaRPr>
          </a:p>
        </p:txBody>
      </p:sp>
      <p:sp>
        <p:nvSpPr>
          <p:cNvPr id="12" name="object 12"/>
          <p:cNvSpPr txBox="1"/>
          <p:nvPr/>
        </p:nvSpPr>
        <p:spPr>
          <a:xfrm>
            <a:off x="802578" y="2001319"/>
            <a:ext cx="1550329" cy="631797"/>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マイクロ炉</a:t>
            </a:r>
            <a:endParaRPr sz="2000">
              <a:latin typeface="BIZ UDPゴシック" panose="020B0400000000000000" pitchFamily="50" charset="-128"/>
              <a:ea typeface="BIZ UDPゴシック" panose="020B0400000000000000" pitchFamily="50" charset="-128"/>
              <a:cs typeface="ＭＳ Ｐゴシック"/>
            </a:endParaRPr>
          </a:p>
          <a:p>
            <a:pPr marL="34711"/>
            <a:r>
              <a:rPr sz="2000" b="1" spc="-13" dirty="0">
                <a:latin typeface="BIZ UDPゴシック" panose="020B0400000000000000" pitchFamily="50" charset="-128"/>
                <a:ea typeface="BIZ UDPゴシック" panose="020B0400000000000000" pitchFamily="50" charset="-128"/>
                <a:cs typeface="ＭＳ Ｐゴシック"/>
              </a:rPr>
              <a:t>（</a:t>
            </a:r>
            <a:r>
              <a:rPr sz="2000" b="1" spc="-13" dirty="0">
                <a:latin typeface="BIZ UDPゴシック" panose="020B0400000000000000" pitchFamily="50" charset="-128"/>
                <a:ea typeface="BIZ UDPゴシック" panose="020B0400000000000000" pitchFamily="50" charset="-128"/>
                <a:cs typeface="Calibri"/>
              </a:rPr>
              <a:t>&lt;20MW</a:t>
            </a:r>
            <a:r>
              <a:rPr sz="2000" b="1" spc="-13" dirty="0">
                <a:latin typeface="BIZ UDPゴシック" panose="020B0400000000000000" pitchFamily="50" charset="-128"/>
                <a:ea typeface="BIZ UDPゴシック" panose="020B0400000000000000" pitchFamily="50" charset="-128"/>
                <a:cs typeface="ＭＳ Ｐゴシック"/>
              </a:rPr>
              <a:t>）</a:t>
            </a:r>
            <a:endParaRPr sz="2000">
              <a:latin typeface="BIZ UDPゴシック" panose="020B0400000000000000" pitchFamily="50" charset="-128"/>
              <a:ea typeface="BIZ UDPゴシック" panose="020B0400000000000000" pitchFamily="50" charset="-128"/>
              <a:cs typeface="ＭＳ Ｐゴシック"/>
            </a:endParaRPr>
          </a:p>
        </p:txBody>
      </p:sp>
      <p:sp>
        <p:nvSpPr>
          <p:cNvPr id="13" name="object 13"/>
          <p:cNvSpPr txBox="1"/>
          <p:nvPr/>
        </p:nvSpPr>
        <p:spPr>
          <a:xfrm>
            <a:off x="6664598" y="4348526"/>
            <a:ext cx="2926927" cy="571096"/>
          </a:xfrm>
          <a:prstGeom prst="rect">
            <a:avLst/>
          </a:prstGeom>
        </p:spPr>
        <p:txBody>
          <a:bodyPr vert="horz" wrap="square" lIns="0" tIns="16933" rIns="0" bIns="0" rtlCol="0">
            <a:spAutoFit/>
          </a:bodyPr>
          <a:lstStyle/>
          <a:p>
            <a:pPr marL="648529" marR="6773" indent="-632444">
              <a:spcBef>
                <a:spcPts val="133"/>
              </a:spcBef>
            </a:pPr>
            <a:r>
              <a:rPr b="1" spc="-40" dirty="0" err="1">
                <a:latin typeface="BIZ UDPゴシック" panose="020B0400000000000000" pitchFamily="50" charset="-128"/>
                <a:ea typeface="BIZ UDPゴシック" panose="020B0400000000000000" pitchFamily="50" charset="-128"/>
                <a:cs typeface="Calibri"/>
              </a:rPr>
              <a:t>TerraPower</a:t>
            </a:r>
            <a:r>
              <a:rPr b="1" spc="-27" dirty="0" err="1">
                <a:latin typeface="BIZ UDPゴシック" panose="020B0400000000000000" pitchFamily="50" charset="-128"/>
                <a:ea typeface="BIZ UDPゴシック" panose="020B0400000000000000" pitchFamily="50" charset="-128"/>
                <a:cs typeface="ＭＳ Ｐゴシック"/>
              </a:rPr>
              <a:t>の</a:t>
            </a:r>
            <a:r>
              <a:rPr b="1" spc="-13" dirty="0" err="1">
                <a:latin typeface="BIZ UDPゴシック" panose="020B0400000000000000" pitchFamily="50" charset="-128"/>
                <a:ea typeface="BIZ UDPゴシック" panose="020B0400000000000000" pitchFamily="50" charset="-128"/>
                <a:cs typeface="Calibri"/>
              </a:rPr>
              <a:t>Natrium</a:t>
            </a:r>
            <a:r>
              <a:rPr b="1" spc="-40" dirty="0" err="1">
                <a:latin typeface="BIZ UDPゴシック" panose="020B0400000000000000" pitchFamily="50" charset="-128"/>
                <a:ea typeface="BIZ UDPゴシック" panose="020B0400000000000000" pitchFamily="50" charset="-128"/>
                <a:cs typeface="ＭＳ Ｐゴシック"/>
              </a:rPr>
              <a:t>複数基を開発中</a:t>
            </a:r>
            <a:endParaRPr dirty="0">
              <a:latin typeface="BIZ UDPゴシック" panose="020B0400000000000000" pitchFamily="50" charset="-128"/>
              <a:ea typeface="BIZ UDPゴシック" panose="020B0400000000000000" pitchFamily="50" charset="-128"/>
              <a:cs typeface="ＭＳ Ｐゴシック"/>
            </a:endParaRPr>
          </a:p>
        </p:txBody>
      </p:sp>
      <p:pic>
        <p:nvPicPr>
          <p:cNvPr id="14" name="object 14"/>
          <p:cNvPicPr/>
          <p:nvPr/>
        </p:nvPicPr>
        <p:blipFill>
          <a:blip r:embed="rId3" cstate="print"/>
          <a:stretch>
            <a:fillRect/>
          </a:stretch>
        </p:blipFill>
        <p:spPr>
          <a:xfrm>
            <a:off x="2869185" y="2515169"/>
            <a:ext cx="1440687" cy="2334767"/>
          </a:xfrm>
          <a:prstGeom prst="rect">
            <a:avLst/>
          </a:prstGeom>
        </p:spPr>
      </p:pic>
      <p:sp>
        <p:nvSpPr>
          <p:cNvPr id="15" name="object 15"/>
          <p:cNvSpPr txBox="1"/>
          <p:nvPr/>
        </p:nvSpPr>
        <p:spPr>
          <a:xfrm>
            <a:off x="2390440" y="4779298"/>
            <a:ext cx="2462783" cy="858354"/>
          </a:xfrm>
          <a:prstGeom prst="rect">
            <a:avLst/>
          </a:prstGeom>
        </p:spPr>
        <p:txBody>
          <a:bodyPr vert="horz" wrap="square" lIns="0" tIns="16933" rIns="0" bIns="0" rtlCol="0">
            <a:spAutoFit/>
          </a:bodyPr>
          <a:lstStyle/>
          <a:p>
            <a:pPr algn="ctr">
              <a:lnSpc>
                <a:spcPts val="2227"/>
              </a:lnSpc>
              <a:spcBef>
                <a:spcPts val="133"/>
              </a:spcBef>
            </a:pPr>
            <a:r>
              <a:rPr b="1" dirty="0" err="1">
                <a:latin typeface="BIZ UDPゴシック" panose="020B0400000000000000" pitchFamily="50" charset="-128"/>
                <a:ea typeface="BIZ UDPゴシック" panose="020B0400000000000000" pitchFamily="50" charset="-128"/>
                <a:cs typeface="Calibri"/>
              </a:rPr>
              <a:t>NuScale</a:t>
            </a:r>
            <a:endParaRPr dirty="0">
              <a:latin typeface="BIZ UDPゴシック" panose="020B0400000000000000" pitchFamily="50" charset="-128"/>
              <a:ea typeface="BIZ UDPゴシック" panose="020B0400000000000000" pitchFamily="50" charset="-128"/>
              <a:cs typeface="ＭＳ Ｐゴシック"/>
            </a:endParaRPr>
          </a:p>
          <a:p>
            <a:pPr algn="ctr">
              <a:lnSpc>
                <a:spcPts val="2227"/>
              </a:lnSpc>
            </a:pPr>
            <a:r>
              <a:rPr b="1" dirty="0">
                <a:latin typeface="BIZ UDPゴシック" panose="020B0400000000000000" pitchFamily="50" charset="-128"/>
                <a:ea typeface="BIZ UDPゴシック" panose="020B0400000000000000" pitchFamily="50" charset="-128"/>
                <a:cs typeface="Calibri"/>
              </a:rPr>
              <a:t>GEH</a:t>
            </a:r>
            <a:r>
              <a:rPr b="1" spc="-7" dirty="0">
                <a:latin typeface="BIZ UDPゴシック" panose="020B0400000000000000" pitchFamily="50" charset="-128"/>
                <a:ea typeface="BIZ UDPゴシック" panose="020B0400000000000000" pitchFamily="50" charset="-128"/>
                <a:cs typeface="Calibri"/>
              </a:rPr>
              <a:t> </a:t>
            </a:r>
            <a:r>
              <a:rPr b="1" spc="-13" dirty="0">
                <a:latin typeface="BIZ UDPゴシック" panose="020B0400000000000000" pitchFamily="50" charset="-128"/>
                <a:ea typeface="BIZ UDPゴシック" panose="020B0400000000000000" pitchFamily="50" charset="-128"/>
                <a:cs typeface="Calibri"/>
              </a:rPr>
              <a:t>X-</a:t>
            </a:r>
            <a:r>
              <a:rPr b="1" spc="-33" dirty="0">
                <a:latin typeface="BIZ UDPゴシック" panose="020B0400000000000000" pitchFamily="50" charset="-128"/>
                <a:ea typeface="BIZ UDPゴシック" panose="020B0400000000000000" pitchFamily="50" charset="-128"/>
                <a:cs typeface="Calibri"/>
              </a:rPr>
              <a:t>300</a:t>
            </a:r>
            <a:endParaRPr dirty="0">
              <a:latin typeface="BIZ UDPゴシック" panose="020B0400000000000000" pitchFamily="50" charset="-128"/>
              <a:ea typeface="BIZ UDPゴシック" panose="020B0400000000000000" pitchFamily="50" charset="-128"/>
              <a:cs typeface="Calibri"/>
            </a:endParaRPr>
          </a:p>
          <a:p>
            <a:pPr algn="ctr">
              <a:spcBef>
                <a:spcPts val="7"/>
              </a:spcBef>
            </a:pPr>
            <a:r>
              <a:rPr b="1" dirty="0">
                <a:latin typeface="BIZ UDPゴシック" panose="020B0400000000000000" pitchFamily="50" charset="-128"/>
                <a:ea typeface="BIZ UDPゴシック" panose="020B0400000000000000" pitchFamily="50" charset="-128"/>
                <a:cs typeface="Calibri"/>
              </a:rPr>
              <a:t>Holtec</a:t>
            </a:r>
            <a:r>
              <a:rPr b="1" spc="-13" dirty="0">
                <a:latin typeface="BIZ UDPゴシック" panose="020B0400000000000000" pitchFamily="50" charset="-128"/>
                <a:ea typeface="BIZ UDPゴシック" panose="020B0400000000000000" pitchFamily="50" charset="-128"/>
                <a:cs typeface="Calibri"/>
              </a:rPr>
              <a:t> SMR-</a:t>
            </a:r>
            <a:r>
              <a:rPr b="1" spc="-33" dirty="0">
                <a:latin typeface="BIZ UDPゴシック" panose="020B0400000000000000" pitchFamily="50" charset="-128"/>
                <a:ea typeface="BIZ UDPゴシック" panose="020B0400000000000000" pitchFamily="50" charset="-128"/>
                <a:cs typeface="Calibri"/>
              </a:rPr>
              <a:t>160</a:t>
            </a:r>
            <a:endParaRPr dirty="0">
              <a:latin typeface="BIZ UDPゴシック" panose="020B0400000000000000" pitchFamily="50" charset="-128"/>
              <a:ea typeface="BIZ UDPゴシック" panose="020B0400000000000000" pitchFamily="50" charset="-128"/>
              <a:cs typeface="Calibri"/>
            </a:endParaRPr>
          </a:p>
        </p:txBody>
      </p:sp>
      <p:sp>
        <p:nvSpPr>
          <p:cNvPr id="16" name="object 16"/>
          <p:cNvSpPr txBox="1"/>
          <p:nvPr/>
        </p:nvSpPr>
        <p:spPr>
          <a:xfrm>
            <a:off x="2821053" y="2001326"/>
            <a:ext cx="1638300" cy="614228"/>
          </a:xfrm>
          <a:prstGeom prst="rect">
            <a:avLst/>
          </a:prstGeom>
        </p:spPr>
        <p:txBody>
          <a:bodyPr vert="horz" wrap="square" lIns="0" tIns="16087" rIns="0" bIns="0" rtlCol="0">
            <a:spAutoFit/>
          </a:bodyPr>
          <a:lstStyle/>
          <a:p>
            <a:pPr algn="ctr">
              <a:lnSpc>
                <a:spcPts val="2547"/>
              </a:lnSpc>
              <a:spcBef>
                <a:spcPts val="127"/>
              </a:spcBef>
            </a:pPr>
            <a:r>
              <a:rPr sz="2000" b="1" spc="-13" dirty="0">
                <a:latin typeface="BIZ UDPゴシック" panose="020B0400000000000000" pitchFamily="50" charset="-128"/>
                <a:ea typeface="BIZ UDPゴシック" panose="020B0400000000000000" pitchFamily="50" charset="-128"/>
                <a:cs typeface="ＭＳ Ｐゴシック"/>
              </a:rPr>
              <a:t>軽水炉型</a:t>
            </a:r>
            <a:r>
              <a:rPr sz="2000" b="1" spc="-33" dirty="0">
                <a:latin typeface="BIZ UDPゴシック" panose="020B0400000000000000" pitchFamily="50" charset="-128"/>
                <a:ea typeface="BIZ UDPゴシック" panose="020B0400000000000000" pitchFamily="50" charset="-128"/>
                <a:cs typeface="Calibri"/>
              </a:rPr>
              <a:t>SMR</a:t>
            </a:r>
            <a:endParaRPr sz="2000" dirty="0">
              <a:latin typeface="BIZ UDPゴシック" panose="020B0400000000000000" pitchFamily="50" charset="-128"/>
              <a:ea typeface="BIZ UDPゴシック" panose="020B0400000000000000" pitchFamily="50" charset="-128"/>
              <a:cs typeface="Calibri"/>
            </a:endParaRPr>
          </a:p>
          <a:p>
            <a:pPr algn="ctr">
              <a:lnSpc>
                <a:spcPts val="2547"/>
              </a:lnSpc>
            </a:pPr>
            <a:r>
              <a:rPr sz="2000" b="1" spc="-13" dirty="0">
                <a:latin typeface="BIZ UDPゴシック" panose="020B0400000000000000" pitchFamily="50" charset="-128"/>
                <a:ea typeface="BIZ UDPゴシック" panose="020B0400000000000000" pitchFamily="50" charset="-128"/>
                <a:cs typeface="Calibri"/>
              </a:rPr>
              <a:t>&lt;300MW</a:t>
            </a:r>
            <a:endParaRPr sz="2000" dirty="0">
              <a:latin typeface="BIZ UDPゴシック" panose="020B0400000000000000" pitchFamily="50" charset="-128"/>
              <a:ea typeface="BIZ UDPゴシック" panose="020B0400000000000000" pitchFamily="50" charset="-128"/>
              <a:cs typeface="Calibri"/>
            </a:endParaRPr>
          </a:p>
        </p:txBody>
      </p:sp>
      <p:sp>
        <p:nvSpPr>
          <p:cNvPr id="17" name="object 17"/>
          <p:cNvSpPr txBox="1"/>
          <p:nvPr/>
        </p:nvSpPr>
        <p:spPr>
          <a:xfrm>
            <a:off x="9819439" y="4945767"/>
            <a:ext cx="1799167" cy="571096"/>
          </a:xfrm>
          <a:prstGeom prst="rect">
            <a:avLst/>
          </a:prstGeom>
        </p:spPr>
        <p:txBody>
          <a:bodyPr vert="horz" wrap="square" lIns="0" tIns="16933" rIns="0" bIns="0" rtlCol="0">
            <a:spAutoFit/>
          </a:bodyPr>
          <a:lstStyle/>
          <a:p>
            <a:pPr marL="83818" marR="6773" indent="-67732" algn="ctr">
              <a:spcBef>
                <a:spcPts val="133"/>
              </a:spcBef>
            </a:pPr>
            <a:r>
              <a:rPr b="1" spc="-27" dirty="0">
                <a:latin typeface="BIZ UDPゴシック" panose="020B0400000000000000" pitchFamily="50" charset="-128"/>
                <a:ea typeface="BIZ UDPゴシック" panose="020B0400000000000000" pitchFamily="50" charset="-128"/>
                <a:cs typeface="Calibri"/>
              </a:rPr>
              <a:t>Terrestrial </a:t>
            </a:r>
            <a:br>
              <a:rPr lang="en-US" b="1" spc="-27" dirty="0">
                <a:latin typeface="BIZ UDPゴシック" panose="020B0400000000000000" pitchFamily="50" charset="-128"/>
                <a:ea typeface="BIZ UDPゴシック" panose="020B0400000000000000" pitchFamily="50" charset="-128"/>
                <a:cs typeface="Calibri"/>
              </a:rPr>
            </a:br>
            <a:r>
              <a:rPr lang="ja-JP" altLang="en-US" b="1" spc="-40" dirty="0">
                <a:latin typeface="BIZ UDPゴシック" panose="020B0400000000000000" pitchFamily="50" charset="-128"/>
                <a:ea typeface="BIZ UDPゴシック" panose="020B0400000000000000" pitchFamily="50" charset="-128"/>
                <a:cs typeface="ＭＳ Ｐゴシック"/>
              </a:rPr>
              <a:t>複数基を開発中</a:t>
            </a:r>
            <a:endParaRPr dirty="0">
              <a:latin typeface="BIZ UDPゴシック" panose="020B0400000000000000" pitchFamily="50" charset="-128"/>
              <a:ea typeface="BIZ UDPゴシック" panose="020B0400000000000000" pitchFamily="50" charset="-128"/>
              <a:cs typeface="ＭＳ Ｐゴシック"/>
            </a:endParaRPr>
          </a:p>
        </p:txBody>
      </p:sp>
      <p:sp>
        <p:nvSpPr>
          <p:cNvPr id="18" name="object 18"/>
          <p:cNvSpPr txBox="1"/>
          <p:nvPr/>
        </p:nvSpPr>
        <p:spPr>
          <a:xfrm>
            <a:off x="10195101" y="2416041"/>
            <a:ext cx="1121833" cy="324021"/>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溶融塩炉</a:t>
            </a:r>
            <a:endParaRPr sz="2000">
              <a:latin typeface="BIZ UDPゴシック" panose="020B0400000000000000" pitchFamily="50" charset="-128"/>
              <a:ea typeface="BIZ UDPゴシック" panose="020B0400000000000000" pitchFamily="50" charset="-128"/>
              <a:cs typeface="ＭＳ Ｐゴシック"/>
            </a:endParaRPr>
          </a:p>
        </p:txBody>
      </p:sp>
      <p:pic>
        <p:nvPicPr>
          <p:cNvPr id="19" name="object 19"/>
          <p:cNvPicPr/>
          <p:nvPr/>
        </p:nvPicPr>
        <p:blipFill>
          <a:blip r:embed="rId4" cstate="print"/>
          <a:stretch>
            <a:fillRect/>
          </a:stretch>
        </p:blipFill>
        <p:spPr>
          <a:xfrm>
            <a:off x="292609" y="2791521"/>
            <a:ext cx="2462783" cy="1456943"/>
          </a:xfrm>
          <a:prstGeom prst="rect">
            <a:avLst/>
          </a:prstGeom>
        </p:spPr>
      </p:pic>
      <p:pic>
        <p:nvPicPr>
          <p:cNvPr id="20" name="object 20"/>
          <p:cNvPicPr/>
          <p:nvPr/>
        </p:nvPicPr>
        <p:blipFill>
          <a:blip r:embed="rId5" cstate="print"/>
          <a:stretch>
            <a:fillRect/>
          </a:stretch>
        </p:blipFill>
        <p:spPr>
          <a:xfrm>
            <a:off x="6669025" y="2803713"/>
            <a:ext cx="2623311" cy="1477263"/>
          </a:xfrm>
          <a:prstGeom prst="rect">
            <a:avLst/>
          </a:prstGeom>
        </p:spPr>
      </p:pic>
      <p:pic>
        <p:nvPicPr>
          <p:cNvPr id="21" name="object 21"/>
          <p:cNvPicPr/>
          <p:nvPr/>
        </p:nvPicPr>
        <p:blipFill>
          <a:blip r:embed="rId6" cstate="print"/>
          <a:stretch>
            <a:fillRect/>
          </a:stretch>
        </p:blipFill>
        <p:spPr>
          <a:xfrm>
            <a:off x="9968991" y="2771201"/>
            <a:ext cx="1501647" cy="2141711"/>
          </a:xfrm>
          <a:prstGeom prst="rect">
            <a:avLst/>
          </a:prstGeom>
        </p:spPr>
      </p:pic>
      <p:grpSp>
        <p:nvGrpSpPr>
          <p:cNvPr id="22" name="object 22"/>
          <p:cNvGrpSpPr/>
          <p:nvPr/>
        </p:nvGrpSpPr>
        <p:grpSpPr>
          <a:xfrm>
            <a:off x="4419600" y="5652576"/>
            <a:ext cx="7506547" cy="441113"/>
            <a:chOff x="3314700" y="4088891"/>
            <a:chExt cx="5629910" cy="330835"/>
          </a:xfrm>
        </p:grpSpPr>
        <p:pic>
          <p:nvPicPr>
            <p:cNvPr id="23" name="object 23"/>
            <p:cNvPicPr/>
            <p:nvPr/>
          </p:nvPicPr>
          <p:blipFill>
            <a:blip r:embed="rId7" cstate="print"/>
            <a:stretch>
              <a:fillRect/>
            </a:stretch>
          </p:blipFill>
          <p:spPr>
            <a:xfrm>
              <a:off x="3314700" y="4088891"/>
              <a:ext cx="5629655" cy="330707"/>
            </a:xfrm>
            <a:prstGeom prst="rect">
              <a:avLst/>
            </a:prstGeom>
          </p:spPr>
        </p:pic>
        <p:sp>
          <p:nvSpPr>
            <p:cNvPr id="24" name="object 24"/>
            <p:cNvSpPr/>
            <p:nvPr/>
          </p:nvSpPr>
          <p:spPr>
            <a:xfrm>
              <a:off x="3370326" y="4110989"/>
              <a:ext cx="5518785" cy="233679"/>
            </a:xfrm>
            <a:custGeom>
              <a:avLst/>
              <a:gdLst/>
              <a:ahLst/>
              <a:cxnLst/>
              <a:rect l="l" t="t" r="r" b="b"/>
              <a:pathLst>
                <a:path w="5518784" h="233679">
                  <a:moveTo>
                    <a:pt x="5518404" y="0"/>
                  </a:moveTo>
                  <a:lnTo>
                    <a:pt x="5516877" y="45380"/>
                  </a:lnTo>
                  <a:lnTo>
                    <a:pt x="5512712" y="82438"/>
                  </a:lnTo>
                  <a:lnTo>
                    <a:pt x="5506536" y="107424"/>
                  </a:lnTo>
                  <a:lnTo>
                    <a:pt x="5498973" y="116586"/>
                  </a:lnTo>
                  <a:lnTo>
                    <a:pt x="2778633" y="116586"/>
                  </a:lnTo>
                  <a:lnTo>
                    <a:pt x="2771069" y="125747"/>
                  </a:lnTo>
                  <a:lnTo>
                    <a:pt x="2764893" y="150733"/>
                  </a:lnTo>
                  <a:lnTo>
                    <a:pt x="2760728" y="187791"/>
                  </a:lnTo>
                  <a:lnTo>
                    <a:pt x="2759202" y="233172"/>
                  </a:lnTo>
                  <a:lnTo>
                    <a:pt x="2757675" y="187791"/>
                  </a:lnTo>
                  <a:lnTo>
                    <a:pt x="2753510" y="150733"/>
                  </a:lnTo>
                  <a:lnTo>
                    <a:pt x="2747334" y="125747"/>
                  </a:lnTo>
                  <a:lnTo>
                    <a:pt x="2739771" y="116586"/>
                  </a:lnTo>
                  <a:lnTo>
                    <a:pt x="19430" y="116586"/>
                  </a:lnTo>
                  <a:lnTo>
                    <a:pt x="11867" y="107424"/>
                  </a:lnTo>
                  <a:lnTo>
                    <a:pt x="5691" y="82438"/>
                  </a:lnTo>
                  <a:lnTo>
                    <a:pt x="1526" y="45380"/>
                  </a:lnTo>
                  <a:lnTo>
                    <a:pt x="0" y="0"/>
                  </a:lnTo>
                </a:path>
              </a:pathLst>
            </a:custGeom>
            <a:ln w="25400">
              <a:solidFill>
                <a:srgbClr val="3CC2CF"/>
              </a:solidFill>
            </a:ln>
          </p:spPr>
          <p:txBody>
            <a:bodyPr wrap="square" lIns="0" tIns="0" rIns="0" bIns="0" rtlCol="0"/>
            <a:lstStyle/>
            <a:p>
              <a:endParaRPr sz="2000">
                <a:latin typeface="BIZ UDPゴシック" panose="020B0400000000000000" pitchFamily="50" charset="-128"/>
                <a:ea typeface="BIZ UDPゴシック" panose="020B0400000000000000" pitchFamily="50" charset="-128"/>
              </a:endParaRPr>
            </a:p>
          </p:txBody>
        </p:sp>
      </p:grpSp>
      <p:sp>
        <p:nvSpPr>
          <p:cNvPr id="25" name="object 25"/>
          <p:cNvSpPr txBox="1"/>
          <p:nvPr/>
        </p:nvSpPr>
        <p:spPr>
          <a:xfrm>
            <a:off x="5330475" y="6062341"/>
            <a:ext cx="6657400" cy="571096"/>
          </a:xfrm>
          <a:prstGeom prst="rect">
            <a:avLst/>
          </a:prstGeom>
        </p:spPr>
        <p:txBody>
          <a:bodyPr vert="horz" wrap="square" lIns="0" tIns="16933" rIns="0" bIns="0" rtlCol="0">
            <a:spAutoFit/>
          </a:bodyPr>
          <a:lstStyle/>
          <a:p>
            <a:pPr marR="892364" algn="ctr">
              <a:spcBef>
                <a:spcPts val="133"/>
              </a:spcBef>
            </a:pPr>
            <a:r>
              <a:rPr b="1" spc="-40" dirty="0">
                <a:latin typeface="BIZ UDPゴシック" panose="020B0400000000000000" pitchFamily="50" charset="-128"/>
                <a:ea typeface="BIZ UDPゴシック" panose="020B0400000000000000" pitchFamily="50" charset="-128"/>
                <a:cs typeface="ＭＳ Ｐゴシック"/>
              </a:rPr>
              <a:t>非水冷</a:t>
            </a:r>
            <a:endParaRPr dirty="0">
              <a:latin typeface="BIZ UDPゴシック" panose="020B0400000000000000" pitchFamily="50" charset="-128"/>
              <a:ea typeface="BIZ UDPゴシック" panose="020B0400000000000000" pitchFamily="50" charset="-128"/>
              <a:cs typeface="ＭＳ Ｐゴシック"/>
            </a:endParaRPr>
          </a:p>
          <a:p>
            <a:pPr marR="892364" algn="ctr">
              <a:spcBef>
                <a:spcPts val="7"/>
              </a:spcBef>
            </a:pPr>
            <a:r>
              <a:rPr b="1" spc="-27" dirty="0">
                <a:latin typeface="BIZ UDPゴシック" panose="020B0400000000000000" pitchFamily="50" charset="-128"/>
                <a:ea typeface="BIZ UDPゴシック" panose="020B0400000000000000" pitchFamily="50" charset="-128"/>
                <a:cs typeface="ＭＳ Ｐゴシック"/>
              </a:rPr>
              <a:t>ほとんどが</a:t>
            </a:r>
            <a:r>
              <a:rPr b="1" spc="-13" dirty="0">
                <a:latin typeface="BIZ UDPゴシック" panose="020B0400000000000000" pitchFamily="50" charset="-128"/>
                <a:ea typeface="BIZ UDPゴシック" panose="020B0400000000000000" pitchFamily="50" charset="-128"/>
                <a:cs typeface="Calibri"/>
              </a:rPr>
              <a:t>300MW</a:t>
            </a:r>
            <a:r>
              <a:rPr b="1" spc="-33" dirty="0">
                <a:latin typeface="BIZ UDPゴシック" panose="020B0400000000000000" pitchFamily="50" charset="-128"/>
                <a:ea typeface="BIZ UDPゴシック" panose="020B0400000000000000" pitchFamily="50" charset="-128"/>
                <a:cs typeface="ＭＳ Ｐゴシック"/>
              </a:rPr>
              <a:t>未満、一部は</a:t>
            </a:r>
            <a:r>
              <a:rPr b="1" dirty="0">
                <a:latin typeface="BIZ UDPゴシック" panose="020B0400000000000000" pitchFamily="50" charset="-128"/>
                <a:ea typeface="BIZ UDPゴシック" panose="020B0400000000000000" pitchFamily="50" charset="-128"/>
                <a:cs typeface="Calibri"/>
              </a:rPr>
              <a:t>1,000</a:t>
            </a:r>
            <a:r>
              <a:rPr b="1" spc="93" dirty="0">
                <a:latin typeface="BIZ UDPゴシック" panose="020B0400000000000000" pitchFamily="50" charset="-128"/>
                <a:ea typeface="BIZ UDPゴシック" panose="020B0400000000000000" pitchFamily="50" charset="-128"/>
                <a:cs typeface="Calibri"/>
              </a:rPr>
              <a:t> </a:t>
            </a:r>
            <a:r>
              <a:rPr b="1" spc="-13" dirty="0" err="1">
                <a:latin typeface="BIZ UDPゴシック" panose="020B0400000000000000" pitchFamily="50" charset="-128"/>
                <a:ea typeface="BIZ UDPゴシック" panose="020B0400000000000000" pitchFamily="50" charset="-128"/>
                <a:cs typeface="Calibri"/>
              </a:rPr>
              <a:t>MW</a:t>
            </a:r>
            <a:r>
              <a:rPr b="1" spc="-33" dirty="0" err="1">
                <a:latin typeface="BIZ UDPゴシック" panose="020B0400000000000000" pitchFamily="50" charset="-128"/>
                <a:ea typeface="BIZ UDPゴシック" panose="020B0400000000000000" pitchFamily="50" charset="-128"/>
                <a:cs typeface="ＭＳ Ｐゴシック"/>
              </a:rPr>
              <a:t>の規模</a:t>
            </a:r>
            <a:endParaRPr sz="1050" dirty="0">
              <a:latin typeface="BIZ UDPゴシック" panose="020B0400000000000000" pitchFamily="50" charset="-128"/>
              <a:ea typeface="BIZ UDPゴシック" panose="020B0400000000000000" pitchFamily="50" charset="-128"/>
              <a:cs typeface="Arial"/>
            </a:endParaRPr>
          </a:p>
        </p:txBody>
      </p:sp>
      <p:sp>
        <p:nvSpPr>
          <p:cNvPr id="27" name="テキスト ボックス 26">
            <a:extLst>
              <a:ext uri="{FF2B5EF4-FFF2-40B4-BE49-F238E27FC236}">
                <a16:creationId xmlns:a16="http://schemas.microsoft.com/office/drawing/2014/main" id="{EE22C6EB-5461-BA23-9109-EB688EC5AE8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　種類</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object 9"/>
          <p:cNvGrpSpPr/>
          <p:nvPr/>
        </p:nvGrpSpPr>
        <p:grpSpPr>
          <a:xfrm>
            <a:off x="4017009" y="1160017"/>
            <a:ext cx="2067560" cy="2067560"/>
            <a:chOff x="3012757" y="870013"/>
            <a:chExt cx="1550670" cy="1550670"/>
          </a:xfrm>
          <a:solidFill>
            <a:schemeClr val="accent4">
              <a:lumMod val="50000"/>
            </a:schemeClr>
          </a:solidFill>
          <a:effectLst>
            <a:glow rad="228600">
              <a:schemeClr val="accent2">
                <a:satMod val="175000"/>
                <a:alpha val="40000"/>
              </a:schemeClr>
            </a:glow>
          </a:effectLst>
        </p:grpSpPr>
        <p:sp>
          <p:nvSpPr>
            <p:cNvPr id="10" name="object 10"/>
            <p:cNvSpPr/>
            <p:nvPr/>
          </p:nvSpPr>
          <p:spPr>
            <a:xfrm>
              <a:off x="3017520" y="874775"/>
              <a:ext cx="1541145" cy="1541145"/>
            </a:xfrm>
            <a:custGeom>
              <a:avLst/>
              <a:gdLst/>
              <a:ahLst/>
              <a:cxnLst/>
              <a:rect l="l" t="t" r="r" b="b"/>
              <a:pathLst>
                <a:path w="1541145" h="1541145">
                  <a:moveTo>
                    <a:pt x="770382" y="0"/>
                  </a:moveTo>
                  <a:lnTo>
                    <a:pt x="721661" y="1515"/>
                  </a:lnTo>
                  <a:lnTo>
                    <a:pt x="673745" y="6002"/>
                  </a:lnTo>
                  <a:lnTo>
                    <a:pt x="626726" y="13369"/>
                  </a:lnTo>
                  <a:lnTo>
                    <a:pt x="580692" y="23527"/>
                  </a:lnTo>
                  <a:lnTo>
                    <a:pt x="535734" y="36386"/>
                  </a:lnTo>
                  <a:lnTo>
                    <a:pt x="491942" y="51854"/>
                  </a:lnTo>
                  <a:lnTo>
                    <a:pt x="449407" y="69843"/>
                  </a:lnTo>
                  <a:lnTo>
                    <a:pt x="408219" y="90261"/>
                  </a:lnTo>
                  <a:lnTo>
                    <a:pt x="368467" y="113018"/>
                  </a:lnTo>
                  <a:lnTo>
                    <a:pt x="330243" y="138025"/>
                  </a:lnTo>
                  <a:lnTo>
                    <a:pt x="293637" y="165190"/>
                  </a:lnTo>
                  <a:lnTo>
                    <a:pt x="258738" y="194425"/>
                  </a:lnTo>
                  <a:lnTo>
                    <a:pt x="225637" y="225637"/>
                  </a:lnTo>
                  <a:lnTo>
                    <a:pt x="194425" y="258738"/>
                  </a:lnTo>
                  <a:lnTo>
                    <a:pt x="165190" y="293637"/>
                  </a:lnTo>
                  <a:lnTo>
                    <a:pt x="138025" y="330243"/>
                  </a:lnTo>
                  <a:lnTo>
                    <a:pt x="113018" y="368467"/>
                  </a:lnTo>
                  <a:lnTo>
                    <a:pt x="90261" y="408219"/>
                  </a:lnTo>
                  <a:lnTo>
                    <a:pt x="69843" y="449407"/>
                  </a:lnTo>
                  <a:lnTo>
                    <a:pt x="51854" y="491942"/>
                  </a:lnTo>
                  <a:lnTo>
                    <a:pt x="36386" y="535734"/>
                  </a:lnTo>
                  <a:lnTo>
                    <a:pt x="23527" y="580692"/>
                  </a:lnTo>
                  <a:lnTo>
                    <a:pt x="13369" y="626726"/>
                  </a:lnTo>
                  <a:lnTo>
                    <a:pt x="6002" y="673745"/>
                  </a:lnTo>
                  <a:lnTo>
                    <a:pt x="1515" y="721661"/>
                  </a:lnTo>
                  <a:lnTo>
                    <a:pt x="0" y="770382"/>
                  </a:lnTo>
                  <a:lnTo>
                    <a:pt x="1515" y="819102"/>
                  </a:lnTo>
                  <a:lnTo>
                    <a:pt x="6002" y="867018"/>
                  </a:lnTo>
                  <a:lnTo>
                    <a:pt x="13369" y="914037"/>
                  </a:lnTo>
                  <a:lnTo>
                    <a:pt x="23527" y="960071"/>
                  </a:lnTo>
                  <a:lnTo>
                    <a:pt x="36386" y="1005029"/>
                  </a:lnTo>
                  <a:lnTo>
                    <a:pt x="51854" y="1048821"/>
                  </a:lnTo>
                  <a:lnTo>
                    <a:pt x="69843" y="1091356"/>
                  </a:lnTo>
                  <a:lnTo>
                    <a:pt x="90261" y="1132544"/>
                  </a:lnTo>
                  <a:lnTo>
                    <a:pt x="113018" y="1172296"/>
                  </a:lnTo>
                  <a:lnTo>
                    <a:pt x="138025" y="1210520"/>
                  </a:lnTo>
                  <a:lnTo>
                    <a:pt x="165190" y="1247126"/>
                  </a:lnTo>
                  <a:lnTo>
                    <a:pt x="194425" y="1282025"/>
                  </a:lnTo>
                  <a:lnTo>
                    <a:pt x="225637" y="1315126"/>
                  </a:lnTo>
                  <a:lnTo>
                    <a:pt x="258738" y="1346338"/>
                  </a:lnTo>
                  <a:lnTo>
                    <a:pt x="293637" y="1375573"/>
                  </a:lnTo>
                  <a:lnTo>
                    <a:pt x="330243" y="1402738"/>
                  </a:lnTo>
                  <a:lnTo>
                    <a:pt x="368467" y="1427745"/>
                  </a:lnTo>
                  <a:lnTo>
                    <a:pt x="408219" y="1450502"/>
                  </a:lnTo>
                  <a:lnTo>
                    <a:pt x="449407" y="1470920"/>
                  </a:lnTo>
                  <a:lnTo>
                    <a:pt x="491942" y="1488909"/>
                  </a:lnTo>
                  <a:lnTo>
                    <a:pt x="535734" y="1504377"/>
                  </a:lnTo>
                  <a:lnTo>
                    <a:pt x="580692" y="1517236"/>
                  </a:lnTo>
                  <a:lnTo>
                    <a:pt x="626726" y="1527394"/>
                  </a:lnTo>
                  <a:lnTo>
                    <a:pt x="673745" y="1534761"/>
                  </a:lnTo>
                  <a:lnTo>
                    <a:pt x="721661" y="1539248"/>
                  </a:lnTo>
                  <a:lnTo>
                    <a:pt x="770382" y="1540764"/>
                  </a:lnTo>
                  <a:lnTo>
                    <a:pt x="819102" y="1539248"/>
                  </a:lnTo>
                  <a:lnTo>
                    <a:pt x="867018" y="1534761"/>
                  </a:lnTo>
                  <a:lnTo>
                    <a:pt x="914037" y="1527394"/>
                  </a:lnTo>
                  <a:lnTo>
                    <a:pt x="960071" y="1517236"/>
                  </a:lnTo>
                  <a:lnTo>
                    <a:pt x="1005029" y="1504377"/>
                  </a:lnTo>
                  <a:lnTo>
                    <a:pt x="1048821" y="1488909"/>
                  </a:lnTo>
                  <a:lnTo>
                    <a:pt x="1091356" y="1470920"/>
                  </a:lnTo>
                  <a:lnTo>
                    <a:pt x="1132544" y="1450502"/>
                  </a:lnTo>
                  <a:lnTo>
                    <a:pt x="1172296" y="1427745"/>
                  </a:lnTo>
                  <a:lnTo>
                    <a:pt x="1210520" y="1402738"/>
                  </a:lnTo>
                  <a:lnTo>
                    <a:pt x="1247126" y="1375573"/>
                  </a:lnTo>
                  <a:lnTo>
                    <a:pt x="1282025" y="1346338"/>
                  </a:lnTo>
                  <a:lnTo>
                    <a:pt x="1315126" y="1315126"/>
                  </a:lnTo>
                  <a:lnTo>
                    <a:pt x="1346338" y="1282025"/>
                  </a:lnTo>
                  <a:lnTo>
                    <a:pt x="1375573" y="1247126"/>
                  </a:lnTo>
                  <a:lnTo>
                    <a:pt x="1402738" y="1210520"/>
                  </a:lnTo>
                  <a:lnTo>
                    <a:pt x="1427745" y="1172296"/>
                  </a:lnTo>
                  <a:lnTo>
                    <a:pt x="1450502" y="1132544"/>
                  </a:lnTo>
                  <a:lnTo>
                    <a:pt x="1470920" y="1091356"/>
                  </a:lnTo>
                  <a:lnTo>
                    <a:pt x="1488909" y="1048821"/>
                  </a:lnTo>
                  <a:lnTo>
                    <a:pt x="1504377" y="1005029"/>
                  </a:lnTo>
                  <a:lnTo>
                    <a:pt x="1517236" y="960071"/>
                  </a:lnTo>
                  <a:lnTo>
                    <a:pt x="1527394" y="914037"/>
                  </a:lnTo>
                  <a:lnTo>
                    <a:pt x="1534761" y="867018"/>
                  </a:lnTo>
                  <a:lnTo>
                    <a:pt x="1539248" y="819102"/>
                  </a:lnTo>
                  <a:lnTo>
                    <a:pt x="1540764" y="770382"/>
                  </a:lnTo>
                  <a:lnTo>
                    <a:pt x="1539248" y="721661"/>
                  </a:lnTo>
                  <a:lnTo>
                    <a:pt x="1534761" y="673745"/>
                  </a:lnTo>
                  <a:lnTo>
                    <a:pt x="1527394" y="626726"/>
                  </a:lnTo>
                  <a:lnTo>
                    <a:pt x="1517236" y="580692"/>
                  </a:lnTo>
                  <a:lnTo>
                    <a:pt x="1504377" y="535734"/>
                  </a:lnTo>
                  <a:lnTo>
                    <a:pt x="1488909" y="491942"/>
                  </a:lnTo>
                  <a:lnTo>
                    <a:pt x="1470920" y="449407"/>
                  </a:lnTo>
                  <a:lnTo>
                    <a:pt x="1450502" y="408219"/>
                  </a:lnTo>
                  <a:lnTo>
                    <a:pt x="1427745" y="368467"/>
                  </a:lnTo>
                  <a:lnTo>
                    <a:pt x="1402738" y="330243"/>
                  </a:lnTo>
                  <a:lnTo>
                    <a:pt x="1375573" y="293637"/>
                  </a:lnTo>
                  <a:lnTo>
                    <a:pt x="1346338" y="258738"/>
                  </a:lnTo>
                  <a:lnTo>
                    <a:pt x="1315126" y="225637"/>
                  </a:lnTo>
                  <a:lnTo>
                    <a:pt x="1282025" y="194425"/>
                  </a:lnTo>
                  <a:lnTo>
                    <a:pt x="1247126" y="165190"/>
                  </a:lnTo>
                  <a:lnTo>
                    <a:pt x="1210520" y="138025"/>
                  </a:lnTo>
                  <a:lnTo>
                    <a:pt x="1172296" y="113018"/>
                  </a:lnTo>
                  <a:lnTo>
                    <a:pt x="1132544" y="90261"/>
                  </a:lnTo>
                  <a:lnTo>
                    <a:pt x="1091356" y="69843"/>
                  </a:lnTo>
                  <a:lnTo>
                    <a:pt x="1048821" y="51854"/>
                  </a:lnTo>
                  <a:lnTo>
                    <a:pt x="1005029" y="36386"/>
                  </a:lnTo>
                  <a:lnTo>
                    <a:pt x="960071" y="23527"/>
                  </a:lnTo>
                  <a:lnTo>
                    <a:pt x="914037" y="13369"/>
                  </a:lnTo>
                  <a:lnTo>
                    <a:pt x="867018" y="6002"/>
                  </a:lnTo>
                  <a:lnTo>
                    <a:pt x="819102" y="1515"/>
                  </a:lnTo>
                  <a:lnTo>
                    <a:pt x="770382" y="0"/>
                  </a:lnTo>
                  <a:close/>
                </a:path>
              </a:pathLst>
            </a:custGeom>
            <a:grpFill/>
          </p:spPr>
          <p:txBody>
            <a:bodyPr wrap="square" lIns="0" tIns="0" rIns="0" bIns="0" rtlCol="0"/>
            <a:lstStyle/>
            <a:p>
              <a:pPr defTabSz="1219170"/>
              <a:endParaRPr kumimoji="0" sz="2400" kern="0">
                <a:solidFill>
                  <a:sysClr val="windowText" lastClr="000000"/>
                </a:solidFill>
              </a:endParaRPr>
            </a:p>
          </p:txBody>
        </p:sp>
        <p:sp>
          <p:nvSpPr>
            <p:cNvPr id="11" name="object 11"/>
            <p:cNvSpPr/>
            <p:nvPr/>
          </p:nvSpPr>
          <p:spPr>
            <a:xfrm>
              <a:off x="3017520" y="874775"/>
              <a:ext cx="1541145" cy="1541145"/>
            </a:xfrm>
            <a:custGeom>
              <a:avLst/>
              <a:gdLst/>
              <a:ahLst/>
              <a:cxnLst/>
              <a:rect l="l" t="t" r="r" b="b"/>
              <a:pathLst>
                <a:path w="1541145" h="1541145">
                  <a:moveTo>
                    <a:pt x="0" y="770382"/>
                  </a:moveTo>
                  <a:lnTo>
                    <a:pt x="1515" y="721661"/>
                  </a:lnTo>
                  <a:lnTo>
                    <a:pt x="6002" y="673745"/>
                  </a:lnTo>
                  <a:lnTo>
                    <a:pt x="13369" y="626726"/>
                  </a:lnTo>
                  <a:lnTo>
                    <a:pt x="23527" y="580692"/>
                  </a:lnTo>
                  <a:lnTo>
                    <a:pt x="36386" y="535734"/>
                  </a:lnTo>
                  <a:lnTo>
                    <a:pt x="51854" y="491942"/>
                  </a:lnTo>
                  <a:lnTo>
                    <a:pt x="69843" y="449407"/>
                  </a:lnTo>
                  <a:lnTo>
                    <a:pt x="90261" y="408219"/>
                  </a:lnTo>
                  <a:lnTo>
                    <a:pt x="113018" y="368467"/>
                  </a:lnTo>
                  <a:lnTo>
                    <a:pt x="138025" y="330243"/>
                  </a:lnTo>
                  <a:lnTo>
                    <a:pt x="165190" y="293637"/>
                  </a:lnTo>
                  <a:lnTo>
                    <a:pt x="194425" y="258738"/>
                  </a:lnTo>
                  <a:lnTo>
                    <a:pt x="225637" y="225637"/>
                  </a:lnTo>
                  <a:lnTo>
                    <a:pt x="258738" y="194425"/>
                  </a:lnTo>
                  <a:lnTo>
                    <a:pt x="293637" y="165190"/>
                  </a:lnTo>
                  <a:lnTo>
                    <a:pt x="330243" y="138025"/>
                  </a:lnTo>
                  <a:lnTo>
                    <a:pt x="368467" y="113018"/>
                  </a:lnTo>
                  <a:lnTo>
                    <a:pt x="408219" y="90261"/>
                  </a:lnTo>
                  <a:lnTo>
                    <a:pt x="449407" y="69843"/>
                  </a:lnTo>
                  <a:lnTo>
                    <a:pt x="491942" y="51854"/>
                  </a:lnTo>
                  <a:lnTo>
                    <a:pt x="535734" y="36386"/>
                  </a:lnTo>
                  <a:lnTo>
                    <a:pt x="580692" y="23527"/>
                  </a:lnTo>
                  <a:lnTo>
                    <a:pt x="626726" y="13369"/>
                  </a:lnTo>
                  <a:lnTo>
                    <a:pt x="673745" y="6002"/>
                  </a:lnTo>
                  <a:lnTo>
                    <a:pt x="721661" y="1515"/>
                  </a:lnTo>
                  <a:lnTo>
                    <a:pt x="770382" y="0"/>
                  </a:lnTo>
                  <a:lnTo>
                    <a:pt x="819102" y="1515"/>
                  </a:lnTo>
                  <a:lnTo>
                    <a:pt x="867018" y="6002"/>
                  </a:lnTo>
                  <a:lnTo>
                    <a:pt x="914037" y="13369"/>
                  </a:lnTo>
                  <a:lnTo>
                    <a:pt x="960071" y="23527"/>
                  </a:lnTo>
                  <a:lnTo>
                    <a:pt x="1005029" y="36386"/>
                  </a:lnTo>
                  <a:lnTo>
                    <a:pt x="1048821" y="51854"/>
                  </a:lnTo>
                  <a:lnTo>
                    <a:pt x="1091356" y="69843"/>
                  </a:lnTo>
                  <a:lnTo>
                    <a:pt x="1132544" y="90261"/>
                  </a:lnTo>
                  <a:lnTo>
                    <a:pt x="1172296" y="113018"/>
                  </a:lnTo>
                  <a:lnTo>
                    <a:pt x="1210520" y="138025"/>
                  </a:lnTo>
                  <a:lnTo>
                    <a:pt x="1247126" y="165190"/>
                  </a:lnTo>
                  <a:lnTo>
                    <a:pt x="1282025" y="194425"/>
                  </a:lnTo>
                  <a:lnTo>
                    <a:pt x="1315126" y="225637"/>
                  </a:lnTo>
                  <a:lnTo>
                    <a:pt x="1346338" y="258738"/>
                  </a:lnTo>
                  <a:lnTo>
                    <a:pt x="1375573" y="293637"/>
                  </a:lnTo>
                  <a:lnTo>
                    <a:pt x="1402738" y="330243"/>
                  </a:lnTo>
                  <a:lnTo>
                    <a:pt x="1427745" y="368467"/>
                  </a:lnTo>
                  <a:lnTo>
                    <a:pt x="1450502" y="408219"/>
                  </a:lnTo>
                  <a:lnTo>
                    <a:pt x="1470920" y="449407"/>
                  </a:lnTo>
                  <a:lnTo>
                    <a:pt x="1488909" y="491942"/>
                  </a:lnTo>
                  <a:lnTo>
                    <a:pt x="1504377" y="535734"/>
                  </a:lnTo>
                  <a:lnTo>
                    <a:pt x="1517236" y="580692"/>
                  </a:lnTo>
                  <a:lnTo>
                    <a:pt x="1527394" y="626726"/>
                  </a:lnTo>
                  <a:lnTo>
                    <a:pt x="1534761" y="673745"/>
                  </a:lnTo>
                  <a:lnTo>
                    <a:pt x="1539248" y="721661"/>
                  </a:lnTo>
                  <a:lnTo>
                    <a:pt x="1540764" y="770382"/>
                  </a:lnTo>
                  <a:lnTo>
                    <a:pt x="1539248" y="819102"/>
                  </a:lnTo>
                  <a:lnTo>
                    <a:pt x="1534761" y="867018"/>
                  </a:lnTo>
                  <a:lnTo>
                    <a:pt x="1527394" y="914037"/>
                  </a:lnTo>
                  <a:lnTo>
                    <a:pt x="1517236" y="960071"/>
                  </a:lnTo>
                  <a:lnTo>
                    <a:pt x="1504377" y="1005029"/>
                  </a:lnTo>
                  <a:lnTo>
                    <a:pt x="1488909" y="1048821"/>
                  </a:lnTo>
                  <a:lnTo>
                    <a:pt x="1470920" y="1091356"/>
                  </a:lnTo>
                  <a:lnTo>
                    <a:pt x="1450502" y="1132544"/>
                  </a:lnTo>
                  <a:lnTo>
                    <a:pt x="1427745" y="1172296"/>
                  </a:lnTo>
                  <a:lnTo>
                    <a:pt x="1402738" y="1210520"/>
                  </a:lnTo>
                  <a:lnTo>
                    <a:pt x="1375573" y="1247126"/>
                  </a:lnTo>
                  <a:lnTo>
                    <a:pt x="1346338" y="1282025"/>
                  </a:lnTo>
                  <a:lnTo>
                    <a:pt x="1315126" y="1315126"/>
                  </a:lnTo>
                  <a:lnTo>
                    <a:pt x="1282025" y="1346338"/>
                  </a:lnTo>
                  <a:lnTo>
                    <a:pt x="1247126" y="1375573"/>
                  </a:lnTo>
                  <a:lnTo>
                    <a:pt x="1210520" y="1402738"/>
                  </a:lnTo>
                  <a:lnTo>
                    <a:pt x="1172296" y="1427745"/>
                  </a:lnTo>
                  <a:lnTo>
                    <a:pt x="1132544" y="1450502"/>
                  </a:lnTo>
                  <a:lnTo>
                    <a:pt x="1091356" y="1470920"/>
                  </a:lnTo>
                  <a:lnTo>
                    <a:pt x="1048821" y="1488909"/>
                  </a:lnTo>
                  <a:lnTo>
                    <a:pt x="1005029" y="1504377"/>
                  </a:lnTo>
                  <a:lnTo>
                    <a:pt x="960071" y="1517236"/>
                  </a:lnTo>
                  <a:lnTo>
                    <a:pt x="914037" y="1527394"/>
                  </a:lnTo>
                  <a:lnTo>
                    <a:pt x="867018" y="1534761"/>
                  </a:lnTo>
                  <a:lnTo>
                    <a:pt x="819102" y="1539248"/>
                  </a:lnTo>
                  <a:lnTo>
                    <a:pt x="770382" y="1540764"/>
                  </a:lnTo>
                  <a:lnTo>
                    <a:pt x="721661" y="1539248"/>
                  </a:lnTo>
                  <a:lnTo>
                    <a:pt x="673745" y="1534761"/>
                  </a:lnTo>
                  <a:lnTo>
                    <a:pt x="626726" y="1527394"/>
                  </a:lnTo>
                  <a:lnTo>
                    <a:pt x="580692" y="1517236"/>
                  </a:lnTo>
                  <a:lnTo>
                    <a:pt x="535734" y="1504377"/>
                  </a:lnTo>
                  <a:lnTo>
                    <a:pt x="491942" y="1488909"/>
                  </a:lnTo>
                  <a:lnTo>
                    <a:pt x="449407" y="1470920"/>
                  </a:lnTo>
                  <a:lnTo>
                    <a:pt x="408219" y="1450502"/>
                  </a:lnTo>
                  <a:lnTo>
                    <a:pt x="368467" y="1427745"/>
                  </a:lnTo>
                  <a:lnTo>
                    <a:pt x="330243" y="1402738"/>
                  </a:lnTo>
                  <a:lnTo>
                    <a:pt x="293637" y="1375573"/>
                  </a:lnTo>
                  <a:lnTo>
                    <a:pt x="258738" y="1346338"/>
                  </a:lnTo>
                  <a:lnTo>
                    <a:pt x="225637" y="1315126"/>
                  </a:lnTo>
                  <a:lnTo>
                    <a:pt x="194425" y="1282025"/>
                  </a:lnTo>
                  <a:lnTo>
                    <a:pt x="165190" y="1247126"/>
                  </a:lnTo>
                  <a:lnTo>
                    <a:pt x="138025" y="1210520"/>
                  </a:lnTo>
                  <a:lnTo>
                    <a:pt x="113018" y="1172296"/>
                  </a:lnTo>
                  <a:lnTo>
                    <a:pt x="90261" y="1132544"/>
                  </a:lnTo>
                  <a:lnTo>
                    <a:pt x="69843" y="1091356"/>
                  </a:lnTo>
                  <a:lnTo>
                    <a:pt x="51854" y="1048821"/>
                  </a:lnTo>
                  <a:lnTo>
                    <a:pt x="36386" y="1005029"/>
                  </a:lnTo>
                  <a:lnTo>
                    <a:pt x="23527" y="960071"/>
                  </a:lnTo>
                  <a:lnTo>
                    <a:pt x="13369" y="914037"/>
                  </a:lnTo>
                  <a:lnTo>
                    <a:pt x="6002" y="867018"/>
                  </a:lnTo>
                  <a:lnTo>
                    <a:pt x="1515" y="819102"/>
                  </a:lnTo>
                  <a:lnTo>
                    <a:pt x="0" y="770382"/>
                  </a:lnTo>
                  <a:close/>
                </a:path>
              </a:pathLst>
            </a:custGeom>
            <a:grpFill/>
            <a:ln w="9525">
              <a:solidFill>
                <a:srgbClr val="7DC562"/>
              </a:solidFill>
            </a:ln>
          </p:spPr>
          <p:txBody>
            <a:bodyPr wrap="square" lIns="0" tIns="0" rIns="0" bIns="0" rtlCol="0"/>
            <a:lstStyle/>
            <a:p>
              <a:pPr defTabSz="1219170"/>
              <a:endParaRPr kumimoji="0" sz="2400" kern="0">
                <a:solidFill>
                  <a:sysClr val="windowText" lastClr="000000"/>
                </a:solidFill>
              </a:endParaRPr>
            </a:p>
          </p:txBody>
        </p:sp>
      </p:grpSp>
      <p:sp>
        <p:nvSpPr>
          <p:cNvPr id="12" name="object 12"/>
          <p:cNvSpPr txBox="1"/>
          <p:nvPr/>
        </p:nvSpPr>
        <p:spPr>
          <a:xfrm>
            <a:off x="4166429" y="1772892"/>
            <a:ext cx="1734820" cy="825867"/>
          </a:xfrm>
          <a:prstGeom prst="rect">
            <a:avLst/>
          </a:prstGeom>
        </p:spPr>
        <p:txBody>
          <a:bodyPr vert="horz" wrap="square" lIns="0" tIns="17780" rIns="0" bIns="0" rtlCol="0">
            <a:spAutoFit/>
          </a:bodyPr>
          <a:lstStyle/>
          <a:p>
            <a:pPr marL="32173" algn="ctr" defTabSz="1219170">
              <a:lnSpc>
                <a:spcPts val="1707"/>
              </a:lnSpc>
              <a:spcBef>
                <a:spcPts val="140"/>
              </a:spcBef>
            </a:pPr>
            <a:r>
              <a:rPr kumimoji="0" sz="1867" kern="0" spc="-27" dirty="0">
                <a:solidFill>
                  <a:srgbClr val="FFFFFF"/>
                </a:solidFill>
                <a:latin typeface="ＭＳ Ｐゴシック"/>
                <a:cs typeface="ＭＳ Ｐゴシック"/>
              </a:rPr>
              <a:t>固有の</a:t>
            </a:r>
            <a:endParaRPr kumimoji="0" sz="1867" kern="0" dirty="0">
              <a:solidFill>
                <a:sysClr val="windowText" lastClr="000000"/>
              </a:solidFill>
              <a:latin typeface="ＭＳ Ｐゴシック"/>
              <a:cs typeface="ＭＳ Ｐゴシック"/>
            </a:endParaRPr>
          </a:p>
          <a:p>
            <a:pPr algn="ctr" defTabSz="1219170">
              <a:lnSpc>
                <a:spcPts val="4587"/>
              </a:lnSpc>
            </a:pPr>
            <a:r>
              <a:rPr kumimoji="0" sz="4267" b="1" kern="0" spc="133" dirty="0">
                <a:solidFill>
                  <a:srgbClr val="FFFFFF"/>
                </a:solidFill>
                <a:latin typeface="ＭＳ Ｐゴシック"/>
                <a:cs typeface="ＭＳ Ｐゴシック"/>
              </a:rPr>
              <a:t>安全性</a:t>
            </a:r>
            <a:endParaRPr kumimoji="0" sz="4267" kern="0" dirty="0">
              <a:solidFill>
                <a:sysClr val="windowText" lastClr="000000"/>
              </a:solidFill>
              <a:latin typeface="ＭＳ Ｐゴシック"/>
              <a:cs typeface="ＭＳ Ｐゴシック"/>
            </a:endParaRPr>
          </a:p>
        </p:txBody>
      </p:sp>
      <p:grpSp>
        <p:nvGrpSpPr>
          <p:cNvPr id="13" name="object 13"/>
          <p:cNvGrpSpPr/>
          <p:nvPr/>
        </p:nvGrpSpPr>
        <p:grpSpPr>
          <a:xfrm>
            <a:off x="725170" y="1160017"/>
            <a:ext cx="2065020" cy="2067560"/>
            <a:chOff x="543877" y="870013"/>
            <a:chExt cx="1548765" cy="1550670"/>
          </a:xfrm>
          <a:solidFill>
            <a:srgbClr val="C00000"/>
          </a:solidFill>
          <a:effectLst>
            <a:glow rad="228600">
              <a:schemeClr val="accent1">
                <a:satMod val="175000"/>
                <a:alpha val="40000"/>
              </a:schemeClr>
            </a:glow>
          </a:effectLst>
        </p:grpSpPr>
        <p:sp>
          <p:nvSpPr>
            <p:cNvPr id="14" name="object 14"/>
            <p:cNvSpPr/>
            <p:nvPr/>
          </p:nvSpPr>
          <p:spPr>
            <a:xfrm>
              <a:off x="548640" y="874775"/>
              <a:ext cx="1539240" cy="1541145"/>
            </a:xfrm>
            <a:custGeom>
              <a:avLst/>
              <a:gdLst/>
              <a:ahLst/>
              <a:cxnLst/>
              <a:rect l="l" t="t" r="r" b="b"/>
              <a:pathLst>
                <a:path w="1539239" h="1541145">
                  <a:moveTo>
                    <a:pt x="769620" y="0"/>
                  </a:moveTo>
                  <a:lnTo>
                    <a:pt x="720948" y="1515"/>
                  </a:lnTo>
                  <a:lnTo>
                    <a:pt x="673081" y="6002"/>
                  </a:lnTo>
                  <a:lnTo>
                    <a:pt x="626109" y="13369"/>
                  </a:lnTo>
                  <a:lnTo>
                    <a:pt x="580121" y="23527"/>
                  </a:lnTo>
                  <a:lnTo>
                    <a:pt x="535208" y="36386"/>
                  </a:lnTo>
                  <a:lnTo>
                    <a:pt x="491460" y="51854"/>
                  </a:lnTo>
                  <a:lnTo>
                    <a:pt x="448967" y="69843"/>
                  </a:lnTo>
                  <a:lnTo>
                    <a:pt x="407820" y="90261"/>
                  </a:lnTo>
                  <a:lnTo>
                    <a:pt x="368108" y="113018"/>
                  </a:lnTo>
                  <a:lnTo>
                    <a:pt x="329922" y="138025"/>
                  </a:lnTo>
                  <a:lnTo>
                    <a:pt x="293351" y="165190"/>
                  </a:lnTo>
                  <a:lnTo>
                    <a:pt x="258487" y="194425"/>
                  </a:lnTo>
                  <a:lnTo>
                    <a:pt x="225418" y="225637"/>
                  </a:lnTo>
                  <a:lnTo>
                    <a:pt x="194236" y="258738"/>
                  </a:lnTo>
                  <a:lnTo>
                    <a:pt x="165030" y="293637"/>
                  </a:lnTo>
                  <a:lnTo>
                    <a:pt x="137891" y="330243"/>
                  </a:lnTo>
                  <a:lnTo>
                    <a:pt x="112909" y="368467"/>
                  </a:lnTo>
                  <a:lnTo>
                    <a:pt x="90174" y="408219"/>
                  </a:lnTo>
                  <a:lnTo>
                    <a:pt x="69775" y="449407"/>
                  </a:lnTo>
                  <a:lnTo>
                    <a:pt x="51804" y="491942"/>
                  </a:lnTo>
                  <a:lnTo>
                    <a:pt x="36351" y="535734"/>
                  </a:lnTo>
                  <a:lnTo>
                    <a:pt x="23505" y="580692"/>
                  </a:lnTo>
                  <a:lnTo>
                    <a:pt x="13356" y="626726"/>
                  </a:lnTo>
                  <a:lnTo>
                    <a:pt x="5996" y="673745"/>
                  </a:lnTo>
                  <a:lnTo>
                    <a:pt x="1514" y="721661"/>
                  </a:lnTo>
                  <a:lnTo>
                    <a:pt x="0" y="770382"/>
                  </a:lnTo>
                  <a:lnTo>
                    <a:pt x="1514" y="819102"/>
                  </a:lnTo>
                  <a:lnTo>
                    <a:pt x="5996" y="867018"/>
                  </a:lnTo>
                  <a:lnTo>
                    <a:pt x="13356" y="914037"/>
                  </a:lnTo>
                  <a:lnTo>
                    <a:pt x="23505" y="960071"/>
                  </a:lnTo>
                  <a:lnTo>
                    <a:pt x="36351" y="1005029"/>
                  </a:lnTo>
                  <a:lnTo>
                    <a:pt x="51804" y="1048821"/>
                  </a:lnTo>
                  <a:lnTo>
                    <a:pt x="69775" y="1091356"/>
                  </a:lnTo>
                  <a:lnTo>
                    <a:pt x="90174" y="1132544"/>
                  </a:lnTo>
                  <a:lnTo>
                    <a:pt x="112909" y="1172296"/>
                  </a:lnTo>
                  <a:lnTo>
                    <a:pt x="137891" y="1210520"/>
                  </a:lnTo>
                  <a:lnTo>
                    <a:pt x="165030" y="1247126"/>
                  </a:lnTo>
                  <a:lnTo>
                    <a:pt x="194236" y="1282025"/>
                  </a:lnTo>
                  <a:lnTo>
                    <a:pt x="225418" y="1315126"/>
                  </a:lnTo>
                  <a:lnTo>
                    <a:pt x="258487" y="1346338"/>
                  </a:lnTo>
                  <a:lnTo>
                    <a:pt x="293351" y="1375573"/>
                  </a:lnTo>
                  <a:lnTo>
                    <a:pt x="329922" y="1402738"/>
                  </a:lnTo>
                  <a:lnTo>
                    <a:pt x="368108" y="1427745"/>
                  </a:lnTo>
                  <a:lnTo>
                    <a:pt x="407820" y="1450502"/>
                  </a:lnTo>
                  <a:lnTo>
                    <a:pt x="448967" y="1470920"/>
                  </a:lnTo>
                  <a:lnTo>
                    <a:pt x="491460" y="1488909"/>
                  </a:lnTo>
                  <a:lnTo>
                    <a:pt x="535208" y="1504377"/>
                  </a:lnTo>
                  <a:lnTo>
                    <a:pt x="580121" y="1517236"/>
                  </a:lnTo>
                  <a:lnTo>
                    <a:pt x="626109" y="1527394"/>
                  </a:lnTo>
                  <a:lnTo>
                    <a:pt x="673081" y="1534761"/>
                  </a:lnTo>
                  <a:lnTo>
                    <a:pt x="720948" y="1539248"/>
                  </a:lnTo>
                  <a:lnTo>
                    <a:pt x="769620" y="1540764"/>
                  </a:lnTo>
                  <a:lnTo>
                    <a:pt x="818291" y="1539248"/>
                  </a:lnTo>
                  <a:lnTo>
                    <a:pt x="866158" y="1534761"/>
                  </a:lnTo>
                  <a:lnTo>
                    <a:pt x="913130" y="1527394"/>
                  </a:lnTo>
                  <a:lnTo>
                    <a:pt x="959118" y="1517236"/>
                  </a:lnTo>
                  <a:lnTo>
                    <a:pt x="1004031" y="1504377"/>
                  </a:lnTo>
                  <a:lnTo>
                    <a:pt x="1047779" y="1488909"/>
                  </a:lnTo>
                  <a:lnTo>
                    <a:pt x="1090272" y="1470920"/>
                  </a:lnTo>
                  <a:lnTo>
                    <a:pt x="1131419" y="1450502"/>
                  </a:lnTo>
                  <a:lnTo>
                    <a:pt x="1171131" y="1427745"/>
                  </a:lnTo>
                  <a:lnTo>
                    <a:pt x="1209317" y="1402738"/>
                  </a:lnTo>
                  <a:lnTo>
                    <a:pt x="1245888" y="1375573"/>
                  </a:lnTo>
                  <a:lnTo>
                    <a:pt x="1280752" y="1346338"/>
                  </a:lnTo>
                  <a:lnTo>
                    <a:pt x="1313821" y="1315126"/>
                  </a:lnTo>
                  <a:lnTo>
                    <a:pt x="1345003" y="1282025"/>
                  </a:lnTo>
                  <a:lnTo>
                    <a:pt x="1374209" y="1247126"/>
                  </a:lnTo>
                  <a:lnTo>
                    <a:pt x="1401348" y="1210520"/>
                  </a:lnTo>
                  <a:lnTo>
                    <a:pt x="1426330" y="1172296"/>
                  </a:lnTo>
                  <a:lnTo>
                    <a:pt x="1449065" y="1132544"/>
                  </a:lnTo>
                  <a:lnTo>
                    <a:pt x="1469464" y="1091356"/>
                  </a:lnTo>
                  <a:lnTo>
                    <a:pt x="1487435" y="1048821"/>
                  </a:lnTo>
                  <a:lnTo>
                    <a:pt x="1502888" y="1005029"/>
                  </a:lnTo>
                  <a:lnTo>
                    <a:pt x="1515734" y="960071"/>
                  </a:lnTo>
                  <a:lnTo>
                    <a:pt x="1525883" y="914037"/>
                  </a:lnTo>
                  <a:lnTo>
                    <a:pt x="1533243" y="867018"/>
                  </a:lnTo>
                  <a:lnTo>
                    <a:pt x="1537725" y="819102"/>
                  </a:lnTo>
                  <a:lnTo>
                    <a:pt x="1539240" y="770382"/>
                  </a:lnTo>
                  <a:lnTo>
                    <a:pt x="1537725" y="721661"/>
                  </a:lnTo>
                  <a:lnTo>
                    <a:pt x="1533243" y="673745"/>
                  </a:lnTo>
                  <a:lnTo>
                    <a:pt x="1525883" y="626726"/>
                  </a:lnTo>
                  <a:lnTo>
                    <a:pt x="1515734" y="580692"/>
                  </a:lnTo>
                  <a:lnTo>
                    <a:pt x="1502888" y="535734"/>
                  </a:lnTo>
                  <a:lnTo>
                    <a:pt x="1487435" y="491942"/>
                  </a:lnTo>
                  <a:lnTo>
                    <a:pt x="1469464" y="449407"/>
                  </a:lnTo>
                  <a:lnTo>
                    <a:pt x="1449065" y="408219"/>
                  </a:lnTo>
                  <a:lnTo>
                    <a:pt x="1426330" y="368467"/>
                  </a:lnTo>
                  <a:lnTo>
                    <a:pt x="1401348" y="330243"/>
                  </a:lnTo>
                  <a:lnTo>
                    <a:pt x="1374209" y="293637"/>
                  </a:lnTo>
                  <a:lnTo>
                    <a:pt x="1345003" y="258738"/>
                  </a:lnTo>
                  <a:lnTo>
                    <a:pt x="1313821" y="225637"/>
                  </a:lnTo>
                  <a:lnTo>
                    <a:pt x="1280752" y="194425"/>
                  </a:lnTo>
                  <a:lnTo>
                    <a:pt x="1245888" y="165190"/>
                  </a:lnTo>
                  <a:lnTo>
                    <a:pt x="1209317" y="138025"/>
                  </a:lnTo>
                  <a:lnTo>
                    <a:pt x="1171131" y="113018"/>
                  </a:lnTo>
                  <a:lnTo>
                    <a:pt x="1131419" y="90261"/>
                  </a:lnTo>
                  <a:lnTo>
                    <a:pt x="1090272" y="69843"/>
                  </a:lnTo>
                  <a:lnTo>
                    <a:pt x="1047779" y="51854"/>
                  </a:lnTo>
                  <a:lnTo>
                    <a:pt x="1004031" y="36386"/>
                  </a:lnTo>
                  <a:lnTo>
                    <a:pt x="959118" y="23527"/>
                  </a:lnTo>
                  <a:lnTo>
                    <a:pt x="913130" y="13369"/>
                  </a:lnTo>
                  <a:lnTo>
                    <a:pt x="866158" y="6002"/>
                  </a:lnTo>
                  <a:lnTo>
                    <a:pt x="818291" y="1515"/>
                  </a:lnTo>
                  <a:lnTo>
                    <a:pt x="769620" y="0"/>
                  </a:lnTo>
                  <a:close/>
                </a:path>
              </a:pathLst>
            </a:custGeom>
            <a:grpFill/>
          </p:spPr>
          <p:txBody>
            <a:bodyPr wrap="square" lIns="0" tIns="0" rIns="0" bIns="0" rtlCol="0"/>
            <a:lstStyle/>
            <a:p>
              <a:pPr defTabSz="1219170"/>
              <a:endParaRPr kumimoji="0" sz="2400" kern="0">
                <a:solidFill>
                  <a:sysClr val="windowText" lastClr="000000"/>
                </a:solidFill>
              </a:endParaRPr>
            </a:p>
          </p:txBody>
        </p:sp>
        <p:sp>
          <p:nvSpPr>
            <p:cNvPr id="15" name="object 15"/>
            <p:cNvSpPr/>
            <p:nvPr/>
          </p:nvSpPr>
          <p:spPr>
            <a:xfrm>
              <a:off x="548640" y="874775"/>
              <a:ext cx="1539240" cy="1541145"/>
            </a:xfrm>
            <a:custGeom>
              <a:avLst/>
              <a:gdLst/>
              <a:ahLst/>
              <a:cxnLst/>
              <a:rect l="l" t="t" r="r" b="b"/>
              <a:pathLst>
                <a:path w="1539239" h="1541145">
                  <a:moveTo>
                    <a:pt x="0" y="770382"/>
                  </a:moveTo>
                  <a:lnTo>
                    <a:pt x="1514" y="721661"/>
                  </a:lnTo>
                  <a:lnTo>
                    <a:pt x="5996" y="673745"/>
                  </a:lnTo>
                  <a:lnTo>
                    <a:pt x="13356" y="626726"/>
                  </a:lnTo>
                  <a:lnTo>
                    <a:pt x="23505" y="580692"/>
                  </a:lnTo>
                  <a:lnTo>
                    <a:pt x="36351" y="535734"/>
                  </a:lnTo>
                  <a:lnTo>
                    <a:pt x="51804" y="491942"/>
                  </a:lnTo>
                  <a:lnTo>
                    <a:pt x="69775" y="449407"/>
                  </a:lnTo>
                  <a:lnTo>
                    <a:pt x="90174" y="408219"/>
                  </a:lnTo>
                  <a:lnTo>
                    <a:pt x="112909" y="368467"/>
                  </a:lnTo>
                  <a:lnTo>
                    <a:pt x="137891" y="330243"/>
                  </a:lnTo>
                  <a:lnTo>
                    <a:pt x="165030" y="293637"/>
                  </a:lnTo>
                  <a:lnTo>
                    <a:pt x="194236" y="258738"/>
                  </a:lnTo>
                  <a:lnTo>
                    <a:pt x="225418" y="225637"/>
                  </a:lnTo>
                  <a:lnTo>
                    <a:pt x="258487" y="194425"/>
                  </a:lnTo>
                  <a:lnTo>
                    <a:pt x="293351" y="165190"/>
                  </a:lnTo>
                  <a:lnTo>
                    <a:pt x="329922" y="138025"/>
                  </a:lnTo>
                  <a:lnTo>
                    <a:pt x="368108" y="113018"/>
                  </a:lnTo>
                  <a:lnTo>
                    <a:pt x="407820" y="90261"/>
                  </a:lnTo>
                  <a:lnTo>
                    <a:pt x="448967" y="69843"/>
                  </a:lnTo>
                  <a:lnTo>
                    <a:pt x="491460" y="51854"/>
                  </a:lnTo>
                  <a:lnTo>
                    <a:pt x="535208" y="36386"/>
                  </a:lnTo>
                  <a:lnTo>
                    <a:pt x="580121" y="23527"/>
                  </a:lnTo>
                  <a:lnTo>
                    <a:pt x="626109" y="13369"/>
                  </a:lnTo>
                  <a:lnTo>
                    <a:pt x="673081" y="6002"/>
                  </a:lnTo>
                  <a:lnTo>
                    <a:pt x="720948" y="1515"/>
                  </a:lnTo>
                  <a:lnTo>
                    <a:pt x="769620" y="0"/>
                  </a:lnTo>
                  <a:lnTo>
                    <a:pt x="818291" y="1515"/>
                  </a:lnTo>
                  <a:lnTo>
                    <a:pt x="866158" y="6002"/>
                  </a:lnTo>
                  <a:lnTo>
                    <a:pt x="913130" y="13369"/>
                  </a:lnTo>
                  <a:lnTo>
                    <a:pt x="959118" y="23527"/>
                  </a:lnTo>
                  <a:lnTo>
                    <a:pt x="1004031" y="36386"/>
                  </a:lnTo>
                  <a:lnTo>
                    <a:pt x="1047779" y="51854"/>
                  </a:lnTo>
                  <a:lnTo>
                    <a:pt x="1090272" y="69843"/>
                  </a:lnTo>
                  <a:lnTo>
                    <a:pt x="1131419" y="90261"/>
                  </a:lnTo>
                  <a:lnTo>
                    <a:pt x="1171131" y="113018"/>
                  </a:lnTo>
                  <a:lnTo>
                    <a:pt x="1209317" y="138025"/>
                  </a:lnTo>
                  <a:lnTo>
                    <a:pt x="1245888" y="165190"/>
                  </a:lnTo>
                  <a:lnTo>
                    <a:pt x="1280752" y="194425"/>
                  </a:lnTo>
                  <a:lnTo>
                    <a:pt x="1313821" y="225637"/>
                  </a:lnTo>
                  <a:lnTo>
                    <a:pt x="1345003" y="258738"/>
                  </a:lnTo>
                  <a:lnTo>
                    <a:pt x="1374209" y="293637"/>
                  </a:lnTo>
                  <a:lnTo>
                    <a:pt x="1401348" y="330243"/>
                  </a:lnTo>
                  <a:lnTo>
                    <a:pt x="1426330" y="368467"/>
                  </a:lnTo>
                  <a:lnTo>
                    <a:pt x="1449065" y="408219"/>
                  </a:lnTo>
                  <a:lnTo>
                    <a:pt x="1469464" y="449407"/>
                  </a:lnTo>
                  <a:lnTo>
                    <a:pt x="1487435" y="491942"/>
                  </a:lnTo>
                  <a:lnTo>
                    <a:pt x="1502888" y="535734"/>
                  </a:lnTo>
                  <a:lnTo>
                    <a:pt x="1515734" y="580692"/>
                  </a:lnTo>
                  <a:lnTo>
                    <a:pt x="1525883" y="626726"/>
                  </a:lnTo>
                  <a:lnTo>
                    <a:pt x="1533243" y="673745"/>
                  </a:lnTo>
                  <a:lnTo>
                    <a:pt x="1537725" y="721661"/>
                  </a:lnTo>
                  <a:lnTo>
                    <a:pt x="1539240" y="770382"/>
                  </a:lnTo>
                  <a:lnTo>
                    <a:pt x="1537725" y="819102"/>
                  </a:lnTo>
                  <a:lnTo>
                    <a:pt x="1533243" y="867018"/>
                  </a:lnTo>
                  <a:lnTo>
                    <a:pt x="1525883" y="914037"/>
                  </a:lnTo>
                  <a:lnTo>
                    <a:pt x="1515734" y="960071"/>
                  </a:lnTo>
                  <a:lnTo>
                    <a:pt x="1502888" y="1005029"/>
                  </a:lnTo>
                  <a:lnTo>
                    <a:pt x="1487435" y="1048821"/>
                  </a:lnTo>
                  <a:lnTo>
                    <a:pt x="1469464" y="1091356"/>
                  </a:lnTo>
                  <a:lnTo>
                    <a:pt x="1449065" y="1132544"/>
                  </a:lnTo>
                  <a:lnTo>
                    <a:pt x="1426330" y="1172296"/>
                  </a:lnTo>
                  <a:lnTo>
                    <a:pt x="1401348" y="1210520"/>
                  </a:lnTo>
                  <a:lnTo>
                    <a:pt x="1374209" y="1247126"/>
                  </a:lnTo>
                  <a:lnTo>
                    <a:pt x="1345003" y="1282025"/>
                  </a:lnTo>
                  <a:lnTo>
                    <a:pt x="1313821" y="1315126"/>
                  </a:lnTo>
                  <a:lnTo>
                    <a:pt x="1280752" y="1346338"/>
                  </a:lnTo>
                  <a:lnTo>
                    <a:pt x="1245888" y="1375573"/>
                  </a:lnTo>
                  <a:lnTo>
                    <a:pt x="1209317" y="1402738"/>
                  </a:lnTo>
                  <a:lnTo>
                    <a:pt x="1171131" y="1427745"/>
                  </a:lnTo>
                  <a:lnTo>
                    <a:pt x="1131419" y="1450502"/>
                  </a:lnTo>
                  <a:lnTo>
                    <a:pt x="1090272" y="1470920"/>
                  </a:lnTo>
                  <a:lnTo>
                    <a:pt x="1047779" y="1488909"/>
                  </a:lnTo>
                  <a:lnTo>
                    <a:pt x="1004031" y="1504377"/>
                  </a:lnTo>
                  <a:lnTo>
                    <a:pt x="959118" y="1517236"/>
                  </a:lnTo>
                  <a:lnTo>
                    <a:pt x="913130" y="1527394"/>
                  </a:lnTo>
                  <a:lnTo>
                    <a:pt x="866158" y="1534761"/>
                  </a:lnTo>
                  <a:lnTo>
                    <a:pt x="818291" y="1539248"/>
                  </a:lnTo>
                  <a:lnTo>
                    <a:pt x="769620" y="1540764"/>
                  </a:lnTo>
                  <a:lnTo>
                    <a:pt x="720948" y="1539248"/>
                  </a:lnTo>
                  <a:lnTo>
                    <a:pt x="673081" y="1534761"/>
                  </a:lnTo>
                  <a:lnTo>
                    <a:pt x="626109" y="1527394"/>
                  </a:lnTo>
                  <a:lnTo>
                    <a:pt x="580121" y="1517236"/>
                  </a:lnTo>
                  <a:lnTo>
                    <a:pt x="535208" y="1504377"/>
                  </a:lnTo>
                  <a:lnTo>
                    <a:pt x="491460" y="1488909"/>
                  </a:lnTo>
                  <a:lnTo>
                    <a:pt x="448967" y="1470920"/>
                  </a:lnTo>
                  <a:lnTo>
                    <a:pt x="407820" y="1450502"/>
                  </a:lnTo>
                  <a:lnTo>
                    <a:pt x="368108" y="1427745"/>
                  </a:lnTo>
                  <a:lnTo>
                    <a:pt x="329922" y="1402738"/>
                  </a:lnTo>
                  <a:lnTo>
                    <a:pt x="293351" y="1375573"/>
                  </a:lnTo>
                  <a:lnTo>
                    <a:pt x="258487" y="1346338"/>
                  </a:lnTo>
                  <a:lnTo>
                    <a:pt x="225418" y="1315126"/>
                  </a:lnTo>
                  <a:lnTo>
                    <a:pt x="194236" y="1282025"/>
                  </a:lnTo>
                  <a:lnTo>
                    <a:pt x="165030" y="1247126"/>
                  </a:lnTo>
                  <a:lnTo>
                    <a:pt x="137891" y="1210520"/>
                  </a:lnTo>
                  <a:lnTo>
                    <a:pt x="112909" y="1172296"/>
                  </a:lnTo>
                  <a:lnTo>
                    <a:pt x="90174" y="1132544"/>
                  </a:lnTo>
                  <a:lnTo>
                    <a:pt x="69775" y="1091356"/>
                  </a:lnTo>
                  <a:lnTo>
                    <a:pt x="51804" y="1048821"/>
                  </a:lnTo>
                  <a:lnTo>
                    <a:pt x="36351" y="1005029"/>
                  </a:lnTo>
                  <a:lnTo>
                    <a:pt x="23505" y="960071"/>
                  </a:lnTo>
                  <a:lnTo>
                    <a:pt x="13356" y="914037"/>
                  </a:lnTo>
                  <a:lnTo>
                    <a:pt x="5996" y="867018"/>
                  </a:lnTo>
                  <a:lnTo>
                    <a:pt x="1514" y="819102"/>
                  </a:lnTo>
                  <a:lnTo>
                    <a:pt x="0" y="770382"/>
                  </a:lnTo>
                  <a:close/>
                </a:path>
              </a:pathLst>
            </a:custGeom>
            <a:grpFill/>
            <a:ln w="9525">
              <a:solidFill>
                <a:srgbClr val="7DC562"/>
              </a:solidFill>
            </a:ln>
          </p:spPr>
          <p:txBody>
            <a:bodyPr wrap="square" lIns="0" tIns="0" rIns="0" bIns="0" rtlCol="0"/>
            <a:lstStyle/>
            <a:p>
              <a:pPr defTabSz="1219170"/>
              <a:endParaRPr kumimoji="0" sz="2400" kern="0">
                <a:solidFill>
                  <a:sysClr val="windowText" lastClr="000000"/>
                </a:solidFill>
              </a:endParaRPr>
            </a:p>
          </p:txBody>
        </p:sp>
      </p:grpSp>
      <p:sp>
        <p:nvSpPr>
          <p:cNvPr id="16" name="object 16"/>
          <p:cNvSpPr txBox="1"/>
          <p:nvPr/>
        </p:nvSpPr>
        <p:spPr>
          <a:xfrm>
            <a:off x="1265426" y="1862683"/>
            <a:ext cx="984673" cy="590697"/>
          </a:xfrm>
          <a:prstGeom prst="rect">
            <a:avLst/>
          </a:prstGeom>
        </p:spPr>
        <p:txBody>
          <a:bodyPr vert="horz" wrap="square" lIns="0" tIns="16087" rIns="0" bIns="0" rtlCol="0">
            <a:spAutoFit/>
          </a:bodyPr>
          <a:lstStyle/>
          <a:p>
            <a:pPr marL="16933" defTabSz="1219170">
              <a:spcBef>
                <a:spcPts val="127"/>
              </a:spcBef>
            </a:pPr>
            <a:r>
              <a:rPr kumimoji="0" sz="3733" b="1" kern="0" spc="-53" dirty="0">
                <a:solidFill>
                  <a:srgbClr val="FFFFFF"/>
                </a:solidFill>
                <a:latin typeface="ＭＳ Ｐゴシック"/>
                <a:cs typeface="ＭＳ Ｐゴシック"/>
              </a:rPr>
              <a:t>小型</a:t>
            </a:r>
            <a:endParaRPr kumimoji="0" sz="3733" kern="0">
              <a:solidFill>
                <a:sysClr val="windowText" lastClr="000000"/>
              </a:solidFill>
              <a:latin typeface="ＭＳ Ｐゴシック"/>
              <a:cs typeface="ＭＳ Ｐゴシック"/>
            </a:endParaRPr>
          </a:p>
        </p:txBody>
      </p:sp>
      <p:grpSp>
        <p:nvGrpSpPr>
          <p:cNvPr id="17" name="object 17"/>
          <p:cNvGrpSpPr/>
          <p:nvPr/>
        </p:nvGrpSpPr>
        <p:grpSpPr>
          <a:xfrm>
            <a:off x="2966466" y="1763530"/>
            <a:ext cx="795020" cy="795020"/>
            <a:chOff x="2224849" y="1322647"/>
            <a:chExt cx="596265" cy="596265"/>
          </a:xfrm>
        </p:grpSpPr>
        <p:sp>
          <p:nvSpPr>
            <p:cNvPr id="18" name="object 18"/>
            <p:cNvSpPr/>
            <p:nvPr/>
          </p:nvSpPr>
          <p:spPr>
            <a:xfrm>
              <a:off x="2229612" y="1327187"/>
              <a:ext cx="586740" cy="586740"/>
            </a:xfrm>
            <a:custGeom>
              <a:avLst/>
              <a:gdLst/>
              <a:ahLst/>
              <a:cxnLst/>
              <a:rect l="l" t="t" r="r" b="b"/>
              <a:pathLst>
                <a:path w="586739" h="586739">
                  <a:moveTo>
                    <a:pt x="586740" y="259080"/>
                  </a:moveTo>
                  <a:lnTo>
                    <a:pt x="327888" y="259080"/>
                  </a:lnTo>
                  <a:lnTo>
                    <a:pt x="327888" y="0"/>
                  </a:lnTo>
                  <a:lnTo>
                    <a:pt x="258851" y="0"/>
                  </a:lnTo>
                  <a:lnTo>
                    <a:pt x="258851" y="259080"/>
                  </a:lnTo>
                  <a:lnTo>
                    <a:pt x="0" y="259080"/>
                  </a:lnTo>
                  <a:lnTo>
                    <a:pt x="0" y="327660"/>
                  </a:lnTo>
                  <a:lnTo>
                    <a:pt x="258851" y="327660"/>
                  </a:lnTo>
                  <a:lnTo>
                    <a:pt x="258851" y="586740"/>
                  </a:lnTo>
                  <a:lnTo>
                    <a:pt x="327888" y="586740"/>
                  </a:lnTo>
                  <a:lnTo>
                    <a:pt x="327888" y="327660"/>
                  </a:lnTo>
                  <a:lnTo>
                    <a:pt x="586740" y="327660"/>
                  </a:lnTo>
                  <a:lnTo>
                    <a:pt x="586740" y="259080"/>
                  </a:lnTo>
                  <a:close/>
                </a:path>
              </a:pathLst>
            </a:custGeom>
            <a:solidFill>
              <a:srgbClr val="7DC562"/>
            </a:solidFill>
          </p:spPr>
          <p:txBody>
            <a:bodyPr wrap="square" lIns="0" tIns="0" rIns="0" bIns="0" rtlCol="0"/>
            <a:lstStyle/>
            <a:p>
              <a:pPr defTabSz="1219170"/>
              <a:endParaRPr kumimoji="0" sz="2400" kern="0">
                <a:solidFill>
                  <a:sysClr val="windowText" lastClr="000000"/>
                </a:solidFill>
              </a:endParaRPr>
            </a:p>
          </p:txBody>
        </p:sp>
        <p:sp>
          <p:nvSpPr>
            <p:cNvPr id="19" name="object 19"/>
            <p:cNvSpPr/>
            <p:nvPr/>
          </p:nvSpPr>
          <p:spPr>
            <a:xfrm>
              <a:off x="2229611" y="1327410"/>
              <a:ext cx="586740" cy="586740"/>
            </a:xfrm>
            <a:custGeom>
              <a:avLst/>
              <a:gdLst/>
              <a:ahLst/>
              <a:cxnLst/>
              <a:rect l="l" t="t" r="r" b="b"/>
              <a:pathLst>
                <a:path w="586739" h="586739">
                  <a:moveTo>
                    <a:pt x="0" y="258851"/>
                  </a:moveTo>
                  <a:lnTo>
                    <a:pt x="258851" y="258851"/>
                  </a:lnTo>
                  <a:lnTo>
                    <a:pt x="258851" y="0"/>
                  </a:lnTo>
                  <a:lnTo>
                    <a:pt x="327888" y="0"/>
                  </a:lnTo>
                  <a:lnTo>
                    <a:pt x="327888" y="258851"/>
                  </a:lnTo>
                  <a:lnTo>
                    <a:pt x="586740" y="258851"/>
                  </a:lnTo>
                  <a:lnTo>
                    <a:pt x="586740" y="327875"/>
                  </a:lnTo>
                  <a:lnTo>
                    <a:pt x="327888" y="327875"/>
                  </a:lnTo>
                  <a:lnTo>
                    <a:pt x="327888" y="586727"/>
                  </a:lnTo>
                  <a:lnTo>
                    <a:pt x="258851" y="586727"/>
                  </a:lnTo>
                  <a:lnTo>
                    <a:pt x="258851" y="327875"/>
                  </a:lnTo>
                  <a:lnTo>
                    <a:pt x="0" y="327875"/>
                  </a:lnTo>
                  <a:lnTo>
                    <a:pt x="0" y="258851"/>
                  </a:lnTo>
                  <a:close/>
                </a:path>
              </a:pathLst>
            </a:custGeom>
            <a:ln w="9525">
              <a:solidFill>
                <a:srgbClr val="7DC562"/>
              </a:solidFill>
            </a:ln>
          </p:spPr>
          <p:txBody>
            <a:bodyPr wrap="square" lIns="0" tIns="0" rIns="0" bIns="0" rtlCol="0"/>
            <a:lstStyle/>
            <a:p>
              <a:pPr defTabSz="1219170"/>
              <a:endParaRPr kumimoji="0" sz="2400" kern="0">
                <a:solidFill>
                  <a:sysClr val="windowText" lastClr="000000"/>
                </a:solidFill>
              </a:endParaRPr>
            </a:p>
          </p:txBody>
        </p:sp>
      </p:grpSp>
      <p:sp>
        <p:nvSpPr>
          <p:cNvPr id="20" name="object 20"/>
          <p:cNvSpPr txBox="1"/>
          <p:nvPr/>
        </p:nvSpPr>
        <p:spPr>
          <a:xfrm>
            <a:off x="7073582" y="1446155"/>
            <a:ext cx="4923357" cy="1495281"/>
          </a:xfrm>
          <a:prstGeom prst="rect">
            <a:avLst/>
          </a:prstGeom>
        </p:spPr>
        <p:txBody>
          <a:bodyPr vert="horz" wrap="square" lIns="0" tIns="17780" rIns="0" bIns="0" rtlCol="0">
            <a:spAutoFit/>
          </a:bodyPr>
          <a:lstStyle/>
          <a:p>
            <a:pPr marL="16933" algn="ctr" defTabSz="1219170">
              <a:spcBef>
                <a:spcPts val="140"/>
              </a:spcBef>
            </a:pPr>
            <a:r>
              <a:rPr kumimoji="0" sz="9600" b="1" kern="0" spc="-53" dirty="0" err="1">
                <a:solidFill>
                  <a:schemeClr val="accent2">
                    <a:lumMod val="75000"/>
                  </a:schemeClr>
                </a:solidFill>
                <a:latin typeface="ＭＳ Ｐゴシック"/>
                <a:cs typeface="ＭＳ Ｐゴシック"/>
              </a:rPr>
              <a:t>シンプル</a:t>
            </a:r>
            <a:endParaRPr kumimoji="0" sz="9600" kern="0" dirty="0">
              <a:solidFill>
                <a:schemeClr val="accent2">
                  <a:lumMod val="75000"/>
                </a:schemeClr>
              </a:solidFill>
              <a:latin typeface="ＭＳ Ｐゴシック"/>
              <a:cs typeface="ＭＳ Ｐゴシック"/>
            </a:endParaRPr>
          </a:p>
        </p:txBody>
      </p:sp>
      <p:sp>
        <p:nvSpPr>
          <p:cNvPr id="21" name="object 21"/>
          <p:cNvSpPr txBox="1"/>
          <p:nvPr/>
        </p:nvSpPr>
        <p:spPr>
          <a:xfrm>
            <a:off x="6360541" y="1350529"/>
            <a:ext cx="825500" cy="1659300"/>
          </a:xfrm>
          <a:prstGeom prst="rect">
            <a:avLst/>
          </a:prstGeom>
        </p:spPr>
        <p:txBody>
          <a:bodyPr vert="horz" wrap="square" lIns="0" tIns="17780" rIns="0" bIns="0" rtlCol="0">
            <a:spAutoFit/>
          </a:bodyPr>
          <a:lstStyle/>
          <a:p>
            <a:pPr marL="16933" defTabSz="1219170">
              <a:spcBef>
                <a:spcPts val="140"/>
              </a:spcBef>
            </a:pPr>
            <a:r>
              <a:rPr kumimoji="0" sz="10666" kern="0" dirty="0">
                <a:solidFill>
                  <a:srgbClr val="7DC562"/>
                </a:solidFill>
                <a:latin typeface="Arial"/>
                <a:cs typeface="Arial"/>
              </a:rPr>
              <a:t>=</a:t>
            </a:r>
            <a:endParaRPr kumimoji="0" sz="10666" kern="0">
              <a:solidFill>
                <a:sysClr val="windowText" lastClr="000000"/>
              </a:solidFill>
              <a:latin typeface="Arial"/>
              <a:cs typeface="Arial"/>
            </a:endParaRPr>
          </a:p>
        </p:txBody>
      </p:sp>
      <p:grpSp>
        <p:nvGrpSpPr>
          <p:cNvPr id="22" name="object 22"/>
          <p:cNvGrpSpPr/>
          <p:nvPr/>
        </p:nvGrpSpPr>
        <p:grpSpPr>
          <a:xfrm>
            <a:off x="9169029" y="3736934"/>
            <a:ext cx="2356273" cy="880533"/>
            <a:chOff x="6801421" y="2570798"/>
            <a:chExt cx="1767205" cy="660400"/>
          </a:xfrm>
        </p:grpSpPr>
        <p:sp>
          <p:nvSpPr>
            <p:cNvPr id="23" name="object 23"/>
            <p:cNvSpPr/>
            <p:nvPr/>
          </p:nvSpPr>
          <p:spPr>
            <a:xfrm>
              <a:off x="6806183" y="2575561"/>
              <a:ext cx="1757680" cy="650875"/>
            </a:xfrm>
            <a:custGeom>
              <a:avLst/>
              <a:gdLst/>
              <a:ahLst/>
              <a:cxnLst/>
              <a:rect l="l" t="t" r="r" b="b"/>
              <a:pathLst>
                <a:path w="1757679" h="650875">
                  <a:moveTo>
                    <a:pt x="1431798" y="0"/>
                  </a:moveTo>
                  <a:lnTo>
                    <a:pt x="325374" y="0"/>
                  </a:lnTo>
                  <a:lnTo>
                    <a:pt x="277291" y="3527"/>
                  </a:lnTo>
                  <a:lnTo>
                    <a:pt x="231399" y="13775"/>
                  </a:lnTo>
                  <a:lnTo>
                    <a:pt x="188201" y="30240"/>
                  </a:lnTo>
                  <a:lnTo>
                    <a:pt x="148201" y="52418"/>
                  </a:lnTo>
                  <a:lnTo>
                    <a:pt x="111902" y="79806"/>
                  </a:lnTo>
                  <a:lnTo>
                    <a:pt x="79806" y="111902"/>
                  </a:lnTo>
                  <a:lnTo>
                    <a:pt x="52418" y="148201"/>
                  </a:lnTo>
                  <a:lnTo>
                    <a:pt x="30240" y="188201"/>
                  </a:lnTo>
                  <a:lnTo>
                    <a:pt x="13775" y="231399"/>
                  </a:lnTo>
                  <a:lnTo>
                    <a:pt x="3527" y="277291"/>
                  </a:lnTo>
                  <a:lnTo>
                    <a:pt x="0" y="325374"/>
                  </a:lnTo>
                  <a:lnTo>
                    <a:pt x="3528" y="373456"/>
                  </a:lnTo>
                  <a:lnTo>
                    <a:pt x="13777" y="419348"/>
                  </a:lnTo>
                  <a:lnTo>
                    <a:pt x="30243" y="462546"/>
                  </a:lnTo>
                  <a:lnTo>
                    <a:pt x="52422" y="502546"/>
                  </a:lnTo>
                  <a:lnTo>
                    <a:pt x="79811" y="538845"/>
                  </a:lnTo>
                  <a:lnTo>
                    <a:pt x="111908" y="570941"/>
                  </a:lnTo>
                  <a:lnTo>
                    <a:pt x="148207" y="598329"/>
                  </a:lnTo>
                  <a:lnTo>
                    <a:pt x="188207" y="620507"/>
                  </a:lnTo>
                  <a:lnTo>
                    <a:pt x="231404" y="636972"/>
                  </a:lnTo>
                  <a:lnTo>
                    <a:pt x="277295" y="647220"/>
                  </a:lnTo>
                  <a:lnTo>
                    <a:pt x="325374" y="650748"/>
                  </a:lnTo>
                  <a:lnTo>
                    <a:pt x="1431798" y="650748"/>
                  </a:lnTo>
                  <a:lnTo>
                    <a:pt x="1479881" y="647219"/>
                  </a:lnTo>
                  <a:lnTo>
                    <a:pt x="1525775" y="636971"/>
                  </a:lnTo>
                  <a:lnTo>
                    <a:pt x="1568973" y="620505"/>
                  </a:lnTo>
                  <a:lnTo>
                    <a:pt x="1608974" y="598326"/>
                  </a:lnTo>
                  <a:lnTo>
                    <a:pt x="1645273" y="570936"/>
                  </a:lnTo>
                  <a:lnTo>
                    <a:pt x="1677369" y="538840"/>
                  </a:lnTo>
                  <a:lnTo>
                    <a:pt x="1704756" y="502540"/>
                  </a:lnTo>
                  <a:lnTo>
                    <a:pt x="1726933" y="462540"/>
                  </a:lnTo>
                  <a:lnTo>
                    <a:pt x="1743397" y="419343"/>
                  </a:lnTo>
                  <a:lnTo>
                    <a:pt x="1753644" y="373453"/>
                  </a:lnTo>
                  <a:lnTo>
                    <a:pt x="1757172" y="325374"/>
                  </a:lnTo>
                  <a:lnTo>
                    <a:pt x="1753644" y="277291"/>
                  </a:lnTo>
                  <a:lnTo>
                    <a:pt x="1743396" y="231399"/>
                  </a:lnTo>
                  <a:lnTo>
                    <a:pt x="1726931" y="188201"/>
                  </a:lnTo>
                  <a:lnTo>
                    <a:pt x="1704753" y="148201"/>
                  </a:lnTo>
                  <a:lnTo>
                    <a:pt x="1677365" y="111902"/>
                  </a:lnTo>
                  <a:lnTo>
                    <a:pt x="1645269" y="79806"/>
                  </a:lnTo>
                  <a:lnTo>
                    <a:pt x="1608970" y="52418"/>
                  </a:lnTo>
                  <a:lnTo>
                    <a:pt x="1568970" y="30240"/>
                  </a:lnTo>
                  <a:lnTo>
                    <a:pt x="1525772" y="13775"/>
                  </a:lnTo>
                  <a:lnTo>
                    <a:pt x="1479880" y="3527"/>
                  </a:lnTo>
                  <a:lnTo>
                    <a:pt x="1431798"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24" name="object 24"/>
            <p:cNvSpPr/>
            <p:nvPr/>
          </p:nvSpPr>
          <p:spPr>
            <a:xfrm>
              <a:off x="6806183" y="2575561"/>
              <a:ext cx="1757680" cy="650875"/>
            </a:xfrm>
            <a:custGeom>
              <a:avLst/>
              <a:gdLst/>
              <a:ahLst/>
              <a:cxnLst/>
              <a:rect l="l" t="t" r="r" b="b"/>
              <a:pathLst>
                <a:path w="1757679" h="650875">
                  <a:moveTo>
                    <a:pt x="0" y="325374"/>
                  </a:moveTo>
                  <a:lnTo>
                    <a:pt x="3527" y="277291"/>
                  </a:lnTo>
                  <a:lnTo>
                    <a:pt x="13775" y="231399"/>
                  </a:lnTo>
                  <a:lnTo>
                    <a:pt x="30240" y="188201"/>
                  </a:lnTo>
                  <a:lnTo>
                    <a:pt x="52418" y="148201"/>
                  </a:lnTo>
                  <a:lnTo>
                    <a:pt x="79806" y="111902"/>
                  </a:lnTo>
                  <a:lnTo>
                    <a:pt x="111902" y="79806"/>
                  </a:lnTo>
                  <a:lnTo>
                    <a:pt x="148201" y="52418"/>
                  </a:lnTo>
                  <a:lnTo>
                    <a:pt x="188201" y="30240"/>
                  </a:lnTo>
                  <a:lnTo>
                    <a:pt x="231399" y="13775"/>
                  </a:lnTo>
                  <a:lnTo>
                    <a:pt x="277291" y="3527"/>
                  </a:lnTo>
                  <a:lnTo>
                    <a:pt x="325374" y="0"/>
                  </a:lnTo>
                  <a:lnTo>
                    <a:pt x="1431798" y="0"/>
                  </a:lnTo>
                  <a:lnTo>
                    <a:pt x="1479880" y="3527"/>
                  </a:lnTo>
                  <a:lnTo>
                    <a:pt x="1525772" y="13775"/>
                  </a:lnTo>
                  <a:lnTo>
                    <a:pt x="1568970" y="30240"/>
                  </a:lnTo>
                  <a:lnTo>
                    <a:pt x="1608970" y="52418"/>
                  </a:lnTo>
                  <a:lnTo>
                    <a:pt x="1645269" y="79806"/>
                  </a:lnTo>
                  <a:lnTo>
                    <a:pt x="1677365" y="111902"/>
                  </a:lnTo>
                  <a:lnTo>
                    <a:pt x="1704753" y="148201"/>
                  </a:lnTo>
                  <a:lnTo>
                    <a:pt x="1726931" y="188201"/>
                  </a:lnTo>
                  <a:lnTo>
                    <a:pt x="1743396" y="231399"/>
                  </a:lnTo>
                  <a:lnTo>
                    <a:pt x="1753644" y="277291"/>
                  </a:lnTo>
                  <a:lnTo>
                    <a:pt x="1757172" y="325374"/>
                  </a:lnTo>
                  <a:lnTo>
                    <a:pt x="1753644" y="373456"/>
                  </a:lnTo>
                  <a:lnTo>
                    <a:pt x="1743396" y="419348"/>
                  </a:lnTo>
                  <a:lnTo>
                    <a:pt x="1726931" y="462546"/>
                  </a:lnTo>
                  <a:lnTo>
                    <a:pt x="1704753" y="502546"/>
                  </a:lnTo>
                  <a:lnTo>
                    <a:pt x="1677365" y="538845"/>
                  </a:lnTo>
                  <a:lnTo>
                    <a:pt x="1645269" y="570941"/>
                  </a:lnTo>
                  <a:lnTo>
                    <a:pt x="1608970" y="598329"/>
                  </a:lnTo>
                  <a:lnTo>
                    <a:pt x="1568970" y="620507"/>
                  </a:lnTo>
                  <a:lnTo>
                    <a:pt x="1525772" y="636972"/>
                  </a:lnTo>
                  <a:lnTo>
                    <a:pt x="1479880" y="647220"/>
                  </a:lnTo>
                  <a:lnTo>
                    <a:pt x="1431798" y="650748"/>
                  </a:lnTo>
                  <a:lnTo>
                    <a:pt x="325374" y="650748"/>
                  </a:lnTo>
                  <a:lnTo>
                    <a:pt x="277291" y="647219"/>
                  </a:lnTo>
                  <a:lnTo>
                    <a:pt x="231399" y="636971"/>
                  </a:lnTo>
                  <a:lnTo>
                    <a:pt x="188201" y="620505"/>
                  </a:lnTo>
                  <a:lnTo>
                    <a:pt x="148201" y="598326"/>
                  </a:lnTo>
                  <a:lnTo>
                    <a:pt x="111902" y="570936"/>
                  </a:lnTo>
                  <a:lnTo>
                    <a:pt x="79806" y="538840"/>
                  </a:lnTo>
                  <a:lnTo>
                    <a:pt x="52418" y="502540"/>
                  </a:lnTo>
                  <a:lnTo>
                    <a:pt x="30240" y="462540"/>
                  </a:lnTo>
                  <a:lnTo>
                    <a:pt x="13775" y="419343"/>
                  </a:lnTo>
                  <a:lnTo>
                    <a:pt x="3527" y="373453"/>
                  </a:lnTo>
                  <a:lnTo>
                    <a:pt x="0" y="325374"/>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25" name="object 25"/>
          <p:cNvSpPr txBox="1"/>
          <p:nvPr/>
        </p:nvSpPr>
        <p:spPr>
          <a:xfrm>
            <a:off x="9535261" y="3881337"/>
            <a:ext cx="1621367" cy="571095"/>
          </a:xfrm>
          <a:prstGeom prst="rect">
            <a:avLst/>
          </a:prstGeom>
        </p:spPr>
        <p:txBody>
          <a:bodyPr vert="horz" wrap="square" lIns="0" tIns="77892" rIns="0" bIns="0" rtlCol="0">
            <a:spAutoFit/>
          </a:bodyPr>
          <a:lstStyle/>
          <a:p>
            <a:pPr marL="16933" marR="6773" indent="325112" defTabSz="1219170">
              <a:lnSpc>
                <a:spcPct val="80000"/>
              </a:lnSpc>
              <a:spcBef>
                <a:spcPts val="612"/>
              </a:spcBef>
            </a:pPr>
            <a:r>
              <a:rPr kumimoji="0" sz="2000" kern="0" spc="-20" dirty="0">
                <a:solidFill>
                  <a:srgbClr val="FFFFFF"/>
                </a:solidFill>
                <a:latin typeface="ＭＳ Ｐゴシック"/>
                <a:cs typeface="ＭＳ Ｐゴシック"/>
              </a:rPr>
              <a:t>向上した</a:t>
            </a:r>
            <a:r>
              <a:rPr kumimoji="0" sz="2000" kern="0" spc="667" dirty="0">
                <a:solidFill>
                  <a:srgbClr val="FFFFFF"/>
                </a:solidFill>
                <a:latin typeface="ＭＳ Ｐゴシック"/>
                <a:cs typeface="ＭＳ Ｐゴシック"/>
              </a:rPr>
              <a:t> </a:t>
            </a:r>
            <a:r>
              <a:rPr kumimoji="0" sz="2000" kern="0" spc="-27" dirty="0">
                <a:solidFill>
                  <a:srgbClr val="FFFFFF"/>
                </a:solidFill>
                <a:latin typeface="ＭＳ Ｐゴシック"/>
                <a:cs typeface="ＭＳ Ｐゴシック"/>
              </a:rPr>
              <a:t>パフォーマンス</a:t>
            </a:r>
            <a:endParaRPr kumimoji="0" sz="2000" kern="0">
              <a:solidFill>
                <a:sysClr val="windowText" lastClr="000000"/>
              </a:solidFill>
              <a:latin typeface="ＭＳ Ｐゴシック"/>
              <a:cs typeface="ＭＳ Ｐゴシック"/>
            </a:endParaRPr>
          </a:p>
        </p:txBody>
      </p:sp>
      <p:grpSp>
        <p:nvGrpSpPr>
          <p:cNvPr id="26" name="object 26"/>
          <p:cNvGrpSpPr/>
          <p:nvPr/>
        </p:nvGrpSpPr>
        <p:grpSpPr>
          <a:xfrm>
            <a:off x="3469269" y="3736934"/>
            <a:ext cx="2357967" cy="880533"/>
            <a:chOff x="2526601" y="2570798"/>
            <a:chExt cx="1768475" cy="660400"/>
          </a:xfrm>
        </p:grpSpPr>
        <p:sp>
          <p:nvSpPr>
            <p:cNvPr id="27" name="object 27"/>
            <p:cNvSpPr/>
            <p:nvPr/>
          </p:nvSpPr>
          <p:spPr>
            <a:xfrm>
              <a:off x="2531364" y="2575561"/>
              <a:ext cx="1758950" cy="650875"/>
            </a:xfrm>
            <a:custGeom>
              <a:avLst/>
              <a:gdLst/>
              <a:ahLst/>
              <a:cxnLst/>
              <a:rect l="l" t="t" r="r" b="b"/>
              <a:pathLst>
                <a:path w="1758950" h="650875">
                  <a:moveTo>
                    <a:pt x="1433322" y="0"/>
                  </a:moveTo>
                  <a:lnTo>
                    <a:pt x="325374" y="0"/>
                  </a:lnTo>
                  <a:lnTo>
                    <a:pt x="277291" y="3527"/>
                  </a:lnTo>
                  <a:lnTo>
                    <a:pt x="231399" y="13775"/>
                  </a:lnTo>
                  <a:lnTo>
                    <a:pt x="188201" y="30240"/>
                  </a:lnTo>
                  <a:lnTo>
                    <a:pt x="148201" y="52418"/>
                  </a:lnTo>
                  <a:lnTo>
                    <a:pt x="111902" y="79806"/>
                  </a:lnTo>
                  <a:lnTo>
                    <a:pt x="79806" y="111902"/>
                  </a:lnTo>
                  <a:lnTo>
                    <a:pt x="52418" y="148201"/>
                  </a:lnTo>
                  <a:lnTo>
                    <a:pt x="30240" y="188201"/>
                  </a:lnTo>
                  <a:lnTo>
                    <a:pt x="13775" y="231399"/>
                  </a:lnTo>
                  <a:lnTo>
                    <a:pt x="3527" y="277291"/>
                  </a:lnTo>
                  <a:lnTo>
                    <a:pt x="0" y="325374"/>
                  </a:lnTo>
                  <a:lnTo>
                    <a:pt x="3528" y="373456"/>
                  </a:lnTo>
                  <a:lnTo>
                    <a:pt x="13777" y="419348"/>
                  </a:lnTo>
                  <a:lnTo>
                    <a:pt x="30243" y="462546"/>
                  </a:lnTo>
                  <a:lnTo>
                    <a:pt x="52422" y="502546"/>
                  </a:lnTo>
                  <a:lnTo>
                    <a:pt x="79811" y="538845"/>
                  </a:lnTo>
                  <a:lnTo>
                    <a:pt x="111908" y="570941"/>
                  </a:lnTo>
                  <a:lnTo>
                    <a:pt x="148207" y="598329"/>
                  </a:lnTo>
                  <a:lnTo>
                    <a:pt x="188207" y="620507"/>
                  </a:lnTo>
                  <a:lnTo>
                    <a:pt x="231404" y="636972"/>
                  </a:lnTo>
                  <a:lnTo>
                    <a:pt x="277295" y="647220"/>
                  </a:lnTo>
                  <a:lnTo>
                    <a:pt x="325374" y="650748"/>
                  </a:lnTo>
                  <a:lnTo>
                    <a:pt x="1433322" y="650748"/>
                  </a:lnTo>
                  <a:lnTo>
                    <a:pt x="1481405" y="647219"/>
                  </a:lnTo>
                  <a:lnTo>
                    <a:pt x="1527299" y="636971"/>
                  </a:lnTo>
                  <a:lnTo>
                    <a:pt x="1570497" y="620505"/>
                  </a:lnTo>
                  <a:lnTo>
                    <a:pt x="1610498" y="598326"/>
                  </a:lnTo>
                  <a:lnTo>
                    <a:pt x="1646797" y="570936"/>
                  </a:lnTo>
                  <a:lnTo>
                    <a:pt x="1678893" y="538840"/>
                  </a:lnTo>
                  <a:lnTo>
                    <a:pt x="1706280" y="502540"/>
                  </a:lnTo>
                  <a:lnTo>
                    <a:pt x="1728457" y="462540"/>
                  </a:lnTo>
                  <a:lnTo>
                    <a:pt x="1744921" y="419343"/>
                  </a:lnTo>
                  <a:lnTo>
                    <a:pt x="1755168" y="373453"/>
                  </a:lnTo>
                  <a:lnTo>
                    <a:pt x="1758695" y="325374"/>
                  </a:lnTo>
                  <a:lnTo>
                    <a:pt x="1755168" y="277291"/>
                  </a:lnTo>
                  <a:lnTo>
                    <a:pt x="1744920" y="231399"/>
                  </a:lnTo>
                  <a:lnTo>
                    <a:pt x="1728455" y="188201"/>
                  </a:lnTo>
                  <a:lnTo>
                    <a:pt x="1706277" y="148201"/>
                  </a:lnTo>
                  <a:lnTo>
                    <a:pt x="1678889" y="111902"/>
                  </a:lnTo>
                  <a:lnTo>
                    <a:pt x="1646793" y="79806"/>
                  </a:lnTo>
                  <a:lnTo>
                    <a:pt x="1610494" y="52418"/>
                  </a:lnTo>
                  <a:lnTo>
                    <a:pt x="1570494" y="30240"/>
                  </a:lnTo>
                  <a:lnTo>
                    <a:pt x="1527296" y="13775"/>
                  </a:lnTo>
                  <a:lnTo>
                    <a:pt x="1481404" y="3527"/>
                  </a:lnTo>
                  <a:lnTo>
                    <a:pt x="1433322"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28" name="object 28"/>
            <p:cNvSpPr/>
            <p:nvPr/>
          </p:nvSpPr>
          <p:spPr>
            <a:xfrm>
              <a:off x="2531364" y="2575561"/>
              <a:ext cx="1758950" cy="650875"/>
            </a:xfrm>
            <a:custGeom>
              <a:avLst/>
              <a:gdLst/>
              <a:ahLst/>
              <a:cxnLst/>
              <a:rect l="l" t="t" r="r" b="b"/>
              <a:pathLst>
                <a:path w="1758950" h="650875">
                  <a:moveTo>
                    <a:pt x="0" y="325374"/>
                  </a:moveTo>
                  <a:lnTo>
                    <a:pt x="3527" y="277291"/>
                  </a:lnTo>
                  <a:lnTo>
                    <a:pt x="13775" y="231399"/>
                  </a:lnTo>
                  <a:lnTo>
                    <a:pt x="30240" y="188201"/>
                  </a:lnTo>
                  <a:lnTo>
                    <a:pt x="52418" y="148201"/>
                  </a:lnTo>
                  <a:lnTo>
                    <a:pt x="79806" y="111902"/>
                  </a:lnTo>
                  <a:lnTo>
                    <a:pt x="111902" y="79806"/>
                  </a:lnTo>
                  <a:lnTo>
                    <a:pt x="148201" y="52418"/>
                  </a:lnTo>
                  <a:lnTo>
                    <a:pt x="188201" y="30240"/>
                  </a:lnTo>
                  <a:lnTo>
                    <a:pt x="231399" y="13775"/>
                  </a:lnTo>
                  <a:lnTo>
                    <a:pt x="277291" y="3527"/>
                  </a:lnTo>
                  <a:lnTo>
                    <a:pt x="325374" y="0"/>
                  </a:lnTo>
                  <a:lnTo>
                    <a:pt x="1433322" y="0"/>
                  </a:lnTo>
                  <a:lnTo>
                    <a:pt x="1481404" y="3527"/>
                  </a:lnTo>
                  <a:lnTo>
                    <a:pt x="1527296" y="13775"/>
                  </a:lnTo>
                  <a:lnTo>
                    <a:pt x="1570494" y="30240"/>
                  </a:lnTo>
                  <a:lnTo>
                    <a:pt x="1610494" y="52418"/>
                  </a:lnTo>
                  <a:lnTo>
                    <a:pt x="1646793" y="79806"/>
                  </a:lnTo>
                  <a:lnTo>
                    <a:pt x="1678889" y="111902"/>
                  </a:lnTo>
                  <a:lnTo>
                    <a:pt x="1706277" y="148201"/>
                  </a:lnTo>
                  <a:lnTo>
                    <a:pt x="1728455" y="188201"/>
                  </a:lnTo>
                  <a:lnTo>
                    <a:pt x="1744920" y="231399"/>
                  </a:lnTo>
                  <a:lnTo>
                    <a:pt x="1755168" y="277291"/>
                  </a:lnTo>
                  <a:lnTo>
                    <a:pt x="1758695" y="325374"/>
                  </a:lnTo>
                  <a:lnTo>
                    <a:pt x="1755168" y="373456"/>
                  </a:lnTo>
                  <a:lnTo>
                    <a:pt x="1744920" y="419348"/>
                  </a:lnTo>
                  <a:lnTo>
                    <a:pt x="1728455" y="462546"/>
                  </a:lnTo>
                  <a:lnTo>
                    <a:pt x="1706277" y="502546"/>
                  </a:lnTo>
                  <a:lnTo>
                    <a:pt x="1678889" y="538845"/>
                  </a:lnTo>
                  <a:lnTo>
                    <a:pt x="1646793" y="570941"/>
                  </a:lnTo>
                  <a:lnTo>
                    <a:pt x="1610494" y="598329"/>
                  </a:lnTo>
                  <a:lnTo>
                    <a:pt x="1570494" y="620507"/>
                  </a:lnTo>
                  <a:lnTo>
                    <a:pt x="1527296" y="636972"/>
                  </a:lnTo>
                  <a:lnTo>
                    <a:pt x="1481404" y="647220"/>
                  </a:lnTo>
                  <a:lnTo>
                    <a:pt x="1433322" y="650748"/>
                  </a:lnTo>
                  <a:lnTo>
                    <a:pt x="325374" y="650748"/>
                  </a:lnTo>
                  <a:lnTo>
                    <a:pt x="277291" y="647219"/>
                  </a:lnTo>
                  <a:lnTo>
                    <a:pt x="231399" y="636971"/>
                  </a:lnTo>
                  <a:lnTo>
                    <a:pt x="188201" y="620505"/>
                  </a:lnTo>
                  <a:lnTo>
                    <a:pt x="148201" y="598326"/>
                  </a:lnTo>
                  <a:lnTo>
                    <a:pt x="111902" y="570936"/>
                  </a:lnTo>
                  <a:lnTo>
                    <a:pt x="79806" y="538840"/>
                  </a:lnTo>
                  <a:lnTo>
                    <a:pt x="52418" y="502540"/>
                  </a:lnTo>
                  <a:lnTo>
                    <a:pt x="30240" y="462540"/>
                  </a:lnTo>
                  <a:lnTo>
                    <a:pt x="13775" y="419343"/>
                  </a:lnTo>
                  <a:lnTo>
                    <a:pt x="3527" y="373453"/>
                  </a:lnTo>
                  <a:lnTo>
                    <a:pt x="0" y="325374"/>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29" name="object 29"/>
          <p:cNvSpPr txBox="1"/>
          <p:nvPr/>
        </p:nvSpPr>
        <p:spPr>
          <a:xfrm>
            <a:off x="4135513" y="3911817"/>
            <a:ext cx="1025313" cy="571095"/>
          </a:xfrm>
          <a:prstGeom prst="rect">
            <a:avLst/>
          </a:prstGeom>
        </p:spPr>
        <p:txBody>
          <a:bodyPr vert="horz" wrap="square" lIns="0" tIns="77892" rIns="0" bIns="0" rtlCol="0">
            <a:spAutoFit/>
          </a:bodyPr>
          <a:lstStyle/>
          <a:p>
            <a:pPr marL="16933" marR="6773" indent="125304" defTabSz="1219170">
              <a:lnSpc>
                <a:spcPct val="80000"/>
              </a:lnSpc>
              <a:spcBef>
                <a:spcPts val="612"/>
              </a:spcBef>
            </a:pPr>
            <a:r>
              <a:rPr kumimoji="0" sz="2000" kern="0" spc="-27" dirty="0">
                <a:solidFill>
                  <a:srgbClr val="FFFFFF"/>
                </a:solidFill>
                <a:latin typeface="ＭＳ Ｐゴシック"/>
                <a:cs typeface="ＭＳ Ｐゴシック"/>
              </a:rPr>
              <a:t>工場で</a:t>
            </a:r>
            <a:r>
              <a:rPr kumimoji="0" sz="2000" kern="0" spc="-20" dirty="0">
                <a:solidFill>
                  <a:srgbClr val="FFFFFF"/>
                </a:solidFill>
                <a:latin typeface="ＭＳ Ｐゴシック"/>
                <a:cs typeface="ＭＳ Ｐゴシック"/>
              </a:rPr>
              <a:t>組み立て</a:t>
            </a:r>
            <a:endParaRPr kumimoji="0" sz="2000" kern="0">
              <a:solidFill>
                <a:sysClr val="windowText" lastClr="000000"/>
              </a:solidFill>
              <a:latin typeface="ＭＳ Ｐゴシック"/>
              <a:cs typeface="ＭＳ Ｐゴシック"/>
            </a:endParaRPr>
          </a:p>
        </p:txBody>
      </p:sp>
      <p:sp>
        <p:nvSpPr>
          <p:cNvPr id="30" name="object 30"/>
          <p:cNvSpPr txBox="1"/>
          <p:nvPr/>
        </p:nvSpPr>
        <p:spPr>
          <a:xfrm>
            <a:off x="3581461" y="4813792"/>
            <a:ext cx="2430780" cy="894326"/>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dirty="0">
                <a:solidFill>
                  <a:srgbClr val="67757C"/>
                </a:solidFill>
                <a:latin typeface="ＭＳ Ｐゴシック"/>
                <a:cs typeface="ＭＳ Ｐゴシック"/>
              </a:rPr>
              <a:t>機器の</a:t>
            </a:r>
            <a:r>
              <a:rPr kumimoji="0" sz="1867" kern="0" spc="-13" dirty="0">
                <a:solidFill>
                  <a:srgbClr val="67757C"/>
                </a:solidFill>
                <a:latin typeface="Arial"/>
                <a:cs typeface="Arial"/>
              </a:rPr>
              <a:t>60-</a:t>
            </a:r>
            <a:r>
              <a:rPr kumimoji="0" sz="1867" kern="0" spc="-33" dirty="0">
                <a:solidFill>
                  <a:srgbClr val="67757C"/>
                </a:solidFill>
                <a:latin typeface="Arial"/>
                <a:cs typeface="Arial"/>
              </a:rPr>
              <a:t>80</a:t>
            </a:r>
            <a:r>
              <a:rPr kumimoji="0" sz="1867" kern="0" spc="-33" dirty="0">
                <a:solidFill>
                  <a:srgbClr val="67757C"/>
                </a:solidFill>
                <a:latin typeface="ＭＳ Ｐゴシック"/>
                <a:cs typeface="ＭＳ Ｐゴシック"/>
              </a:rPr>
              <a:t>％</a:t>
            </a:r>
            <a:endParaRPr kumimoji="0" sz="1867" kern="0" dirty="0">
              <a:solidFill>
                <a:sysClr val="windowText" lastClr="000000"/>
              </a:solidFill>
              <a:latin typeface="ＭＳ Ｐゴシック"/>
              <a:cs typeface="ＭＳ Ｐゴシック"/>
            </a:endParaRPr>
          </a:p>
          <a:p>
            <a:pPr marL="243834" marR="6773" indent="-227748" defTabSz="1219170">
              <a:lnSpc>
                <a:spcPts val="2160"/>
              </a:lnSpc>
              <a:spcBef>
                <a:spcPts val="220"/>
              </a:spcBef>
              <a:buFont typeface="Arial"/>
              <a:buChar char="•"/>
              <a:tabLst>
                <a:tab pos="244681" algn="l"/>
              </a:tabLst>
            </a:pPr>
            <a:r>
              <a:rPr kumimoji="0" sz="1867" kern="0" spc="-20" dirty="0">
                <a:solidFill>
                  <a:srgbClr val="67757C"/>
                </a:solidFill>
                <a:latin typeface="ＭＳ Ｐゴシック"/>
                <a:cs typeface="ＭＳ Ｐゴシック"/>
              </a:rPr>
              <a:t>米国のサプライチェー</a:t>
            </a:r>
            <a:r>
              <a:rPr kumimoji="0" sz="1867" kern="0" spc="-27" dirty="0">
                <a:solidFill>
                  <a:srgbClr val="67757C"/>
                </a:solidFill>
                <a:latin typeface="ＭＳ Ｐゴシック"/>
                <a:cs typeface="ＭＳ Ｐゴシック"/>
              </a:rPr>
              <a:t>ンの成長</a:t>
            </a:r>
            <a:endParaRPr kumimoji="0" sz="1867" kern="0" dirty="0">
              <a:solidFill>
                <a:sysClr val="windowText" lastClr="000000"/>
              </a:solidFill>
              <a:latin typeface="ＭＳ Ｐゴシック"/>
              <a:cs typeface="ＭＳ Ｐゴシック"/>
            </a:endParaRPr>
          </a:p>
        </p:txBody>
      </p:sp>
      <p:grpSp>
        <p:nvGrpSpPr>
          <p:cNvPr id="31" name="object 31"/>
          <p:cNvGrpSpPr/>
          <p:nvPr/>
        </p:nvGrpSpPr>
        <p:grpSpPr>
          <a:xfrm>
            <a:off x="6320165" y="3736934"/>
            <a:ext cx="2356273" cy="880533"/>
            <a:chOff x="4664773" y="2570798"/>
            <a:chExt cx="1767205" cy="660400"/>
          </a:xfrm>
        </p:grpSpPr>
        <p:sp>
          <p:nvSpPr>
            <p:cNvPr id="32" name="object 32"/>
            <p:cNvSpPr/>
            <p:nvPr/>
          </p:nvSpPr>
          <p:spPr>
            <a:xfrm>
              <a:off x="4669535" y="2575561"/>
              <a:ext cx="1757680" cy="650875"/>
            </a:xfrm>
            <a:custGeom>
              <a:avLst/>
              <a:gdLst/>
              <a:ahLst/>
              <a:cxnLst/>
              <a:rect l="l" t="t" r="r" b="b"/>
              <a:pathLst>
                <a:path w="1757679" h="650875">
                  <a:moveTo>
                    <a:pt x="1431798" y="0"/>
                  </a:moveTo>
                  <a:lnTo>
                    <a:pt x="325374" y="0"/>
                  </a:lnTo>
                  <a:lnTo>
                    <a:pt x="277291" y="3527"/>
                  </a:lnTo>
                  <a:lnTo>
                    <a:pt x="231399" y="13775"/>
                  </a:lnTo>
                  <a:lnTo>
                    <a:pt x="188201" y="30240"/>
                  </a:lnTo>
                  <a:lnTo>
                    <a:pt x="148201" y="52418"/>
                  </a:lnTo>
                  <a:lnTo>
                    <a:pt x="111902" y="79806"/>
                  </a:lnTo>
                  <a:lnTo>
                    <a:pt x="79806" y="111902"/>
                  </a:lnTo>
                  <a:lnTo>
                    <a:pt x="52418" y="148201"/>
                  </a:lnTo>
                  <a:lnTo>
                    <a:pt x="30240" y="188201"/>
                  </a:lnTo>
                  <a:lnTo>
                    <a:pt x="13775" y="231399"/>
                  </a:lnTo>
                  <a:lnTo>
                    <a:pt x="3527" y="277291"/>
                  </a:lnTo>
                  <a:lnTo>
                    <a:pt x="0" y="325374"/>
                  </a:lnTo>
                  <a:lnTo>
                    <a:pt x="3528" y="373456"/>
                  </a:lnTo>
                  <a:lnTo>
                    <a:pt x="13777" y="419348"/>
                  </a:lnTo>
                  <a:lnTo>
                    <a:pt x="30243" y="462546"/>
                  </a:lnTo>
                  <a:lnTo>
                    <a:pt x="52422" y="502546"/>
                  </a:lnTo>
                  <a:lnTo>
                    <a:pt x="79811" y="538845"/>
                  </a:lnTo>
                  <a:lnTo>
                    <a:pt x="111908" y="570941"/>
                  </a:lnTo>
                  <a:lnTo>
                    <a:pt x="148207" y="598329"/>
                  </a:lnTo>
                  <a:lnTo>
                    <a:pt x="188207" y="620507"/>
                  </a:lnTo>
                  <a:lnTo>
                    <a:pt x="231404" y="636972"/>
                  </a:lnTo>
                  <a:lnTo>
                    <a:pt x="277295" y="647220"/>
                  </a:lnTo>
                  <a:lnTo>
                    <a:pt x="325374" y="650748"/>
                  </a:lnTo>
                  <a:lnTo>
                    <a:pt x="1431798" y="650748"/>
                  </a:lnTo>
                  <a:lnTo>
                    <a:pt x="1479881" y="647219"/>
                  </a:lnTo>
                  <a:lnTo>
                    <a:pt x="1525775" y="636971"/>
                  </a:lnTo>
                  <a:lnTo>
                    <a:pt x="1568973" y="620505"/>
                  </a:lnTo>
                  <a:lnTo>
                    <a:pt x="1608974" y="598326"/>
                  </a:lnTo>
                  <a:lnTo>
                    <a:pt x="1645273" y="570936"/>
                  </a:lnTo>
                  <a:lnTo>
                    <a:pt x="1677369" y="538840"/>
                  </a:lnTo>
                  <a:lnTo>
                    <a:pt x="1704756" y="502540"/>
                  </a:lnTo>
                  <a:lnTo>
                    <a:pt x="1726933" y="462540"/>
                  </a:lnTo>
                  <a:lnTo>
                    <a:pt x="1743397" y="419343"/>
                  </a:lnTo>
                  <a:lnTo>
                    <a:pt x="1753644" y="373453"/>
                  </a:lnTo>
                  <a:lnTo>
                    <a:pt x="1757172" y="325374"/>
                  </a:lnTo>
                  <a:lnTo>
                    <a:pt x="1753644" y="277291"/>
                  </a:lnTo>
                  <a:lnTo>
                    <a:pt x="1743396" y="231399"/>
                  </a:lnTo>
                  <a:lnTo>
                    <a:pt x="1726931" y="188201"/>
                  </a:lnTo>
                  <a:lnTo>
                    <a:pt x="1704753" y="148201"/>
                  </a:lnTo>
                  <a:lnTo>
                    <a:pt x="1677365" y="111902"/>
                  </a:lnTo>
                  <a:lnTo>
                    <a:pt x="1645269" y="79806"/>
                  </a:lnTo>
                  <a:lnTo>
                    <a:pt x="1608970" y="52418"/>
                  </a:lnTo>
                  <a:lnTo>
                    <a:pt x="1568970" y="30240"/>
                  </a:lnTo>
                  <a:lnTo>
                    <a:pt x="1525772" y="13775"/>
                  </a:lnTo>
                  <a:lnTo>
                    <a:pt x="1479880" y="3527"/>
                  </a:lnTo>
                  <a:lnTo>
                    <a:pt x="1431798"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33" name="object 33"/>
            <p:cNvSpPr/>
            <p:nvPr/>
          </p:nvSpPr>
          <p:spPr>
            <a:xfrm>
              <a:off x="4669535" y="2575561"/>
              <a:ext cx="1757680" cy="650875"/>
            </a:xfrm>
            <a:custGeom>
              <a:avLst/>
              <a:gdLst/>
              <a:ahLst/>
              <a:cxnLst/>
              <a:rect l="l" t="t" r="r" b="b"/>
              <a:pathLst>
                <a:path w="1757679" h="650875">
                  <a:moveTo>
                    <a:pt x="0" y="325374"/>
                  </a:moveTo>
                  <a:lnTo>
                    <a:pt x="3527" y="277291"/>
                  </a:lnTo>
                  <a:lnTo>
                    <a:pt x="13775" y="231399"/>
                  </a:lnTo>
                  <a:lnTo>
                    <a:pt x="30240" y="188201"/>
                  </a:lnTo>
                  <a:lnTo>
                    <a:pt x="52418" y="148201"/>
                  </a:lnTo>
                  <a:lnTo>
                    <a:pt x="79806" y="111902"/>
                  </a:lnTo>
                  <a:lnTo>
                    <a:pt x="111902" y="79806"/>
                  </a:lnTo>
                  <a:lnTo>
                    <a:pt x="148201" y="52418"/>
                  </a:lnTo>
                  <a:lnTo>
                    <a:pt x="188201" y="30240"/>
                  </a:lnTo>
                  <a:lnTo>
                    <a:pt x="231399" y="13775"/>
                  </a:lnTo>
                  <a:lnTo>
                    <a:pt x="277291" y="3527"/>
                  </a:lnTo>
                  <a:lnTo>
                    <a:pt x="325374" y="0"/>
                  </a:lnTo>
                  <a:lnTo>
                    <a:pt x="1431798" y="0"/>
                  </a:lnTo>
                  <a:lnTo>
                    <a:pt x="1479880" y="3527"/>
                  </a:lnTo>
                  <a:lnTo>
                    <a:pt x="1525772" y="13775"/>
                  </a:lnTo>
                  <a:lnTo>
                    <a:pt x="1568970" y="30240"/>
                  </a:lnTo>
                  <a:lnTo>
                    <a:pt x="1608970" y="52418"/>
                  </a:lnTo>
                  <a:lnTo>
                    <a:pt x="1645269" y="79806"/>
                  </a:lnTo>
                  <a:lnTo>
                    <a:pt x="1677365" y="111902"/>
                  </a:lnTo>
                  <a:lnTo>
                    <a:pt x="1704753" y="148201"/>
                  </a:lnTo>
                  <a:lnTo>
                    <a:pt x="1726931" y="188201"/>
                  </a:lnTo>
                  <a:lnTo>
                    <a:pt x="1743396" y="231399"/>
                  </a:lnTo>
                  <a:lnTo>
                    <a:pt x="1753644" y="277291"/>
                  </a:lnTo>
                  <a:lnTo>
                    <a:pt x="1757172" y="325374"/>
                  </a:lnTo>
                  <a:lnTo>
                    <a:pt x="1753644" y="373456"/>
                  </a:lnTo>
                  <a:lnTo>
                    <a:pt x="1743396" y="419348"/>
                  </a:lnTo>
                  <a:lnTo>
                    <a:pt x="1726931" y="462546"/>
                  </a:lnTo>
                  <a:lnTo>
                    <a:pt x="1704753" y="502546"/>
                  </a:lnTo>
                  <a:lnTo>
                    <a:pt x="1677365" y="538845"/>
                  </a:lnTo>
                  <a:lnTo>
                    <a:pt x="1645269" y="570941"/>
                  </a:lnTo>
                  <a:lnTo>
                    <a:pt x="1608970" y="598329"/>
                  </a:lnTo>
                  <a:lnTo>
                    <a:pt x="1568970" y="620507"/>
                  </a:lnTo>
                  <a:lnTo>
                    <a:pt x="1525772" y="636972"/>
                  </a:lnTo>
                  <a:lnTo>
                    <a:pt x="1479880" y="647220"/>
                  </a:lnTo>
                  <a:lnTo>
                    <a:pt x="1431798" y="650748"/>
                  </a:lnTo>
                  <a:lnTo>
                    <a:pt x="325374" y="650748"/>
                  </a:lnTo>
                  <a:lnTo>
                    <a:pt x="277291" y="647219"/>
                  </a:lnTo>
                  <a:lnTo>
                    <a:pt x="231399" y="636971"/>
                  </a:lnTo>
                  <a:lnTo>
                    <a:pt x="188201" y="620505"/>
                  </a:lnTo>
                  <a:lnTo>
                    <a:pt x="148201" y="598326"/>
                  </a:lnTo>
                  <a:lnTo>
                    <a:pt x="111902" y="570936"/>
                  </a:lnTo>
                  <a:lnTo>
                    <a:pt x="79806" y="538840"/>
                  </a:lnTo>
                  <a:lnTo>
                    <a:pt x="52418" y="502540"/>
                  </a:lnTo>
                  <a:lnTo>
                    <a:pt x="30240" y="462540"/>
                  </a:lnTo>
                  <a:lnTo>
                    <a:pt x="13775" y="419343"/>
                  </a:lnTo>
                  <a:lnTo>
                    <a:pt x="3527" y="373453"/>
                  </a:lnTo>
                  <a:lnTo>
                    <a:pt x="0" y="325374"/>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34" name="object 34"/>
          <p:cNvSpPr txBox="1"/>
          <p:nvPr/>
        </p:nvSpPr>
        <p:spPr>
          <a:xfrm>
            <a:off x="6907545" y="3881337"/>
            <a:ext cx="1180253" cy="571095"/>
          </a:xfrm>
          <a:prstGeom prst="rect">
            <a:avLst/>
          </a:prstGeom>
        </p:spPr>
        <p:txBody>
          <a:bodyPr vert="horz" wrap="square" lIns="0" tIns="77892" rIns="0" bIns="0" rtlCol="0">
            <a:spAutoFit/>
          </a:bodyPr>
          <a:lstStyle/>
          <a:p>
            <a:pPr marL="335272" marR="6773" indent="-319185" defTabSz="1219170">
              <a:lnSpc>
                <a:spcPct val="80000"/>
              </a:lnSpc>
              <a:spcBef>
                <a:spcPts val="612"/>
              </a:spcBef>
            </a:pPr>
            <a:r>
              <a:rPr kumimoji="0" sz="2000" kern="0" spc="-20" dirty="0">
                <a:solidFill>
                  <a:srgbClr val="FFFFFF"/>
                </a:solidFill>
                <a:latin typeface="ＭＳ Ｐゴシック"/>
                <a:cs typeface="ＭＳ Ｐゴシック"/>
              </a:rPr>
              <a:t>より迅速な</a:t>
            </a:r>
            <a:r>
              <a:rPr kumimoji="0" sz="2000" kern="0" spc="-33" dirty="0">
                <a:solidFill>
                  <a:srgbClr val="FFFFFF"/>
                </a:solidFill>
                <a:latin typeface="ＭＳ Ｐゴシック"/>
                <a:cs typeface="ＭＳ Ｐゴシック"/>
              </a:rPr>
              <a:t>建設</a:t>
            </a:r>
            <a:endParaRPr kumimoji="0" sz="2000" kern="0">
              <a:solidFill>
                <a:sysClr val="windowText" lastClr="000000"/>
              </a:solidFill>
              <a:latin typeface="ＭＳ Ｐゴシック"/>
              <a:cs typeface="ＭＳ Ｐゴシック"/>
            </a:endParaRPr>
          </a:p>
        </p:txBody>
      </p:sp>
      <p:sp>
        <p:nvSpPr>
          <p:cNvPr id="35" name="object 35"/>
          <p:cNvSpPr txBox="1"/>
          <p:nvPr/>
        </p:nvSpPr>
        <p:spPr>
          <a:xfrm>
            <a:off x="6351572" y="4813792"/>
            <a:ext cx="2655147" cy="879066"/>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spc="-27" dirty="0">
                <a:solidFill>
                  <a:srgbClr val="67757C"/>
                </a:solidFill>
                <a:latin typeface="ＭＳ Ｐゴシック"/>
                <a:cs typeface="ＭＳ Ｐゴシック"/>
              </a:rPr>
              <a:t>より小さな構造</a:t>
            </a:r>
            <a:endParaRPr kumimoji="0" sz="1867" kern="0" dirty="0">
              <a:solidFill>
                <a:sysClr val="windowText" lastClr="000000"/>
              </a:solidFill>
              <a:latin typeface="ＭＳ Ｐゴシック"/>
              <a:cs typeface="ＭＳ Ｐゴシック"/>
            </a:endParaRPr>
          </a:p>
          <a:p>
            <a:pPr marL="243834" indent="-227748" defTabSz="1219170">
              <a:spcBef>
                <a:spcPts val="7"/>
              </a:spcBef>
              <a:buFont typeface="Arial"/>
              <a:buChar char="•"/>
              <a:tabLst>
                <a:tab pos="244681" algn="l"/>
              </a:tabLst>
            </a:pPr>
            <a:r>
              <a:rPr kumimoji="0" sz="1867" kern="0" spc="-20" dirty="0">
                <a:solidFill>
                  <a:srgbClr val="67757C"/>
                </a:solidFill>
                <a:latin typeface="ＭＳ Ｐゴシック"/>
                <a:cs typeface="ＭＳ Ｐゴシック"/>
              </a:rPr>
              <a:t>アセンブリ化と現地工事</a:t>
            </a:r>
            <a:endParaRPr kumimoji="0" sz="1867" kern="0" dirty="0">
              <a:solidFill>
                <a:sysClr val="windowText" lastClr="000000"/>
              </a:solidFill>
              <a:latin typeface="ＭＳ Ｐゴシック"/>
              <a:cs typeface="ＭＳ Ｐゴシック"/>
            </a:endParaRPr>
          </a:p>
          <a:p>
            <a:pPr marL="243834" indent="-227748" defTabSz="1219170">
              <a:buFont typeface="Arial"/>
              <a:buChar char="•"/>
              <a:tabLst>
                <a:tab pos="244681" algn="l"/>
              </a:tabLst>
            </a:pPr>
            <a:r>
              <a:rPr kumimoji="0" sz="1867" kern="0" spc="-13" dirty="0">
                <a:solidFill>
                  <a:srgbClr val="67757C"/>
                </a:solidFill>
                <a:latin typeface="ＭＳ Ｐゴシック"/>
                <a:cs typeface="ＭＳ Ｐゴシック"/>
              </a:rPr>
              <a:t>最新の建設工法</a:t>
            </a:r>
            <a:endParaRPr kumimoji="0" sz="1867" kern="0" dirty="0">
              <a:solidFill>
                <a:sysClr val="windowText" lastClr="000000"/>
              </a:solidFill>
              <a:latin typeface="ＭＳ Ｐゴシック"/>
              <a:cs typeface="ＭＳ Ｐゴシック"/>
            </a:endParaRPr>
          </a:p>
        </p:txBody>
      </p:sp>
      <p:grpSp>
        <p:nvGrpSpPr>
          <p:cNvPr id="36" name="object 36"/>
          <p:cNvGrpSpPr/>
          <p:nvPr/>
        </p:nvGrpSpPr>
        <p:grpSpPr>
          <a:xfrm>
            <a:off x="620405" y="3745061"/>
            <a:ext cx="2357967" cy="872913"/>
            <a:chOff x="389953" y="2576893"/>
            <a:chExt cx="1768475" cy="654685"/>
          </a:xfrm>
        </p:grpSpPr>
        <p:sp>
          <p:nvSpPr>
            <p:cNvPr id="37" name="object 37"/>
            <p:cNvSpPr/>
            <p:nvPr/>
          </p:nvSpPr>
          <p:spPr>
            <a:xfrm>
              <a:off x="394715" y="2581655"/>
              <a:ext cx="1758950" cy="645160"/>
            </a:xfrm>
            <a:custGeom>
              <a:avLst/>
              <a:gdLst/>
              <a:ahLst/>
              <a:cxnLst/>
              <a:rect l="l" t="t" r="r" b="b"/>
              <a:pathLst>
                <a:path w="1758950" h="645160">
                  <a:moveTo>
                    <a:pt x="1436370" y="0"/>
                  </a:moveTo>
                  <a:lnTo>
                    <a:pt x="322326" y="0"/>
                  </a:lnTo>
                  <a:lnTo>
                    <a:pt x="274694" y="3494"/>
                  </a:lnTo>
                  <a:lnTo>
                    <a:pt x="229233" y="13646"/>
                  </a:lnTo>
                  <a:lnTo>
                    <a:pt x="186441" y="29957"/>
                  </a:lnTo>
                  <a:lnTo>
                    <a:pt x="146816" y="51928"/>
                  </a:lnTo>
                  <a:lnTo>
                    <a:pt x="110856" y="79061"/>
                  </a:lnTo>
                  <a:lnTo>
                    <a:pt x="79061" y="110856"/>
                  </a:lnTo>
                  <a:lnTo>
                    <a:pt x="51928" y="146816"/>
                  </a:lnTo>
                  <a:lnTo>
                    <a:pt x="29957" y="186441"/>
                  </a:lnTo>
                  <a:lnTo>
                    <a:pt x="13646" y="229233"/>
                  </a:lnTo>
                  <a:lnTo>
                    <a:pt x="3494" y="274694"/>
                  </a:lnTo>
                  <a:lnTo>
                    <a:pt x="0" y="322325"/>
                  </a:lnTo>
                  <a:lnTo>
                    <a:pt x="3494" y="369957"/>
                  </a:lnTo>
                  <a:lnTo>
                    <a:pt x="13646" y="415418"/>
                  </a:lnTo>
                  <a:lnTo>
                    <a:pt x="29957" y="458210"/>
                  </a:lnTo>
                  <a:lnTo>
                    <a:pt x="51928" y="497835"/>
                  </a:lnTo>
                  <a:lnTo>
                    <a:pt x="79061" y="533795"/>
                  </a:lnTo>
                  <a:lnTo>
                    <a:pt x="110856" y="565590"/>
                  </a:lnTo>
                  <a:lnTo>
                    <a:pt x="146816" y="592723"/>
                  </a:lnTo>
                  <a:lnTo>
                    <a:pt x="186441" y="614694"/>
                  </a:lnTo>
                  <a:lnTo>
                    <a:pt x="229233" y="631005"/>
                  </a:lnTo>
                  <a:lnTo>
                    <a:pt x="274694" y="641157"/>
                  </a:lnTo>
                  <a:lnTo>
                    <a:pt x="322326" y="644651"/>
                  </a:lnTo>
                  <a:lnTo>
                    <a:pt x="1436370" y="644651"/>
                  </a:lnTo>
                  <a:lnTo>
                    <a:pt x="1484001" y="641157"/>
                  </a:lnTo>
                  <a:lnTo>
                    <a:pt x="1529462" y="631005"/>
                  </a:lnTo>
                  <a:lnTo>
                    <a:pt x="1572254" y="614694"/>
                  </a:lnTo>
                  <a:lnTo>
                    <a:pt x="1611879" y="592723"/>
                  </a:lnTo>
                  <a:lnTo>
                    <a:pt x="1647839" y="565590"/>
                  </a:lnTo>
                  <a:lnTo>
                    <a:pt x="1679634" y="533795"/>
                  </a:lnTo>
                  <a:lnTo>
                    <a:pt x="1706767" y="497835"/>
                  </a:lnTo>
                  <a:lnTo>
                    <a:pt x="1728738" y="458210"/>
                  </a:lnTo>
                  <a:lnTo>
                    <a:pt x="1745049" y="415418"/>
                  </a:lnTo>
                  <a:lnTo>
                    <a:pt x="1755201" y="369957"/>
                  </a:lnTo>
                  <a:lnTo>
                    <a:pt x="1758695" y="322325"/>
                  </a:lnTo>
                  <a:lnTo>
                    <a:pt x="1755201" y="274694"/>
                  </a:lnTo>
                  <a:lnTo>
                    <a:pt x="1745049" y="229233"/>
                  </a:lnTo>
                  <a:lnTo>
                    <a:pt x="1728738" y="186441"/>
                  </a:lnTo>
                  <a:lnTo>
                    <a:pt x="1706767" y="146816"/>
                  </a:lnTo>
                  <a:lnTo>
                    <a:pt x="1679634" y="110856"/>
                  </a:lnTo>
                  <a:lnTo>
                    <a:pt x="1647839" y="79061"/>
                  </a:lnTo>
                  <a:lnTo>
                    <a:pt x="1611879" y="51928"/>
                  </a:lnTo>
                  <a:lnTo>
                    <a:pt x="1572254" y="29957"/>
                  </a:lnTo>
                  <a:lnTo>
                    <a:pt x="1529462" y="13646"/>
                  </a:lnTo>
                  <a:lnTo>
                    <a:pt x="1484001" y="3494"/>
                  </a:lnTo>
                  <a:lnTo>
                    <a:pt x="1436370"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38" name="object 38"/>
            <p:cNvSpPr/>
            <p:nvPr/>
          </p:nvSpPr>
          <p:spPr>
            <a:xfrm>
              <a:off x="394715" y="2581655"/>
              <a:ext cx="1758950" cy="645160"/>
            </a:xfrm>
            <a:custGeom>
              <a:avLst/>
              <a:gdLst/>
              <a:ahLst/>
              <a:cxnLst/>
              <a:rect l="l" t="t" r="r" b="b"/>
              <a:pathLst>
                <a:path w="1758950" h="645160">
                  <a:moveTo>
                    <a:pt x="0" y="322325"/>
                  </a:moveTo>
                  <a:lnTo>
                    <a:pt x="3494" y="274694"/>
                  </a:lnTo>
                  <a:lnTo>
                    <a:pt x="13646" y="229233"/>
                  </a:lnTo>
                  <a:lnTo>
                    <a:pt x="29957" y="186441"/>
                  </a:lnTo>
                  <a:lnTo>
                    <a:pt x="51928" y="146816"/>
                  </a:lnTo>
                  <a:lnTo>
                    <a:pt x="79061" y="110856"/>
                  </a:lnTo>
                  <a:lnTo>
                    <a:pt x="110856" y="79061"/>
                  </a:lnTo>
                  <a:lnTo>
                    <a:pt x="146816" y="51928"/>
                  </a:lnTo>
                  <a:lnTo>
                    <a:pt x="186441" y="29957"/>
                  </a:lnTo>
                  <a:lnTo>
                    <a:pt x="229233" y="13646"/>
                  </a:lnTo>
                  <a:lnTo>
                    <a:pt x="274694" y="3494"/>
                  </a:lnTo>
                  <a:lnTo>
                    <a:pt x="322326" y="0"/>
                  </a:lnTo>
                  <a:lnTo>
                    <a:pt x="1436370" y="0"/>
                  </a:lnTo>
                  <a:lnTo>
                    <a:pt x="1484001" y="3494"/>
                  </a:lnTo>
                  <a:lnTo>
                    <a:pt x="1529462" y="13646"/>
                  </a:lnTo>
                  <a:lnTo>
                    <a:pt x="1572254" y="29957"/>
                  </a:lnTo>
                  <a:lnTo>
                    <a:pt x="1611879" y="51928"/>
                  </a:lnTo>
                  <a:lnTo>
                    <a:pt x="1647839" y="79061"/>
                  </a:lnTo>
                  <a:lnTo>
                    <a:pt x="1679634" y="110856"/>
                  </a:lnTo>
                  <a:lnTo>
                    <a:pt x="1706767" y="146816"/>
                  </a:lnTo>
                  <a:lnTo>
                    <a:pt x="1728738" y="186441"/>
                  </a:lnTo>
                  <a:lnTo>
                    <a:pt x="1745049" y="229233"/>
                  </a:lnTo>
                  <a:lnTo>
                    <a:pt x="1755201" y="274694"/>
                  </a:lnTo>
                  <a:lnTo>
                    <a:pt x="1758695" y="322325"/>
                  </a:lnTo>
                  <a:lnTo>
                    <a:pt x="1755201" y="369957"/>
                  </a:lnTo>
                  <a:lnTo>
                    <a:pt x="1745049" y="415418"/>
                  </a:lnTo>
                  <a:lnTo>
                    <a:pt x="1728738" y="458210"/>
                  </a:lnTo>
                  <a:lnTo>
                    <a:pt x="1706767" y="497835"/>
                  </a:lnTo>
                  <a:lnTo>
                    <a:pt x="1679634" y="533795"/>
                  </a:lnTo>
                  <a:lnTo>
                    <a:pt x="1647839" y="565590"/>
                  </a:lnTo>
                  <a:lnTo>
                    <a:pt x="1611879" y="592723"/>
                  </a:lnTo>
                  <a:lnTo>
                    <a:pt x="1572254" y="614694"/>
                  </a:lnTo>
                  <a:lnTo>
                    <a:pt x="1529462" y="631005"/>
                  </a:lnTo>
                  <a:lnTo>
                    <a:pt x="1484001" y="641157"/>
                  </a:lnTo>
                  <a:lnTo>
                    <a:pt x="1436370" y="644651"/>
                  </a:lnTo>
                  <a:lnTo>
                    <a:pt x="322326" y="644651"/>
                  </a:lnTo>
                  <a:lnTo>
                    <a:pt x="274694" y="641157"/>
                  </a:lnTo>
                  <a:lnTo>
                    <a:pt x="229233" y="631005"/>
                  </a:lnTo>
                  <a:lnTo>
                    <a:pt x="186441" y="614694"/>
                  </a:lnTo>
                  <a:lnTo>
                    <a:pt x="146816" y="592723"/>
                  </a:lnTo>
                  <a:lnTo>
                    <a:pt x="110856" y="565590"/>
                  </a:lnTo>
                  <a:lnTo>
                    <a:pt x="79061" y="533795"/>
                  </a:lnTo>
                  <a:lnTo>
                    <a:pt x="51928" y="497835"/>
                  </a:lnTo>
                  <a:lnTo>
                    <a:pt x="29957" y="458210"/>
                  </a:lnTo>
                  <a:lnTo>
                    <a:pt x="13646" y="415418"/>
                  </a:lnTo>
                  <a:lnTo>
                    <a:pt x="3494" y="369957"/>
                  </a:lnTo>
                  <a:lnTo>
                    <a:pt x="0" y="322325"/>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39" name="object 39"/>
          <p:cNvSpPr txBox="1"/>
          <p:nvPr/>
        </p:nvSpPr>
        <p:spPr>
          <a:xfrm>
            <a:off x="1195798" y="3911817"/>
            <a:ext cx="1588043" cy="563402"/>
          </a:xfrm>
          <a:prstGeom prst="rect">
            <a:avLst/>
          </a:prstGeom>
        </p:spPr>
        <p:txBody>
          <a:bodyPr vert="horz" wrap="square" lIns="0" tIns="75353" rIns="0" bIns="0" rtlCol="0">
            <a:spAutoFit/>
          </a:bodyPr>
          <a:lstStyle/>
          <a:p>
            <a:pPr marL="16933" marR="6773" indent="239601" defTabSz="1219170">
              <a:lnSpc>
                <a:spcPts val="1920"/>
              </a:lnSpc>
              <a:spcBef>
                <a:spcPts val="593"/>
              </a:spcBef>
            </a:pPr>
            <a:r>
              <a:rPr kumimoji="0" sz="2000" kern="0" spc="-27" dirty="0" err="1">
                <a:solidFill>
                  <a:srgbClr val="FFFFFF"/>
                </a:solidFill>
                <a:latin typeface="ＭＳ Ｐゴシック"/>
                <a:cs typeface="ＭＳ Ｐゴシック"/>
              </a:rPr>
              <a:t>すぐに</a:t>
            </a:r>
            <a:r>
              <a:rPr kumimoji="0" sz="2000" kern="0" spc="-20" dirty="0" err="1">
                <a:solidFill>
                  <a:srgbClr val="FFFFFF"/>
                </a:solidFill>
                <a:latin typeface="ＭＳ Ｐゴシック"/>
                <a:cs typeface="ＭＳ Ｐゴシック"/>
              </a:rPr>
              <a:t>利用できる</a:t>
            </a:r>
            <a:r>
              <a:rPr kumimoji="0" sz="2000" kern="0" spc="-33" dirty="0" err="1">
                <a:solidFill>
                  <a:srgbClr val="FFFFFF"/>
                </a:solidFill>
                <a:latin typeface="ＭＳ Ｐゴシック"/>
                <a:cs typeface="ＭＳ Ｐゴシック"/>
              </a:rPr>
              <a:t>機器</a:t>
            </a:r>
            <a:endParaRPr kumimoji="0" sz="2000" kern="0" dirty="0">
              <a:solidFill>
                <a:sysClr val="windowText" lastClr="000000"/>
              </a:solidFill>
              <a:latin typeface="ＭＳ Ｐゴシック"/>
              <a:cs typeface="ＭＳ Ｐゴシック"/>
            </a:endParaRPr>
          </a:p>
        </p:txBody>
      </p:sp>
      <p:sp>
        <p:nvSpPr>
          <p:cNvPr id="40" name="object 40"/>
          <p:cNvSpPr txBox="1"/>
          <p:nvPr/>
        </p:nvSpPr>
        <p:spPr>
          <a:xfrm>
            <a:off x="728608" y="4815102"/>
            <a:ext cx="1742440" cy="879066"/>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spc="-13" dirty="0">
                <a:solidFill>
                  <a:srgbClr val="67757C"/>
                </a:solidFill>
                <a:latin typeface="ＭＳ Ｐゴシック"/>
                <a:cs typeface="ＭＳ Ｐゴシック"/>
              </a:rPr>
              <a:t>既製の機器</a:t>
            </a:r>
            <a:endParaRPr kumimoji="0" sz="1867" kern="0" dirty="0">
              <a:solidFill>
                <a:sysClr val="windowText" lastClr="000000"/>
              </a:solidFill>
              <a:latin typeface="ＭＳ Ｐゴシック"/>
              <a:cs typeface="ＭＳ Ｐゴシック"/>
            </a:endParaRPr>
          </a:p>
          <a:p>
            <a:pPr marL="240447" marR="6773" indent="-223514" defTabSz="1219170">
              <a:spcBef>
                <a:spcPts val="7"/>
              </a:spcBef>
              <a:buFont typeface="Arial"/>
              <a:buChar char="•"/>
              <a:tabLst>
                <a:tab pos="244681" algn="l"/>
              </a:tabLst>
            </a:pPr>
            <a:r>
              <a:rPr kumimoji="0" sz="1867" kern="0" spc="-13" dirty="0">
                <a:solidFill>
                  <a:srgbClr val="67757C"/>
                </a:solidFill>
                <a:latin typeface="ＭＳ Ｐゴシック"/>
                <a:cs typeface="ＭＳ Ｐゴシック"/>
              </a:rPr>
              <a:t>実証済みの</a:t>
            </a:r>
            <a:r>
              <a:rPr kumimoji="0" sz="1867" kern="0" spc="667" dirty="0">
                <a:solidFill>
                  <a:srgbClr val="67757C"/>
                </a:solidFill>
                <a:latin typeface="ＭＳ Ｐゴシック"/>
                <a:cs typeface="ＭＳ Ｐゴシック"/>
              </a:rPr>
              <a:t> </a:t>
            </a:r>
            <a:r>
              <a:rPr kumimoji="0" sz="1867" kern="0" spc="-27" dirty="0">
                <a:solidFill>
                  <a:srgbClr val="67757C"/>
                </a:solidFill>
                <a:latin typeface="ＭＳ Ｐゴシック"/>
                <a:cs typeface="ＭＳ Ｐゴシック"/>
              </a:rPr>
              <a:t>パフォーマンス</a:t>
            </a:r>
            <a:endParaRPr kumimoji="0" sz="1867" kern="0" dirty="0">
              <a:solidFill>
                <a:sysClr val="windowText" lastClr="000000"/>
              </a:solidFill>
              <a:latin typeface="ＭＳ Ｐゴシック"/>
              <a:cs typeface="ＭＳ Ｐゴシック"/>
            </a:endParaRPr>
          </a:p>
        </p:txBody>
      </p:sp>
      <p:sp>
        <p:nvSpPr>
          <p:cNvPr id="41" name="object 41"/>
          <p:cNvSpPr txBox="1"/>
          <p:nvPr/>
        </p:nvSpPr>
        <p:spPr>
          <a:xfrm>
            <a:off x="9279954" y="4813791"/>
            <a:ext cx="2430780" cy="1484231"/>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spc="-27" dirty="0">
                <a:solidFill>
                  <a:srgbClr val="67757C"/>
                </a:solidFill>
                <a:latin typeface="ＭＳ Ｐゴシック"/>
                <a:cs typeface="ＭＳ Ｐゴシック"/>
              </a:rPr>
              <a:t>より高い熱効率</a:t>
            </a:r>
            <a:endParaRPr kumimoji="0" sz="1867" kern="0" dirty="0">
              <a:solidFill>
                <a:sysClr val="windowText" lastClr="000000"/>
              </a:solidFill>
              <a:latin typeface="ＭＳ Ｐゴシック"/>
              <a:cs typeface="ＭＳ Ｐゴシック"/>
            </a:endParaRPr>
          </a:p>
          <a:p>
            <a:pPr marL="243834" marR="74505" indent="-227748" defTabSz="1219170">
              <a:lnSpc>
                <a:spcPts val="2160"/>
              </a:lnSpc>
              <a:spcBef>
                <a:spcPts val="220"/>
              </a:spcBef>
              <a:buFont typeface="Arial"/>
              <a:buChar char="•"/>
              <a:tabLst>
                <a:tab pos="244681" algn="l"/>
              </a:tabLst>
            </a:pPr>
            <a:r>
              <a:rPr kumimoji="0" sz="1867" kern="0" spc="-13" dirty="0">
                <a:solidFill>
                  <a:srgbClr val="67757C"/>
                </a:solidFill>
                <a:latin typeface="ＭＳ Ｐゴシック"/>
                <a:cs typeface="ＭＳ Ｐゴシック"/>
              </a:rPr>
              <a:t>設計と建設のベスト</a:t>
            </a:r>
            <a:r>
              <a:rPr kumimoji="0" sz="1867" kern="0" spc="-27" dirty="0">
                <a:solidFill>
                  <a:srgbClr val="67757C"/>
                </a:solidFill>
                <a:latin typeface="ＭＳ Ｐゴシック"/>
                <a:cs typeface="ＭＳ Ｐゴシック"/>
              </a:rPr>
              <a:t>プラクティス</a:t>
            </a:r>
            <a:endParaRPr kumimoji="0" sz="1867" kern="0" dirty="0">
              <a:solidFill>
                <a:sysClr val="windowText" lastClr="000000"/>
              </a:solidFill>
              <a:latin typeface="ＭＳ Ｐゴシック"/>
              <a:cs typeface="ＭＳ Ｐゴシック"/>
            </a:endParaRPr>
          </a:p>
          <a:p>
            <a:pPr marL="243834" marR="6773" indent="-227748" defTabSz="1219170">
              <a:lnSpc>
                <a:spcPts val="2160"/>
              </a:lnSpc>
              <a:spcBef>
                <a:spcPts val="160"/>
              </a:spcBef>
              <a:buFont typeface="Arial"/>
              <a:buChar char="•"/>
              <a:tabLst>
                <a:tab pos="244681" algn="l"/>
              </a:tabLst>
            </a:pPr>
            <a:r>
              <a:rPr kumimoji="0" sz="1867" kern="0" spc="-20" dirty="0">
                <a:solidFill>
                  <a:srgbClr val="67757C"/>
                </a:solidFill>
                <a:latin typeface="ＭＳ Ｐゴシック"/>
                <a:cs typeface="ＭＳ Ｐゴシック"/>
              </a:rPr>
              <a:t>オペレーショナル・エ</a:t>
            </a:r>
            <a:r>
              <a:rPr kumimoji="0" sz="1867" kern="0" spc="-27" dirty="0">
                <a:solidFill>
                  <a:srgbClr val="67757C"/>
                </a:solidFill>
                <a:latin typeface="ＭＳ Ｐゴシック"/>
                <a:cs typeface="ＭＳ Ｐゴシック"/>
              </a:rPr>
              <a:t>クセレンス</a:t>
            </a:r>
            <a:endParaRPr kumimoji="0" sz="1867" kern="0" dirty="0">
              <a:solidFill>
                <a:sysClr val="windowText" lastClr="000000"/>
              </a:solidFill>
              <a:latin typeface="ＭＳ Ｐゴシック"/>
              <a:cs typeface="ＭＳ Ｐゴシック"/>
            </a:endParaRPr>
          </a:p>
        </p:txBody>
      </p:sp>
      <p:sp>
        <p:nvSpPr>
          <p:cNvPr id="44" name="テキスト ボックス 43">
            <a:extLst>
              <a:ext uri="{FF2B5EF4-FFF2-40B4-BE49-F238E27FC236}">
                <a16:creationId xmlns:a16="http://schemas.microsoft.com/office/drawing/2014/main" id="{BE0BEF57-3492-39DA-DA70-5EE03B3973C5}"/>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小型炉の経済性</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46304" y="1176527"/>
            <a:ext cx="11899392" cy="5093208"/>
          </a:xfrm>
          <a:prstGeom prst="rect">
            <a:avLst/>
          </a:prstGeom>
        </p:spPr>
      </p:pic>
      <p:sp>
        <p:nvSpPr>
          <p:cNvPr id="6" name="object 6"/>
          <p:cNvSpPr txBox="1">
            <a:spLocks noGrp="1"/>
          </p:cNvSpPr>
          <p:nvPr>
            <p:ph type="title"/>
          </p:nvPr>
        </p:nvSpPr>
        <p:spPr>
          <a:xfrm>
            <a:off x="367995" y="736219"/>
            <a:ext cx="3678554" cy="391160"/>
          </a:xfrm>
          <a:prstGeom prst="rect">
            <a:avLst/>
          </a:prstGeom>
        </p:spPr>
        <p:txBody>
          <a:bodyPr vert="horz" wrap="square" lIns="0" tIns="12700" rIns="0" bIns="0" rtlCol="0">
            <a:spAutoFit/>
          </a:bodyPr>
          <a:lstStyle/>
          <a:p>
            <a:pPr marL="12700">
              <a:lnSpc>
                <a:spcPct val="100000"/>
              </a:lnSpc>
              <a:spcBef>
                <a:spcPts val="100"/>
              </a:spcBef>
            </a:pPr>
            <a:r>
              <a:rPr sz="2400" b="0" spc="-20" dirty="0">
                <a:latin typeface="ＭＳ ゴシック"/>
                <a:cs typeface="ＭＳ ゴシック"/>
              </a:rPr>
              <a:t>安全性を高めるシンプルさ</a:t>
            </a:r>
            <a:endParaRPr sz="2400">
              <a:latin typeface="ＭＳ ゴシック"/>
              <a:cs typeface="ＭＳ ゴシック"/>
            </a:endParaRPr>
          </a:p>
        </p:txBody>
      </p:sp>
      <p:sp>
        <p:nvSpPr>
          <p:cNvPr id="7" name="object 7"/>
          <p:cNvSpPr txBox="1"/>
          <p:nvPr/>
        </p:nvSpPr>
        <p:spPr>
          <a:xfrm>
            <a:off x="367690" y="1295827"/>
            <a:ext cx="4970145" cy="910590"/>
          </a:xfrm>
          <a:prstGeom prst="rect">
            <a:avLst/>
          </a:prstGeom>
        </p:spPr>
        <p:txBody>
          <a:bodyPr vert="horz" wrap="square" lIns="0" tIns="89535" rIns="0" bIns="0" rtlCol="0">
            <a:spAutoFit/>
          </a:bodyPr>
          <a:lstStyle/>
          <a:p>
            <a:pPr marL="12700">
              <a:lnSpc>
                <a:spcPct val="100000"/>
              </a:lnSpc>
              <a:spcBef>
                <a:spcPts val="705"/>
              </a:spcBef>
            </a:pPr>
            <a:r>
              <a:rPr sz="1600" b="1" u="sng" spc="-25" dirty="0">
                <a:solidFill>
                  <a:srgbClr val="FFFFFF"/>
                </a:solidFill>
                <a:uFill>
                  <a:solidFill>
                    <a:srgbClr val="FFFFFF"/>
                  </a:solidFill>
                </a:uFill>
                <a:latin typeface="ＭＳ ゴシック"/>
                <a:cs typeface="ＭＳ ゴシック"/>
              </a:rPr>
              <a:t>自然対流による冷却</a:t>
            </a:r>
            <a:endParaRPr sz="1600">
              <a:latin typeface="ＭＳ ゴシック"/>
              <a:cs typeface="ＭＳ ゴシック"/>
            </a:endParaRPr>
          </a:p>
          <a:p>
            <a:pPr marL="299085" marR="5080" indent="-166370">
              <a:lnSpc>
                <a:spcPct val="100000"/>
              </a:lnSpc>
              <a:spcBef>
                <a:spcPts val="600"/>
              </a:spcBef>
              <a:buFont typeface="Arial"/>
              <a:buChar char="•"/>
              <a:tabLst>
                <a:tab pos="299720" algn="l"/>
              </a:tabLst>
            </a:pPr>
            <a:r>
              <a:rPr sz="1600" spc="-55" dirty="0">
                <a:solidFill>
                  <a:srgbClr val="FFFFFF"/>
                </a:solidFill>
                <a:latin typeface="ＭＳ ゴシック"/>
                <a:cs typeface="ＭＳ ゴシック"/>
              </a:rPr>
              <a:t>パッシブセーフ </a:t>
            </a:r>
            <a:r>
              <a:rPr sz="1600" dirty="0">
                <a:solidFill>
                  <a:srgbClr val="FFFFFF"/>
                </a:solidFill>
                <a:latin typeface="Arial"/>
                <a:cs typeface="Arial"/>
              </a:rPr>
              <a:t>- </a:t>
            </a:r>
            <a:r>
              <a:rPr sz="1600" spc="-30" dirty="0">
                <a:solidFill>
                  <a:srgbClr val="FFFFFF"/>
                </a:solidFill>
                <a:latin typeface="ＭＳ ゴシック"/>
                <a:cs typeface="ＭＳ ゴシック"/>
              </a:rPr>
              <a:t>冷却水は自然対流によって炉心内</a:t>
            </a:r>
            <a:r>
              <a:rPr sz="1600" spc="-40" dirty="0">
                <a:solidFill>
                  <a:srgbClr val="FFFFFF"/>
                </a:solidFill>
                <a:latin typeface="ＭＳ ゴシック"/>
                <a:cs typeface="ＭＳ ゴシック"/>
              </a:rPr>
              <a:t>を循環するため、ポンプを必要としない。</a:t>
            </a:r>
            <a:endParaRPr sz="1600">
              <a:latin typeface="ＭＳ ゴシック"/>
              <a:cs typeface="ＭＳ ゴシック"/>
            </a:endParaRPr>
          </a:p>
        </p:txBody>
      </p:sp>
      <p:sp>
        <p:nvSpPr>
          <p:cNvPr id="8" name="object 8"/>
          <p:cNvSpPr txBox="1"/>
          <p:nvPr/>
        </p:nvSpPr>
        <p:spPr>
          <a:xfrm>
            <a:off x="367690" y="2246582"/>
            <a:ext cx="4973955" cy="920115"/>
          </a:xfrm>
          <a:prstGeom prst="rect">
            <a:avLst/>
          </a:prstGeom>
        </p:spPr>
        <p:txBody>
          <a:bodyPr vert="horz" wrap="square" lIns="0" tIns="99060" rIns="0" bIns="0" rtlCol="0">
            <a:spAutoFit/>
          </a:bodyPr>
          <a:lstStyle/>
          <a:p>
            <a:pPr marL="12700">
              <a:lnSpc>
                <a:spcPct val="100000"/>
              </a:lnSpc>
              <a:spcBef>
                <a:spcPts val="780"/>
              </a:spcBef>
            </a:pPr>
            <a:r>
              <a:rPr sz="1600" b="1" u="sng" spc="-20" dirty="0">
                <a:solidFill>
                  <a:srgbClr val="FFFFFF"/>
                </a:solidFill>
                <a:uFill>
                  <a:solidFill>
                    <a:srgbClr val="FFFFFF"/>
                  </a:solidFill>
                </a:uFill>
                <a:latin typeface="ＭＳ ゴシック"/>
                <a:cs typeface="ＭＳ ゴシック"/>
              </a:rPr>
              <a:t>耐震性</a:t>
            </a:r>
            <a:endParaRPr sz="1600">
              <a:latin typeface="ＭＳ ゴシック"/>
              <a:cs typeface="ＭＳ ゴシック"/>
            </a:endParaRPr>
          </a:p>
          <a:p>
            <a:pPr marL="299085" indent="-167005">
              <a:lnSpc>
                <a:spcPts val="1880"/>
              </a:lnSpc>
              <a:spcBef>
                <a:spcPts val="685"/>
              </a:spcBef>
              <a:buFont typeface="Arial"/>
              <a:buChar char="•"/>
              <a:tabLst>
                <a:tab pos="299720" algn="l"/>
              </a:tabLst>
            </a:pPr>
            <a:r>
              <a:rPr sz="1600" spc="-50" dirty="0">
                <a:solidFill>
                  <a:srgbClr val="FFFFFF"/>
                </a:solidFill>
                <a:latin typeface="ＭＳ ゴシック"/>
                <a:cs typeface="ＭＳ ゴシック"/>
              </a:rPr>
              <a:t>地震や航空機の衝撃に強い建屋の地階部分のプール</a:t>
            </a:r>
            <a:endParaRPr sz="1600">
              <a:latin typeface="ＭＳ ゴシック"/>
              <a:cs typeface="ＭＳ ゴシック"/>
            </a:endParaRPr>
          </a:p>
          <a:p>
            <a:pPr marL="299085">
              <a:lnSpc>
                <a:spcPts val="1880"/>
              </a:lnSpc>
            </a:pPr>
            <a:r>
              <a:rPr sz="1600" spc="-30" dirty="0">
                <a:solidFill>
                  <a:srgbClr val="FFFFFF"/>
                </a:solidFill>
                <a:latin typeface="ＭＳ ゴシック"/>
                <a:cs typeface="ＭＳ ゴシック"/>
              </a:rPr>
              <a:t>にモジュールを配置。</a:t>
            </a:r>
            <a:endParaRPr sz="1600">
              <a:latin typeface="ＭＳ ゴシック"/>
              <a:cs typeface="ＭＳ ゴシック"/>
            </a:endParaRPr>
          </a:p>
        </p:txBody>
      </p:sp>
      <p:sp>
        <p:nvSpPr>
          <p:cNvPr id="9" name="object 9"/>
          <p:cNvSpPr txBox="1"/>
          <p:nvPr/>
        </p:nvSpPr>
        <p:spPr>
          <a:xfrm>
            <a:off x="367690" y="3217316"/>
            <a:ext cx="4754245" cy="1229995"/>
          </a:xfrm>
          <a:prstGeom prst="rect">
            <a:avLst/>
          </a:prstGeom>
        </p:spPr>
        <p:txBody>
          <a:bodyPr vert="horz" wrap="square" lIns="0" tIns="88900" rIns="0" bIns="0" rtlCol="0">
            <a:spAutoFit/>
          </a:bodyPr>
          <a:lstStyle/>
          <a:p>
            <a:pPr marL="12700">
              <a:lnSpc>
                <a:spcPct val="100000"/>
              </a:lnSpc>
              <a:spcBef>
                <a:spcPts val="700"/>
              </a:spcBef>
            </a:pPr>
            <a:r>
              <a:rPr sz="1600" b="1" u="sng" spc="-30" dirty="0">
                <a:solidFill>
                  <a:srgbClr val="FFFFFF"/>
                </a:solidFill>
                <a:uFill>
                  <a:solidFill>
                    <a:srgbClr val="FFFFFF"/>
                  </a:solidFill>
                </a:uFill>
                <a:latin typeface="ＭＳ ゴシック"/>
                <a:cs typeface="ＭＳ ゴシック"/>
              </a:rPr>
              <a:t>シンプル＆スモール</a:t>
            </a:r>
            <a:endParaRPr sz="1600">
              <a:latin typeface="ＭＳ ゴシック"/>
              <a:cs typeface="ＭＳ ゴシック"/>
            </a:endParaRPr>
          </a:p>
          <a:p>
            <a:pPr marL="299085" indent="-167005">
              <a:lnSpc>
                <a:spcPct val="100000"/>
              </a:lnSpc>
              <a:spcBef>
                <a:spcPts val="600"/>
              </a:spcBef>
              <a:buFont typeface="Arial"/>
              <a:buChar char="•"/>
              <a:tabLst>
                <a:tab pos="299720" algn="l"/>
              </a:tabLst>
            </a:pPr>
            <a:r>
              <a:rPr sz="1600" spc="-25" dirty="0">
                <a:solidFill>
                  <a:srgbClr val="FFFFFF"/>
                </a:solidFill>
                <a:latin typeface="ＭＳ ゴシック"/>
                <a:cs typeface="ＭＳ ゴシック"/>
              </a:rPr>
              <a:t>炉心は大型炉心の</a:t>
            </a:r>
            <a:r>
              <a:rPr sz="1600" spc="-30" dirty="0">
                <a:solidFill>
                  <a:srgbClr val="FFFFFF"/>
                </a:solidFill>
                <a:latin typeface="Arial"/>
                <a:cs typeface="Arial"/>
              </a:rPr>
              <a:t>1/20</a:t>
            </a:r>
            <a:r>
              <a:rPr sz="1600" spc="-50" dirty="0">
                <a:solidFill>
                  <a:srgbClr val="FFFFFF"/>
                </a:solidFill>
                <a:latin typeface="ＭＳ ゴシック"/>
                <a:cs typeface="ＭＳ ゴシック"/>
              </a:rPr>
              <a:t>。</a:t>
            </a:r>
            <a:endParaRPr sz="1600">
              <a:latin typeface="ＭＳ ゴシック"/>
              <a:cs typeface="ＭＳ ゴシック"/>
            </a:endParaRPr>
          </a:p>
          <a:p>
            <a:pPr marL="299085" indent="-167005">
              <a:lnSpc>
                <a:spcPct val="100000"/>
              </a:lnSpc>
              <a:spcBef>
                <a:spcPts val="600"/>
              </a:spcBef>
              <a:buFont typeface="Arial"/>
              <a:buChar char="•"/>
              <a:tabLst>
                <a:tab pos="299720" algn="l"/>
              </a:tabLst>
            </a:pPr>
            <a:r>
              <a:rPr sz="1600" spc="-55" dirty="0">
                <a:solidFill>
                  <a:srgbClr val="FFFFFF"/>
                </a:solidFill>
                <a:latin typeface="ＭＳ ゴシック"/>
                <a:cs typeface="ＭＳ ゴシック"/>
              </a:rPr>
              <a:t>統合された原子炉設計 </a:t>
            </a:r>
            <a:r>
              <a:rPr sz="1600" spc="30" dirty="0">
                <a:solidFill>
                  <a:srgbClr val="FFFFFF"/>
                </a:solidFill>
                <a:latin typeface="Arial"/>
                <a:cs typeface="Arial"/>
              </a:rPr>
              <a:t>- </a:t>
            </a:r>
            <a:r>
              <a:rPr sz="1600" spc="-45" dirty="0">
                <a:solidFill>
                  <a:srgbClr val="FFFFFF"/>
                </a:solidFill>
                <a:latin typeface="ＭＳ ゴシック"/>
                <a:cs typeface="ＭＳ ゴシック"/>
              </a:rPr>
              <a:t>大破断冷却材喪失事故を</a:t>
            </a:r>
            <a:endParaRPr sz="1600">
              <a:latin typeface="ＭＳ ゴシック"/>
              <a:cs typeface="ＭＳ ゴシック"/>
            </a:endParaRPr>
          </a:p>
          <a:p>
            <a:pPr marL="299085">
              <a:lnSpc>
                <a:spcPct val="100000"/>
              </a:lnSpc>
            </a:pPr>
            <a:r>
              <a:rPr sz="1600" spc="-40" dirty="0">
                <a:solidFill>
                  <a:srgbClr val="FFFFFF"/>
                </a:solidFill>
                <a:latin typeface="ＭＳ ゴシック"/>
                <a:cs typeface="ＭＳ ゴシック"/>
              </a:rPr>
              <a:t>排除。</a:t>
            </a:r>
            <a:endParaRPr sz="1600">
              <a:latin typeface="ＭＳ ゴシック"/>
              <a:cs typeface="ＭＳ ゴシック"/>
            </a:endParaRPr>
          </a:p>
        </p:txBody>
      </p:sp>
      <p:sp>
        <p:nvSpPr>
          <p:cNvPr id="10" name="object 10"/>
          <p:cNvSpPr txBox="1"/>
          <p:nvPr/>
        </p:nvSpPr>
        <p:spPr>
          <a:xfrm>
            <a:off x="367690" y="4487062"/>
            <a:ext cx="4578350" cy="920115"/>
          </a:xfrm>
          <a:prstGeom prst="rect">
            <a:avLst/>
          </a:prstGeom>
        </p:spPr>
        <p:txBody>
          <a:bodyPr vert="horz" wrap="square" lIns="0" tIns="99695" rIns="0" bIns="0" rtlCol="0">
            <a:spAutoFit/>
          </a:bodyPr>
          <a:lstStyle/>
          <a:p>
            <a:pPr marL="12700">
              <a:lnSpc>
                <a:spcPct val="100000"/>
              </a:lnSpc>
              <a:spcBef>
                <a:spcPts val="785"/>
              </a:spcBef>
            </a:pPr>
            <a:r>
              <a:rPr sz="1600" b="1" u="sng" spc="-35" dirty="0">
                <a:solidFill>
                  <a:srgbClr val="FFFFFF"/>
                </a:solidFill>
                <a:uFill>
                  <a:solidFill>
                    <a:srgbClr val="FFFFFF"/>
                  </a:solidFill>
                </a:uFill>
                <a:latin typeface="ＭＳ ゴシック"/>
                <a:cs typeface="ＭＳ ゴシック"/>
              </a:rPr>
              <a:t>深層防護</a:t>
            </a:r>
            <a:endParaRPr sz="1600">
              <a:latin typeface="ＭＳ ゴシック"/>
              <a:cs typeface="ＭＳ ゴシック"/>
            </a:endParaRPr>
          </a:p>
          <a:p>
            <a:pPr marL="299085" indent="-167005">
              <a:lnSpc>
                <a:spcPts val="1880"/>
              </a:lnSpc>
              <a:spcBef>
                <a:spcPts val="680"/>
              </a:spcBef>
              <a:buFont typeface="Arial"/>
              <a:buChar char="•"/>
              <a:tabLst>
                <a:tab pos="299720" algn="l"/>
              </a:tabLst>
            </a:pPr>
            <a:r>
              <a:rPr sz="1600" spc="-30" dirty="0">
                <a:solidFill>
                  <a:srgbClr val="FFFFFF"/>
                </a:solidFill>
                <a:latin typeface="ＭＳ ゴシック"/>
                <a:cs typeface="ＭＳ ゴシック"/>
              </a:rPr>
              <a:t>環境への放射性物質の放出を防ぐために、追加</a:t>
            </a:r>
            <a:endParaRPr sz="1600">
              <a:latin typeface="ＭＳ ゴシック"/>
              <a:cs typeface="ＭＳ ゴシック"/>
            </a:endParaRPr>
          </a:p>
          <a:p>
            <a:pPr marL="299085">
              <a:lnSpc>
                <a:spcPts val="1880"/>
              </a:lnSpc>
            </a:pPr>
            <a:r>
              <a:rPr sz="1600" spc="-35" dirty="0">
                <a:solidFill>
                  <a:srgbClr val="FFFFFF"/>
                </a:solidFill>
                <a:latin typeface="ＭＳ ゴシック"/>
                <a:cs typeface="ＭＳ ゴシック"/>
              </a:rPr>
              <a:t>の複数のバリアを設置。</a:t>
            </a:r>
            <a:endParaRPr sz="1600">
              <a:latin typeface="ＭＳ ゴシック"/>
              <a:cs typeface="ＭＳ ゴシック"/>
            </a:endParaRPr>
          </a:p>
        </p:txBody>
      </p:sp>
      <p:sp>
        <p:nvSpPr>
          <p:cNvPr id="11" name="object 11"/>
          <p:cNvSpPr/>
          <p:nvPr/>
        </p:nvSpPr>
        <p:spPr>
          <a:xfrm>
            <a:off x="7925561" y="3295650"/>
            <a:ext cx="2476500" cy="1200785"/>
          </a:xfrm>
          <a:custGeom>
            <a:avLst/>
            <a:gdLst/>
            <a:ahLst/>
            <a:cxnLst/>
            <a:rect l="l" t="t" r="r" b="b"/>
            <a:pathLst>
              <a:path w="2476500" h="1200785">
                <a:moveTo>
                  <a:pt x="0" y="1200404"/>
                </a:moveTo>
                <a:lnTo>
                  <a:pt x="2476246" y="1200404"/>
                </a:lnTo>
                <a:lnTo>
                  <a:pt x="2476246" y="0"/>
                </a:lnTo>
                <a:lnTo>
                  <a:pt x="0" y="0"/>
                </a:lnTo>
                <a:lnTo>
                  <a:pt x="0" y="1200404"/>
                </a:lnTo>
                <a:close/>
              </a:path>
            </a:pathLst>
          </a:custGeom>
          <a:ln w="28956">
            <a:solidFill>
              <a:srgbClr val="007095"/>
            </a:solidFill>
          </a:ln>
        </p:spPr>
        <p:txBody>
          <a:bodyPr wrap="square" lIns="0" tIns="0" rIns="0" bIns="0" rtlCol="0"/>
          <a:lstStyle/>
          <a:p>
            <a:endParaRPr/>
          </a:p>
        </p:txBody>
      </p:sp>
      <p:sp>
        <p:nvSpPr>
          <p:cNvPr id="12" name="object 12"/>
          <p:cNvSpPr txBox="1"/>
          <p:nvPr/>
        </p:nvSpPr>
        <p:spPr>
          <a:xfrm>
            <a:off x="8004175" y="3309731"/>
            <a:ext cx="2120900" cy="1179195"/>
          </a:xfrm>
          <a:prstGeom prst="rect">
            <a:avLst/>
          </a:prstGeom>
        </p:spPr>
        <p:txBody>
          <a:bodyPr vert="horz" wrap="square" lIns="0" tIns="16510" rIns="0" bIns="0" rtlCol="0">
            <a:spAutoFit/>
          </a:bodyPr>
          <a:lstStyle/>
          <a:p>
            <a:pPr marL="12700" marR="5080" algn="just">
              <a:lnSpc>
                <a:spcPct val="99900"/>
              </a:lnSpc>
              <a:spcBef>
                <a:spcPts val="130"/>
              </a:spcBef>
            </a:pPr>
            <a:r>
              <a:rPr sz="1550" b="1" i="1" spc="-170" dirty="0">
                <a:solidFill>
                  <a:srgbClr val="FFFFFF"/>
                </a:solidFill>
                <a:latin typeface="ＭＳ ゴシック"/>
                <a:cs typeface="ＭＳ ゴシック"/>
              </a:rPr>
              <a:t>対流 </a:t>
            </a:r>
            <a:r>
              <a:rPr sz="1500" b="1" spc="-5" dirty="0">
                <a:solidFill>
                  <a:srgbClr val="FFFFFF"/>
                </a:solidFill>
                <a:latin typeface="Arial"/>
                <a:cs typeface="Arial"/>
              </a:rPr>
              <a:t>- </a:t>
            </a:r>
            <a:r>
              <a:rPr sz="1500" b="1" spc="-20" dirty="0">
                <a:solidFill>
                  <a:srgbClr val="FFFFFF"/>
                </a:solidFill>
                <a:latin typeface="ＭＳ ゴシック"/>
                <a:cs typeface="ＭＳ ゴシック"/>
              </a:rPr>
              <a:t>核反応によるエネルギーが一次冷却材を加</a:t>
            </a:r>
            <a:r>
              <a:rPr sz="1500" b="1" spc="-35" dirty="0">
                <a:solidFill>
                  <a:srgbClr val="FFFFFF"/>
                </a:solidFill>
                <a:latin typeface="ＭＳ ゴシック"/>
                <a:cs typeface="ＭＳ ゴシック"/>
              </a:rPr>
              <a:t>熱、対流と浮力によって</a:t>
            </a:r>
            <a:r>
              <a:rPr sz="1500" b="1" spc="-30" dirty="0">
                <a:solidFill>
                  <a:srgbClr val="FFFFFF"/>
                </a:solidFill>
                <a:latin typeface="ＭＳ ゴシック"/>
                <a:cs typeface="ＭＳ ゴシック"/>
              </a:rPr>
              <a:t>ライザ内を上昇させる、</a:t>
            </a:r>
            <a:r>
              <a:rPr sz="1500" b="1" spc="-35" dirty="0">
                <a:solidFill>
                  <a:srgbClr val="FFFFFF"/>
                </a:solidFill>
                <a:latin typeface="ＭＳ ゴシック"/>
                <a:cs typeface="ＭＳ ゴシック"/>
              </a:rPr>
              <a:t>煙突効果のようなもの。</a:t>
            </a:r>
            <a:endParaRPr sz="1500">
              <a:latin typeface="ＭＳ ゴシック"/>
              <a:cs typeface="ＭＳ ゴシック"/>
            </a:endParaRPr>
          </a:p>
        </p:txBody>
      </p:sp>
      <p:grpSp>
        <p:nvGrpSpPr>
          <p:cNvPr id="13" name="object 13"/>
          <p:cNvGrpSpPr/>
          <p:nvPr/>
        </p:nvGrpSpPr>
        <p:grpSpPr>
          <a:xfrm>
            <a:off x="6153784" y="2189860"/>
            <a:ext cx="1806575" cy="1917064"/>
            <a:chOff x="6153784" y="2189860"/>
            <a:chExt cx="1806575" cy="1917064"/>
          </a:xfrm>
        </p:grpSpPr>
        <p:sp>
          <p:nvSpPr>
            <p:cNvPr id="14" name="object 14"/>
            <p:cNvSpPr/>
            <p:nvPr/>
          </p:nvSpPr>
          <p:spPr>
            <a:xfrm>
              <a:off x="6168389" y="3935729"/>
              <a:ext cx="1758950" cy="111125"/>
            </a:xfrm>
            <a:custGeom>
              <a:avLst/>
              <a:gdLst/>
              <a:ahLst/>
              <a:cxnLst/>
              <a:rect l="l" t="t" r="r" b="b"/>
              <a:pathLst>
                <a:path w="1758950" h="111125">
                  <a:moveTo>
                    <a:pt x="1758568" y="0"/>
                  </a:moveTo>
                  <a:lnTo>
                    <a:pt x="0" y="110617"/>
                  </a:lnTo>
                </a:path>
              </a:pathLst>
            </a:custGeom>
            <a:ln w="28956">
              <a:solidFill>
                <a:srgbClr val="007095"/>
              </a:solidFill>
            </a:ln>
          </p:spPr>
          <p:txBody>
            <a:bodyPr wrap="square" lIns="0" tIns="0" rIns="0" bIns="0" rtlCol="0"/>
            <a:lstStyle/>
            <a:p>
              <a:endParaRPr/>
            </a:p>
          </p:txBody>
        </p:sp>
        <p:sp>
          <p:nvSpPr>
            <p:cNvPr id="15" name="object 15"/>
            <p:cNvSpPr/>
            <p:nvPr/>
          </p:nvSpPr>
          <p:spPr>
            <a:xfrm>
              <a:off x="6168389" y="3990593"/>
              <a:ext cx="90170" cy="101600"/>
            </a:xfrm>
            <a:custGeom>
              <a:avLst/>
              <a:gdLst/>
              <a:ahLst/>
              <a:cxnLst/>
              <a:rect l="l" t="t" r="r" b="b"/>
              <a:pathLst>
                <a:path w="90170" h="101600">
                  <a:moveTo>
                    <a:pt x="83312" y="0"/>
                  </a:moveTo>
                  <a:lnTo>
                    <a:pt x="0" y="56260"/>
                  </a:lnTo>
                  <a:lnTo>
                    <a:pt x="89662" y="101599"/>
                  </a:lnTo>
                </a:path>
              </a:pathLst>
            </a:custGeom>
            <a:ln w="28954">
              <a:solidFill>
                <a:srgbClr val="007095"/>
              </a:solidFill>
            </a:ln>
          </p:spPr>
          <p:txBody>
            <a:bodyPr wrap="square" lIns="0" tIns="0" rIns="0" bIns="0" rtlCol="0"/>
            <a:lstStyle/>
            <a:p>
              <a:endParaRPr/>
            </a:p>
          </p:txBody>
        </p:sp>
        <p:sp>
          <p:nvSpPr>
            <p:cNvPr id="16" name="object 16"/>
            <p:cNvSpPr/>
            <p:nvPr/>
          </p:nvSpPr>
          <p:spPr>
            <a:xfrm>
              <a:off x="6287261" y="2204465"/>
              <a:ext cx="1658620" cy="1394460"/>
            </a:xfrm>
            <a:custGeom>
              <a:avLst/>
              <a:gdLst/>
              <a:ahLst/>
              <a:cxnLst/>
              <a:rect l="l" t="t" r="r" b="b"/>
              <a:pathLst>
                <a:path w="1658620" h="1394460">
                  <a:moveTo>
                    <a:pt x="1658112" y="0"/>
                  </a:moveTo>
                  <a:lnTo>
                    <a:pt x="0" y="1394333"/>
                  </a:lnTo>
                </a:path>
              </a:pathLst>
            </a:custGeom>
            <a:ln w="28954">
              <a:solidFill>
                <a:srgbClr val="419545"/>
              </a:solidFill>
            </a:ln>
          </p:spPr>
          <p:txBody>
            <a:bodyPr wrap="square" lIns="0" tIns="0" rIns="0" bIns="0" rtlCol="0"/>
            <a:lstStyle/>
            <a:p>
              <a:endParaRPr/>
            </a:p>
          </p:txBody>
        </p:sp>
        <p:sp>
          <p:nvSpPr>
            <p:cNvPr id="17" name="object 17"/>
            <p:cNvSpPr/>
            <p:nvPr/>
          </p:nvSpPr>
          <p:spPr>
            <a:xfrm>
              <a:off x="6287261" y="3504437"/>
              <a:ext cx="98425" cy="93980"/>
            </a:xfrm>
            <a:custGeom>
              <a:avLst/>
              <a:gdLst/>
              <a:ahLst/>
              <a:cxnLst/>
              <a:rect l="l" t="t" r="r" b="b"/>
              <a:pathLst>
                <a:path w="98425" h="93979">
                  <a:moveTo>
                    <a:pt x="33654" y="0"/>
                  </a:moveTo>
                  <a:lnTo>
                    <a:pt x="0" y="93979"/>
                  </a:lnTo>
                  <a:lnTo>
                    <a:pt x="98425" y="76962"/>
                  </a:lnTo>
                </a:path>
              </a:pathLst>
            </a:custGeom>
            <a:ln w="28956">
              <a:solidFill>
                <a:srgbClr val="419545"/>
              </a:solidFill>
            </a:ln>
          </p:spPr>
          <p:txBody>
            <a:bodyPr wrap="square" lIns="0" tIns="0" rIns="0" bIns="0" rtlCol="0"/>
            <a:lstStyle/>
            <a:p>
              <a:endParaRPr/>
            </a:p>
          </p:txBody>
        </p:sp>
      </p:grpSp>
      <p:sp>
        <p:nvSpPr>
          <p:cNvPr id="18" name="object 18"/>
          <p:cNvSpPr txBox="1"/>
          <p:nvPr/>
        </p:nvSpPr>
        <p:spPr>
          <a:xfrm>
            <a:off x="7945373" y="1236725"/>
            <a:ext cx="2476500" cy="1885314"/>
          </a:xfrm>
          <a:prstGeom prst="rect">
            <a:avLst/>
          </a:prstGeom>
          <a:ln w="38100">
            <a:solidFill>
              <a:srgbClr val="419545"/>
            </a:solidFill>
          </a:ln>
        </p:spPr>
        <p:txBody>
          <a:bodyPr vert="horz" wrap="square" lIns="0" tIns="28575" rIns="0" bIns="0" rtlCol="0">
            <a:spAutoFit/>
          </a:bodyPr>
          <a:lstStyle/>
          <a:p>
            <a:pPr marL="90805" marR="281940" algn="just">
              <a:lnSpc>
                <a:spcPct val="99900"/>
              </a:lnSpc>
              <a:spcBef>
                <a:spcPts val="225"/>
              </a:spcBef>
            </a:pPr>
            <a:r>
              <a:rPr sz="1550" b="1" i="1" spc="-145" dirty="0">
                <a:solidFill>
                  <a:srgbClr val="FFFFFF"/>
                </a:solidFill>
                <a:latin typeface="ＭＳ ゴシック"/>
                <a:cs typeface="ＭＳ ゴシック"/>
              </a:rPr>
              <a:t>熱伝導 </a:t>
            </a:r>
            <a:r>
              <a:rPr sz="1500" b="1" spc="-5" dirty="0">
                <a:solidFill>
                  <a:srgbClr val="FFFFFF"/>
                </a:solidFill>
                <a:latin typeface="Arial"/>
                <a:cs typeface="Arial"/>
              </a:rPr>
              <a:t>- </a:t>
            </a:r>
            <a:r>
              <a:rPr sz="1500" b="1" spc="-30" dirty="0">
                <a:solidFill>
                  <a:srgbClr val="FFFFFF"/>
                </a:solidFill>
                <a:latin typeface="ＭＳ ゴシック"/>
                <a:cs typeface="ＭＳ ゴシック"/>
              </a:rPr>
              <a:t>核反応で温められた水</a:t>
            </a:r>
            <a:r>
              <a:rPr sz="1500" b="1" spc="-20" dirty="0">
                <a:solidFill>
                  <a:srgbClr val="FFFFFF"/>
                </a:solidFill>
                <a:latin typeface="ＭＳ ゴシック"/>
                <a:cs typeface="ＭＳ ゴシック"/>
              </a:rPr>
              <a:t>（一次系）は、そ</a:t>
            </a:r>
            <a:r>
              <a:rPr sz="1500" b="1" spc="-30" dirty="0">
                <a:solidFill>
                  <a:srgbClr val="FFFFFF"/>
                </a:solidFill>
                <a:latin typeface="ＭＳ ゴシック"/>
                <a:cs typeface="ＭＳ ゴシック"/>
              </a:rPr>
              <a:t>の熱を蒸気発生器の管の壁を通して伝え、管の中</a:t>
            </a:r>
            <a:r>
              <a:rPr sz="1500" b="1" spc="-20" dirty="0">
                <a:solidFill>
                  <a:srgbClr val="FFFFFF"/>
                </a:solidFill>
                <a:latin typeface="ＭＳ ゴシック"/>
                <a:cs typeface="ＭＳ ゴシック"/>
              </a:rPr>
              <a:t>の水（二次系）</a:t>
            </a:r>
            <a:r>
              <a:rPr sz="1500" b="1" spc="-35" dirty="0">
                <a:solidFill>
                  <a:srgbClr val="FFFFFF"/>
                </a:solidFill>
                <a:latin typeface="ＭＳ ゴシック"/>
                <a:cs typeface="ＭＳ ゴシック"/>
              </a:rPr>
              <a:t>を加熱し</a:t>
            </a:r>
            <a:r>
              <a:rPr sz="1500" b="1" spc="-30" dirty="0">
                <a:solidFill>
                  <a:srgbClr val="FFFFFF"/>
                </a:solidFill>
                <a:latin typeface="ＭＳ ゴシック"/>
                <a:cs typeface="ＭＳ ゴシック"/>
              </a:rPr>
              <a:t>て蒸気に変える。この熱</a:t>
            </a:r>
            <a:r>
              <a:rPr sz="1500" b="1" spc="-20" dirty="0">
                <a:solidFill>
                  <a:srgbClr val="FFFFFF"/>
                </a:solidFill>
                <a:latin typeface="ＭＳ ゴシック"/>
                <a:cs typeface="ＭＳ ゴシック"/>
              </a:rPr>
              <a:t>伝導によって一次系が冷やされる。</a:t>
            </a:r>
            <a:endParaRPr sz="1500">
              <a:latin typeface="ＭＳ ゴシック"/>
              <a:cs typeface="ＭＳ ゴシック"/>
            </a:endParaRPr>
          </a:p>
        </p:txBody>
      </p:sp>
      <p:sp>
        <p:nvSpPr>
          <p:cNvPr id="19" name="object 19"/>
          <p:cNvSpPr txBox="1"/>
          <p:nvPr/>
        </p:nvSpPr>
        <p:spPr>
          <a:xfrm>
            <a:off x="7945373" y="4627626"/>
            <a:ext cx="2476500" cy="1195070"/>
          </a:xfrm>
          <a:prstGeom prst="rect">
            <a:avLst/>
          </a:prstGeom>
          <a:ln w="38100">
            <a:solidFill>
              <a:srgbClr val="C4D97A"/>
            </a:solidFill>
          </a:ln>
        </p:spPr>
        <p:txBody>
          <a:bodyPr vert="horz" wrap="square" lIns="0" tIns="31114" rIns="0" bIns="0" rtlCol="0">
            <a:spAutoFit/>
          </a:bodyPr>
          <a:lstStyle/>
          <a:p>
            <a:pPr marL="90805" algn="just">
              <a:lnSpc>
                <a:spcPct val="100000"/>
              </a:lnSpc>
              <a:spcBef>
                <a:spcPts val="244"/>
              </a:spcBef>
            </a:pPr>
            <a:r>
              <a:rPr sz="1550" b="1" i="1" spc="-170" dirty="0">
                <a:solidFill>
                  <a:srgbClr val="FFFFFF"/>
                </a:solidFill>
                <a:latin typeface="ＭＳ ゴシック"/>
                <a:cs typeface="ＭＳ ゴシック"/>
              </a:rPr>
              <a:t>重力 </a:t>
            </a:r>
            <a:r>
              <a:rPr sz="1500" b="1" i="1" dirty="0">
                <a:solidFill>
                  <a:srgbClr val="FFFFFF"/>
                </a:solidFill>
                <a:latin typeface="Arial"/>
                <a:cs typeface="Arial"/>
              </a:rPr>
              <a:t>/ </a:t>
            </a:r>
            <a:r>
              <a:rPr sz="1550" b="1" i="1" spc="-170" dirty="0">
                <a:solidFill>
                  <a:srgbClr val="FFFFFF"/>
                </a:solidFill>
                <a:latin typeface="ＭＳ ゴシック"/>
                <a:cs typeface="ＭＳ ゴシック"/>
              </a:rPr>
              <a:t>浮力 </a:t>
            </a:r>
            <a:r>
              <a:rPr sz="1500" b="1" spc="10" dirty="0">
                <a:solidFill>
                  <a:srgbClr val="FFFFFF"/>
                </a:solidFill>
                <a:latin typeface="Arial"/>
                <a:cs typeface="Arial"/>
              </a:rPr>
              <a:t>- </a:t>
            </a:r>
            <a:r>
              <a:rPr sz="1500" b="1" spc="-35" dirty="0">
                <a:solidFill>
                  <a:srgbClr val="FFFFFF"/>
                </a:solidFill>
                <a:latin typeface="ＭＳ ゴシック"/>
                <a:cs typeface="ＭＳ ゴシック"/>
              </a:rPr>
              <a:t>より冷たい</a:t>
            </a:r>
            <a:endParaRPr sz="1500">
              <a:latin typeface="ＭＳ ゴシック"/>
              <a:cs typeface="ＭＳ ゴシック"/>
            </a:endParaRPr>
          </a:p>
          <a:p>
            <a:pPr marL="90805" marR="281305" algn="just">
              <a:lnSpc>
                <a:spcPct val="98700"/>
              </a:lnSpc>
              <a:spcBef>
                <a:spcPts val="85"/>
              </a:spcBef>
            </a:pPr>
            <a:r>
              <a:rPr sz="1500" b="1" spc="-25" dirty="0">
                <a:solidFill>
                  <a:srgbClr val="FFFFFF"/>
                </a:solidFill>
                <a:latin typeface="ＭＳ ゴシック"/>
                <a:cs typeface="ＭＳ ゴシック"/>
              </a:rPr>
              <a:t>（高密度な）</a:t>
            </a:r>
            <a:r>
              <a:rPr sz="1500" b="1" spc="-30" dirty="0">
                <a:solidFill>
                  <a:srgbClr val="FFFFFF"/>
                </a:solidFill>
                <a:latin typeface="ＭＳ ゴシック"/>
                <a:cs typeface="ＭＳ ゴシック"/>
              </a:rPr>
              <a:t>一次系冷却</a:t>
            </a:r>
            <a:r>
              <a:rPr sz="1500" b="1" spc="-35" dirty="0">
                <a:solidFill>
                  <a:srgbClr val="FFFFFF"/>
                </a:solidFill>
                <a:latin typeface="ＭＳ ゴシック"/>
                <a:cs typeface="ＭＳ ゴシック"/>
              </a:rPr>
              <a:t>材が原子炉圧力容器の底</a:t>
            </a:r>
            <a:r>
              <a:rPr sz="1500" b="1" spc="-45" dirty="0">
                <a:solidFill>
                  <a:srgbClr val="FFFFFF"/>
                </a:solidFill>
                <a:latin typeface="ＭＳ ゴシック"/>
                <a:cs typeface="ＭＳ ゴシック"/>
              </a:rPr>
              <a:t>に「落下」し、自然循環</a:t>
            </a:r>
            <a:r>
              <a:rPr sz="1500" b="1" spc="-40" dirty="0">
                <a:solidFill>
                  <a:srgbClr val="FFFFFF"/>
                </a:solidFill>
                <a:latin typeface="ＭＳ ゴシック"/>
                <a:cs typeface="ＭＳ ゴシック"/>
              </a:rPr>
              <a:t>サイクルを継続。</a:t>
            </a:r>
            <a:endParaRPr sz="1500">
              <a:latin typeface="ＭＳ ゴシック"/>
              <a:cs typeface="ＭＳ ゴシック"/>
            </a:endParaRPr>
          </a:p>
        </p:txBody>
      </p:sp>
      <p:grpSp>
        <p:nvGrpSpPr>
          <p:cNvPr id="20" name="object 20"/>
          <p:cNvGrpSpPr/>
          <p:nvPr/>
        </p:nvGrpSpPr>
        <p:grpSpPr>
          <a:xfrm>
            <a:off x="5928359" y="2191511"/>
            <a:ext cx="2033270" cy="3143885"/>
            <a:chOff x="5928359" y="2191511"/>
            <a:chExt cx="2033270" cy="3143885"/>
          </a:xfrm>
        </p:grpSpPr>
        <p:sp>
          <p:nvSpPr>
            <p:cNvPr id="21" name="object 21"/>
            <p:cNvSpPr/>
            <p:nvPr/>
          </p:nvSpPr>
          <p:spPr>
            <a:xfrm>
              <a:off x="5942837" y="2205989"/>
              <a:ext cx="2004060" cy="1274445"/>
            </a:xfrm>
            <a:custGeom>
              <a:avLst/>
              <a:gdLst/>
              <a:ahLst/>
              <a:cxnLst/>
              <a:rect l="l" t="t" r="r" b="b"/>
              <a:pathLst>
                <a:path w="2004059" h="1274445">
                  <a:moveTo>
                    <a:pt x="2003806" y="0"/>
                  </a:moveTo>
                  <a:lnTo>
                    <a:pt x="0" y="1274064"/>
                  </a:lnTo>
                </a:path>
                <a:path w="2004059" h="1274445">
                  <a:moveTo>
                    <a:pt x="46609" y="1184148"/>
                  </a:moveTo>
                  <a:lnTo>
                    <a:pt x="0" y="1273937"/>
                  </a:lnTo>
                  <a:lnTo>
                    <a:pt x="101600" y="1270000"/>
                  </a:lnTo>
                </a:path>
              </a:pathLst>
            </a:custGeom>
            <a:ln w="28956">
              <a:solidFill>
                <a:srgbClr val="419545"/>
              </a:solidFill>
            </a:ln>
          </p:spPr>
          <p:txBody>
            <a:bodyPr wrap="square" lIns="0" tIns="0" rIns="0" bIns="0" rtlCol="0"/>
            <a:lstStyle/>
            <a:p>
              <a:endParaRPr/>
            </a:p>
          </p:txBody>
        </p:sp>
        <p:sp>
          <p:nvSpPr>
            <p:cNvPr id="22" name="object 22"/>
            <p:cNvSpPr/>
            <p:nvPr/>
          </p:nvSpPr>
          <p:spPr>
            <a:xfrm>
              <a:off x="5953505" y="5206745"/>
              <a:ext cx="1993264" cy="114300"/>
            </a:xfrm>
            <a:custGeom>
              <a:avLst/>
              <a:gdLst/>
              <a:ahLst/>
              <a:cxnLst/>
              <a:rect l="l" t="t" r="r" b="b"/>
              <a:pathLst>
                <a:path w="1993265" h="114300">
                  <a:moveTo>
                    <a:pt x="1992884" y="0"/>
                  </a:moveTo>
                  <a:lnTo>
                    <a:pt x="0" y="65277"/>
                  </a:lnTo>
                </a:path>
                <a:path w="1993265" h="114300">
                  <a:moveTo>
                    <a:pt x="86106" y="12191"/>
                  </a:moveTo>
                  <a:lnTo>
                    <a:pt x="0" y="65912"/>
                  </a:lnTo>
                  <a:lnTo>
                    <a:pt x="89535" y="114045"/>
                  </a:lnTo>
                </a:path>
              </a:pathLst>
            </a:custGeom>
            <a:ln w="28956">
              <a:solidFill>
                <a:srgbClr val="C4D97A"/>
              </a:solidFill>
            </a:ln>
          </p:spPr>
          <p:txBody>
            <a:bodyPr wrap="square" lIns="0" tIns="0" rIns="0" bIns="0" rtlCol="0"/>
            <a:lstStyle/>
            <a:p>
              <a:endParaRPr/>
            </a:p>
          </p:txBody>
        </p:sp>
        <p:sp>
          <p:nvSpPr>
            <p:cNvPr id="23" name="object 23"/>
            <p:cNvSpPr/>
            <p:nvPr/>
          </p:nvSpPr>
          <p:spPr>
            <a:xfrm>
              <a:off x="6259829" y="5138166"/>
              <a:ext cx="1687195" cy="102235"/>
            </a:xfrm>
            <a:custGeom>
              <a:avLst/>
              <a:gdLst/>
              <a:ahLst/>
              <a:cxnLst/>
              <a:rect l="l" t="t" r="r" b="b"/>
              <a:pathLst>
                <a:path w="1687195" h="102235">
                  <a:moveTo>
                    <a:pt x="1686941" y="69976"/>
                  </a:moveTo>
                  <a:lnTo>
                    <a:pt x="0" y="50291"/>
                  </a:lnTo>
                </a:path>
                <a:path w="1687195" h="102235">
                  <a:moveTo>
                    <a:pt x="86995" y="101853"/>
                  </a:moveTo>
                  <a:lnTo>
                    <a:pt x="0" y="49910"/>
                  </a:lnTo>
                  <a:lnTo>
                    <a:pt x="88265" y="0"/>
                  </a:lnTo>
                </a:path>
              </a:pathLst>
            </a:custGeom>
            <a:ln w="28954">
              <a:solidFill>
                <a:srgbClr val="C4D97A"/>
              </a:solidFill>
            </a:ln>
          </p:spPr>
          <p:txBody>
            <a:bodyPr wrap="square" lIns="0" tIns="0" rIns="0" bIns="0" rtlCol="0"/>
            <a:lstStyle/>
            <a:p>
              <a:endParaRPr/>
            </a:p>
          </p:txBody>
        </p:sp>
      </p:grpSp>
      <p:sp>
        <p:nvSpPr>
          <p:cNvPr id="24" name="object 24"/>
          <p:cNvSpPr txBox="1"/>
          <p:nvPr/>
        </p:nvSpPr>
        <p:spPr>
          <a:xfrm>
            <a:off x="819714" y="5969698"/>
            <a:ext cx="10071100" cy="288290"/>
          </a:xfrm>
          <a:prstGeom prst="rect">
            <a:avLst/>
          </a:prstGeom>
          <a:noFill/>
        </p:spPr>
        <p:txBody>
          <a:bodyPr vert="horz" wrap="square" lIns="0" tIns="38735" rIns="0" bIns="0" rtlCol="0">
            <a:spAutoFit/>
          </a:bodyPr>
          <a:lstStyle/>
          <a:p>
            <a:pPr algn="ctr">
              <a:lnSpc>
                <a:spcPct val="100000"/>
              </a:lnSpc>
              <a:spcBef>
                <a:spcPts val="305"/>
              </a:spcBef>
            </a:pPr>
            <a:r>
              <a:rPr sz="1600" b="1" spc="-20" dirty="0">
                <a:solidFill>
                  <a:srgbClr val="FFFFFF"/>
                </a:solidFill>
                <a:latin typeface="ＭＳ ゴシック"/>
                <a:cs typeface="ＭＳ ゴシック"/>
              </a:rPr>
              <a:t>設計基準事象が炉心露出を引き起こさない、あるいは運転員操作を必要としない。</a:t>
            </a:r>
            <a:endParaRPr sz="1600" dirty="0">
              <a:latin typeface="ＭＳ ゴシック"/>
              <a:cs typeface="ＭＳ ゴシック"/>
            </a:endParaRPr>
          </a:p>
        </p:txBody>
      </p:sp>
      <p:sp>
        <p:nvSpPr>
          <p:cNvPr id="27" name="object 27"/>
          <p:cNvSpPr txBox="1"/>
          <p:nvPr/>
        </p:nvSpPr>
        <p:spPr>
          <a:xfrm>
            <a:off x="367995" y="6630652"/>
            <a:ext cx="2259965" cy="111125"/>
          </a:xfrm>
          <a:prstGeom prst="rect">
            <a:avLst/>
          </a:prstGeom>
        </p:spPr>
        <p:txBody>
          <a:bodyPr vert="horz" wrap="square" lIns="0" tIns="5715" rIns="0" bIns="0" rtlCol="0">
            <a:spAutoFit/>
          </a:bodyPr>
          <a:lstStyle/>
          <a:p>
            <a:pPr marL="12700">
              <a:lnSpc>
                <a:spcPct val="100000"/>
              </a:lnSpc>
              <a:spcBef>
                <a:spcPts val="45"/>
              </a:spcBef>
            </a:pPr>
            <a:r>
              <a:rPr sz="600" b="1" dirty="0">
                <a:solidFill>
                  <a:srgbClr val="001287"/>
                </a:solidFill>
                <a:latin typeface="Arial"/>
                <a:cs typeface="Arial"/>
              </a:rPr>
              <a:t>NuScale </a:t>
            </a:r>
            <a:r>
              <a:rPr sz="600" b="1" spc="-10" dirty="0">
                <a:solidFill>
                  <a:srgbClr val="001287"/>
                </a:solidFill>
                <a:latin typeface="Arial"/>
                <a:cs typeface="Arial"/>
              </a:rPr>
              <a:t>Nonproprietary </a:t>
            </a:r>
            <a:r>
              <a:rPr sz="600" dirty="0">
                <a:solidFill>
                  <a:srgbClr val="001287"/>
                </a:solidFill>
                <a:latin typeface="Arial"/>
                <a:cs typeface="Arial"/>
              </a:rPr>
              <a:t>Copyright ©</a:t>
            </a:r>
            <a:r>
              <a:rPr sz="600" spc="-5" dirty="0">
                <a:solidFill>
                  <a:srgbClr val="001287"/>
                </a:solidFill>
                <a:latin typeface="Arial"/>
                <a:cs typeface="Arial"/>
              </a:rPr>
              <a:t> </a:t>
            </a:r>
            <a:r>
              <a:rPr sz="600" dirty="0">
                <a:solidFill>
                  <a:srgbClr val="001287"/>
                </a:solidFill>
                <a:latin typeface="Arial"/>
                <a:cs typeface="Arial"/>
              </a:rPr>
              <a:t>2021 NuScale Power,</a:t>
            </a:r>
            <a:r>
              <a:rPr sz="600" spc="20" dirty="0">
                <a:solidFill>
                  <a:srgbClr val="001287"/>
                </a:solidFill>
                <a:latin typeface="Arial"/>
                <a:cs typeface="Arial"/>
              </a:rPr>
              <a:t> </a:t>
            </a:r>
            <a:r>
              <a:rPr sz="600" spc="-20" dirty="0">
                <a:solidFill>
                  <a:srgbClr val="001287"/>
                </a:solidFill>
                <a:latin typeface="Arial"/>
                <a:cs typeface="Arial"/>
              </a:rPr>
              <a:t>LLC.</a:t>
            </a:r>
            <a:endParaRPr sz="600">
              <a:latin typeface="Arial"/>
              <a:cs typeface="Arial"/>
            </a:endParaRPr>
          </a:p>
        </p:txBody>
      </p:sp>
      <p:sp>
        <p:nvSpPr>
          <p:cNvPr id="28" name="テキスト ボックス 27">
            <a:extLst>
              <a:ext uri="{FF2B5EF4-FFF2-40B4-BE49-F238E27FC236}">
                <a16:creationId xmlns:a16="http://schemas.microsoft.com/office/drawing/2014/main" id="{B8C77312-FA0C-65B1-AA96-714BC0C99369}"/>
              </a:ext>
            </a:extLst>
          </p:cNvPr>
          <p:cNvSpPr txBox="1"/>
          <p:nvPr/>
        </p:nvSpPr>
        <p:spPr>
          <a:xfrm>
            <a:off x="0" y="0"/>
            <a:ext cx="12192000" cy="523220"/>
          </a:xfrm>
          <a:prstGeom prst="rect">
            <a:avLst/>
          </a:prstGeom>
          <a:solidFill>
            <a:srgbClr val="052F61"/>
          </a:solidFill>
        </p:spPr>
        <p:txBody>
          <a:bodyPr wrap="square" rtlCol="0">
            <a:spAutoFit/>
          </a:bodyPr>
          <a:lstStyle/>
          <a:p>
            <a:pPr marL="12700" algn="ctr">
              <a:lnSpc>
                <a:spcPct val="100000"/>
              </a:lnSpc>
              <a:spcBef>
                <a:spcPts val="100"/>
              </a:spcBef>
            </a:pPr>
            <a:r>
              <a:rPr kumimoji="1" lang="en-US" altLang="ja-JP" sz="2800" b="1" dirty="0">
                <a:solidFill>
                  <a:schemeClr val="bg1"/>
                </a:solidFill>
                <a:latin typeface="Meiryo UI" panose="020B0604030504040204" pitchFamily="50" charset="-128"/>
                <a:ea typeface="Meiryo UI" panose="020B0604030504040204" pitchFamily="50" charset="-128"/>
              </a:rPr>
              <a:t>Power Module</a:t>
            </a:r>
            <a:endParaRPr lang="en-US" altLang="ja-JP" sz="2800" dirty="0">
              <a:solidFill>
                <a:schemeClr val="bg1"/>
              </a:solidFill>
              <a:latin typeface="Cooper Black" panose="0208090404030B0204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8118347" y="1592580"/>
            <a:ext cx="3243072" cy="1769364"/>
          </a:xfrm>
          <a:prstGeom prst="rect">
            <a:avLst/>
          </a:prstGeom>
        </p:spPr>
      </p:pic>
      <p:sp>
        <p:nvSpPr>
          <p:cNvPr id="6" name="object 6"/>
          <p:cNvSpPr txBox="1">
            <a:spLocks noGrp="1"/>
          </p:cNvSpPr>
          <p:nvPr>
            <p:ph type="title"/>
          </p:nvPr>
        </p:nvSpPr>
        <p:spPr>
          <a:xfrm>
            <a:off x="367995" y="736219"/>
            <a:ext cx="6154420" cy="391160"/>
          </a:xfrm>
          <a:prstGeom prst="rect">
            <a:avLst/>
          </a:prstGeom>
        </p:spPr>
        <p:txBody>
          <a:bodyPr vert="horz" wrap="square" lIns="0" tIns="12700" rIns="0" bIns="0" rtlCol="0">
            <a:spAutoFit/>
          </a:bodyPr>
          <a:lstStyle/>
          <a:p>
            <a:pPr marL="12700">
              <a:lnSpc>
                <a:spcPct val="100000"/>
              </a:lnSpc>
              <a:spcBef>
                <a:spcPts val="100"/>
              </a:spcBef>
            </a:pPr>
            <a:r>
              <a:rPr sz="2400" b="0" dirty="0">
                <a:latin typeface="ＭＳ Ｐゴシック"/>
                <a:cs typeface="ＭＳ Ｐゴシック"/>
              </a:rPr>
              <a:t>異なる実装（</a:t>
            </a:r>
            <a:r>
              <a:rPr sz="2400" b="0" spc="-5" dirty="0">
                <a:latin typeface="ＭＳ Ｐゴシック"/>
                <a:cs typeface="ＭＳ Ｐゴシック"/>
              </a:rPr>
              <a:t>モジュール数</a:t>
            </a:r>
            <a:r>
              <a:rPr sz="2400" b="0" dirty="0">
                <a:latin typeface="ＭＳ Ｐゴシック"/>
                <a:cs typeface="ＭＳ Ｐゴシック"/>
              </a:rPr>
              <a:t>）</a:t>
            </a:r>
            <a:r>
              <a:rPr sz="2400" b="0" spc="-20" dirty="0">
                <a:latin typeface="ＭＳ Ｐゴシック"/>
                <a:cs typeface="ＭＳ Ｐゴシック"/>
              </a:rPr>
              <a:t>に同一の技術を提供</a:t>
            </a:r>
            <a:endParaRPr sz="2400">
              <a:latin typeface="ＭＳ Ｐゴシック"/>
              <a:cs typeface="ＭＳ Ｐゴシック"/>
            </a:endParaRPr>
          </a:p>
        </p:txBody>
      </p:sp>
      <p:pic>
        <p:nvPicPr>
          <p:cNvPr id="7" name="object 7"/>
          <p:cNvPicPr/>
          <p:nvPr/>
        </p:nvPicPr>
        <p:blipFill>
          <a:blip r:embed="rId3" cstate="print"/>
          <a:stretch>
            <a:fillRect/>
          </a:stretch>
        </p:blipFill>
        <p:spPr>
          <a:xfrm>
            <a:off x="886967" y="1783079"/>
            <a:ext cx="2993135" cy="1464564"/>
          </a:xfrm>
          <a:prstGeom prst="rect">
            <a:avLst/>
          </a:prstGeom>
        </p:spPr>
      </p:pic>
      <p:pic>
        <p:nvPicPr>
          <p:cNvPr id="8" name="object 8"/>
          <p:cNvPicPr/>
          <p:nvPr/>
        </p:nvPicPr>
        <p:blipFill>
          <a:blip r:embed="rId4" cstate="print"/>
          <a:stretch>
            <a:fillRect/>
          </a:stretch>
        </p:blipFill>
        <p:spPr>
          <a:xfrm>
            <a:off x="822960" y="4334255"/>
            <a:ext cx="3087624" cy="1542288"/>
          </a:xfrm>
          <a:prstGeom prst="rect">
            <a:avLst/>
          </a:prstGeom>
        </p:spPr>
      </p:pic>
      <p:pic>
        <p:nvPicPr>
          <p:cNvPr id="9" name="object 9"/>
          <p:cNvPicPr/>
          <p:nvPr/>
        </p:nvPicPr>
        <p:blipFill>
          <a:blip r:embed="rId5" cstate="print"/>
          <a:stretch>
            <a:fillRect/>
          </a:stretch>
        </p:blipFill>
        <p:spPr>
          <a:xfrm>
            <a:off x="5521452" y="1463039"/>
            <a:ext cx="883919" cy="4023360"/>
          </a:xfrm>
          <a:prstGeom prst="rect">
            <a:avLst/>
          </a:prstGeom>
        </p:spPr>
      </p:pic>
      <p:sp>
        <p:nvSpPr>
          <p:cNvPr id="10" name="object 10"/>
          <p:cNvSpPr txBox="1"/>
          <p:nvPr/>
        </p:nvSpPr>
        <p:spPr>
          <a:xfrm>
            <a:off x="7574406" y="5605983"/>
            <a:ext cx="4194175" cy="83693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800" spc="-20" dirty="0">
                <a:solidFill>
                  <a:srgbClr val="001287"/>
                </a:solidFill>
                <a:latin typeface="ＭＳ ゴシック"/>
                <a:cs typeface="ＭＳ ゴシック"/>
              </a:rPr>
              <a:t>様々な条件で実証されたレジリエンス</a:t>
            </a:r>
            <a:endParaRPr sz="1800">
              <a:latin typeface="ＭＳ ゴシック"/>
              <a:cs typeface="ＭＳ ゴシック"/>
            </a:endParaRPr>
          </a:p>
          <a:p>
            <a:pPr marL="299085" marR="19685">
              <a:lnSpc>
                <a:spcPts val="2060"/>
              </a:lnSpc>
              <a:spcBef>
                <a:spcPts val="155"/>
              </a:spcBef>
            </a:pPr>
            <a:r>
              <a:rPr sz="1800" spc="-15" dirty="0">
                <a:solidFill>
                  <a:srgbClr val="001287"/>
                </a:solidFill>
                <a:latin typeface="ＭＳ ゴシック"/>
                <a:cs typeface="ＭＳ ゴシック"/>
              </a:rPr>
              <a:t>（</a:t>
            </a:r>
            <a:r>
              <a:rPr sz="1800" spc="-20" dirty="0">
                <a:solidFill>
                  <a:srgbClr val="001287"/>
                </a:solidFill>
                <a:latin typeface="ＭＳ ゴシック"/>
                <a:cs typeface="ＭＳ ゴシック"/>
              </a:rPr>
              <a:t>ブラックスタート、アイランドモー</a:t>
            </a:r>
            <a:r>
              <a:rPr sz="1800" spc="-15" dirty="0">
                <a:solidFill>
                  <a:srgbClr val="001287"/>
                </a:solidFill>
                <a:latin typeface="ＭＳ ゴシック"/>
                <a:cs typeface="ＭＳ ゴシック"/>
              </a:rPr>
              <a:t>ド、耐震性、耐サイバー攻撃、等）</a:t>
            </a:r>
            <a:r>
              <a:rPr sz="1800" spc="-50" dirty="0">
                <a:solidFill>
                  <a:srgbClr val="001287"/>
                </a:solidFill>
                <a:latin typeface="ＭＳ ゴシック"/>
                <a:cs typeface="ＭＳ ゴシック"/>
              </a:rPr>
              <a:t>。</a:t>
            </a:r>
            <a:endParaRPr sz="1800">
              <a:latin typeface="ＭＳ ゴシック"/>
              <a:cs typeface="ＭＳ ゴシック"/>
            </a:endParaRPr>
          </a:p>
        </p:txBody>
      </p:sp>
      <p:sp>
        <p:nvSpPr>
          <p:cNvPr id="11" name="object 11"/>
          <p:cNvSpPr txBox="1"/>
          <p:nvPr/>
        </p:nvSpPr>
        <p:spPr>
          <a:xfrm>
            <a:off x="4546091" y="5557824"/>
            <a:ext cx="2875280" cy="543560"/>
          </a:xfrm>
          <a:prstGeom prst="rect">
            <a:avLst/>
          </a:prstGeom>
        </p:spPr>
        <p:txBody>
          <a:bodyPr vert="horz" wrap="square" lIns="0" tIns="12700" rIns="0" bIns="0" rtlCol="0">
            <a:spAutoFit/>
          </a:bodyPr>
          <a:lstStyle/>
          <a:p>
            <a:pPr algn="ctr">
              <a:lnSpc>
                <a:spcPts val="2160"/>
              </a:lnSpc>
              <a:spcBef>
                <a:spcPts val="100"/>
              </a:spcBef>
            </a:pPr>
            <a:r>
              <a:rPr sz="1800" b="1" dirty="0">
                <a:solidFill>
                  <a:srgbClr val="001287"/>
                </a:solidFill>
                <a:latin typeface="Arial"/>
                <a:cs typeface="Arial"/>
              </a:rPr>
              <a:t>NuScale</a:t>
            </a:r>
            <a:r>
              <a:rPr sz="1800" b="1" spc="-60" dirty="0">
                <a:solidFill>
                  <a:srgbClr val="001287"/>
                </a:solidFill>
                <a:latin typeface="Arial"/>
                <a:cs typeface="Arial"/>
              </a:rPr>
              <a:t> </a:t>
            </a:r>
            <a:r>
              <a:rPr sz="1800" b="1" dirty="0">
                <a:solidFill>
                  <a:srgbClr val="001287"/>
                </a:solidFill>
                <a:latin typeface="Arial"/>
                <a:cs typeface="Arial"/>
              </a:rPr>
              <a:t>Power</a:t>
            </a:r>
            <a:r>
              <a:rPr sz="1800" b="1" spc="-100" dirty="0">
                <a:solidFill>
                  <a:srgbClr val="001287"/>
                </a:solidFill>
                <a:latin typeface="Arial"/>
                <a:cs typeface="Arial"/>
              </a:rPr>
              <a:t> </a:t>
            </a:r>
            <a:r>
              <a:rPr sz="1800" b="1" dirty="0">
                <a:solidFill>
                  <a:srgbClr val="001287"/>
                </a:solidFill>
                <a:latin typeface="Arial"/>
                <a:cs typeface="Arial"/>
              </a:rPr>
              <a:t>Module</a:t>
            </a:r>
            <a:r>
              <a:rPr sz="1800" b="1" spc="-65" dirty="0">
                <a:solidFill>
                  <a:srgbClr val="001287"/>
                </a:solidFill>
                <a:latin typeface="Arial"/>
                <a:cs typeface="Arial"/>
              </a:rPr>
              <a:t> </a:t>
            </a:r>
            <a:r>
              <a:rPr sz="1800" spc="-37" baseline="20833" dirty="0">
                <a:solidFill>
                  <a:srgbClr val="001287"/>
                </a:solidFill>
                <a:latin typeface="Arial"/>
                <a:cs typeface="Arial"/>
              </a:rPr>
              <a:t>TM</a:t>
            </a:r>
            <a:endParaRPr sz="1800" baseline="20833">
              <a:latin typeface="Arial"/>
              <a:cs typeface="Arial"/>
            </a:endParaRPr>
          </a:p>
          <a:p>
            <a:pPr marR="30480" algn="ctr">
              <a:lnSpc>
                <a:spcPts val="1920"/>
              </a:lnSpc>
            </a:pPr>
            <a:r>
              <a:rPr sz="1600" b="1" dirty="0">
                <a:solidFill>
                  <a:srgbClr val="001287"/>
                </a:solidFill>
                <a:latin typeface="Arial"/>
                <a:cs typeface="Arial"/>
              </a:rPr>
              <a:t>77</a:t>
            </a:r>
            <a:r>
              <a:rPr sz="1600" b="1" spc="-15" dirty="0">
                <a:solidFill>
                  <a:srgbClr val="001287"/>
                </a:solidFill>
                <a:latin typeface="Arial"/>
                <a:cs typeface="Arial"/>
              </a:rPr>
              <a:t> </a:t>
            </a:r>
            <a:r>
              <a:rPr sz="1600" b="1" dirty="0">
                <a:solidFill>
                  <a:srgbClr val="001287"/>
                </a:solidFill>
                <a:latin typeface="Arial"/>
                <a:cs typeface="Arial"/>
              </a:rPr>
              <a:t>MWe</a:t>
            </a:r>
            <a:r>
              <a:rPr sz="1600" b="1" spc="-20" dirty="0">
                <a:solidFill>
                  <a:srgbClr val="001287"/>
                </a:solidFill>
                <a:latin typeface="Arial"/>
                <a:cs typeface="Arial"/>
              </a:rPr>
              <a:t> (</a:t>
            </a:r>
            <a:r>
              <a:rPr sz="1600" b="1" spc="-20" dirty="0">
                <a:solidFill>
                  <a:srgbClr val="001287"/>
                </a:solidFill>
                <a:latin typeface="ＭＳ ゴシック"/>
                <a:cs typeface="ＭＳ ゴシック"/>
              </a:rPr>
              <a:t>グロス</a:t>
            </a:r>
            <a:r>
              <a:rPr sz="1600" b="1" spc="-50" dirty="0">
                <a:solidFill>
                  <a:srgbClr val="001287"/>
                </a:solidFill>
                <a:latin typeface="Arial"/>
                <a:cs typeface="Arial"/>
              </a:rPr>
              <a:t>)</a:t>
            </a:r>
            <a:endParaRPr sz="1600">
              <a:latin typeface="Arial"/>
              <a:cs typeface="Arial"/>
            </a:endParaRPr>
          </a:p>
        </p:txBody>
      </p:sp>
      <p:sp>
        <p:nvSpPr>
          <p:cNvPr id="12" name="object 12"/>
          <p:cNvSpPr txBox="1"/>
          <p:nvPr/>
        </p:nvSpPr>
        <p:spPr>
          <a:xfrm>
            <a:off x="1646935" y="3202304"/>
            <a:ext cx="1697989"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001287"/>
                </a:solidFill>
                <a:latin typeface="Arial"/>
                <a:cs typeface="Arial"/>
              </a:rPr>
              <a:t>462</a:t>
            </a:r>
            <a:r>
              <a:rPr sz="1600" b="1" spc="-25" dirty="0">
                <a:solidFill>
                  <a:srgbClr val="001287"/>
                </a:solidFill>
                <a:latin typeface="Arial"/>
                <a:cs typeface="Arial"/>
              </a:rPr>
              <a:t> </a:t>
            </a:r>
            <a:r>
              <a:rPr sz="1600" b="1" dirty="0">
                <a:solidFill>
                  <a:srgbClr val="001287"/>
                </a:solidFill>
                <a:latin typeface="Arial"/>
                <a:cs typeface="Arial"/>
              </a:rPr>
              <a:t>MWe</a:t>
            </a:r>
            <a:r>
              <a:rPr sz="1600" b="1" spc="-20" dirty="0">
                <a:solidFill>
                  <a:srgbClr val="001287"/>
                </a:solidFill>
                <a:latin typeface="Arial"/>
                <a:cs typeface="Arial"/>
              </a:rPr>
              <a:t> (</a:t>
            </a:r>
            <a:r>
              <a:rPr sz="1600" b="1" spc="-10" dirty="0">
                <a:solidFill>
                  <a:srgbClr val="001287"/>
                </a:solidFill>
                <a:latin typeface="ＭＳ ゴシック"/>
                <a:cs typeface="ＭＳ ゴシック"/>
              </a:rPr>
              <a:t>グロス</a:t>
            </a:r>
            <a:r>
              <a:rPr sz="1600" b="1" spc="-50" dirty="0">
                <a:solidFill>
                  <a:srgbClr val="001287"/>
                </a:solidFill>
                <a:latin typeface="Arial"/>
                <a:cs typeface="Arial"/>
              </a:rPr>
              <a:t>)</a:t>
            </a:r>
            <a:endParaRPr sz="1600">
              <a:latin typeface="Arial"/>
              <a:cs typeface="Arial"/>
            </a:endParaRPr>
          </a:p>
        </p:txBody>
      </p:sp>
      <p:sp>
        <p:nvSpPr>
          <p:cNvPr id="13" name="object 13"/>
          <p:cNvSpPr txBox="1"/>
          <p:nvPr/>
        </p:nvSpPr>
        <p:spPr>
          <a:xfrm>
            <a:off x="1641475" y="5891580"/>
            <a:ext cx="1697989"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001287"/>
                </a:solidFill>
                <a:latin typeface="Arial"/>
                <a:cs typeface="Arial"/>
              </a:rPr>
              <a:t>308</a:t>
            </a:r>
            <a:r>
              <a:rPr sz="1600" b="1" spc="-25" dirty="0">
                <a:solidFill>
                  <a:srgbClr val="001287"/>
                </a:solidFill>
                <a:latin typeface="Arial"/>
                <a:cs typeface="Arial"/>
              </a:rPr>
              <a:t> </a:t>
            </a:r>
            <a:r>
              <a:rPr sz="1600" b="1" dirty="0">
                <a:solidFill>
                  <a:srgbClr val="001287"/>
                </a:solidFill>
                <a:latin typeface="Arial"/>
                <a:cs typeface="Arial"/>
              </a:rPr>
              <a:t>MWe</a:t>
            </a:r>
            <a:r>
              <a:rPr sz="1600" b="1" spc="-25" dirty="0">
                <a:solidFill>
                  <a:srgbClr val="001287"/>
                </a:solidFill>
                <a:latin typeface="Arial"/>
                <a:cs typeface="Arial"/>
              </a:rPr>
              <a:t> (</a:t>
            </a:r>
            <a:r>
              <a:rPr sz="1600" b="1" spc="-10" dirty="0">
                <a:solidFill>
                  <a:srgbClr val="001287"/>
                </a:solidFill>
                <a:latin typeface="ＭＳ ゴシック"/>
                <a:cs typeface="ＭＳ ゴシック"/>
              </a:rPr>
              <a:t>グロス</a:t>
            </a:r>
            <a:r>
              <a:rPr sz="1600" b="1" spc="-50" dirty="0">
                <a:solidFill>
                  <a:srgbClr val="001287"/>
                </a:solidFill>
                <a:latin typeface="Arial"/>
                <a:cs typeface="Arial"/>
              </a:rPr>
              <a:t>)</a:t>
            </a:r>
            <a:endParaRPr sz="1600">
              <a:latin typeface="Arial"/>
              <a:cs typeface="Arial"/>
            </a:endParaRPr>
          </a:p>
        </p:txBody>
      </p:sp>
      <p:sp>
        <p:nvSpPr>
          <p:cNvPr id="14" name="object 14"/>
          <p:cNvSpPr txBox="1"/>
          <p:nvPr/>
        </p:nvSpPr>
        <p:spPr>
          <a:xfrm>
            <a:off x="1532255" y="1384958"/>
            <a:ext cx="1719580" cy="226695"/>
          </a:xfrm>
          <a:prstGeom prst="rect">
            <a:avLst/>
          </a:prstGeom>
        </p:spPr>
        <p:txBody>
          <a:bodyPr vert="horz" wrap="square" lIns="0" tIns="0" rIns="0" bIns="0" rtlCol="0">
            <a:spAutoFit/>
          </a:bodyPr>
          <a:lstStyle/>
          <a:p>
            <a:pPr>
              <a:lnSpc>
                <a:spcPts val="1764"/>
              </a:lnSpc>
            </a:pPr>
            <a:r>
              <a:rPr sz="1600" spc="-40" dirty="0">
                <a:solidFill>
                  <a:srgbClr val="FFFFFF"/>
                </a:solidFill>
                <a:latin typeface="Arial"/>
                <a:cs typeface="Arial"/>
              </a:rPr>
              <a:t>6</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15" name="object 15"/>
          <p:cNvSpPr txBox="1"/>
          <p:nvPr/>
        </p:nvSpPr>
        <p:spPr>
          <a:xfrm>
            <a:off x="1365503" y="3918203"/>
            <a:ext cx="2045335" cy="268605"/>
          </a:xfrm>
          <a:prstGeom prst="rect">
            <a:avLst/>
          </a:prstGeom>
          <a:solidFill>
            <a:srgbClr val="419545"/>
          </a:solidFill>
        </p:spPr>
        <p:txBody>
          <a:bodyPr vert="horz" wrap="square" lIns="0" tIns="19050" rIns="0" bIns="0" rtlCol="0">
            <a:spAutoFit/>
          </a:bodyPr>
          <a:lstStyle/>
          <a:p>
            <a:pPr marL="163195">
              <a:lnSpc>
                <a:spcPct val="100000"/>
              </a:lnSpc>
              <a:spcBef>
                <a:spcPts val="150"/>
              </a:spcBef>
            </a:pPr>
            <a:r>
              <a:rPr sz="1600" spc="-40" dirty="0">
                <a:solidFill>
                  <a:srgbClr val="FFFFFF"/>
                </a:solidFill>
                <a:latin typeface="Arial"/>
                <a:cs typeface="Arial"/>
              </a:rPr>
              <a:t>4</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16" name="object 16"/>
          <p:cNvSpPr txBox="1"/>
          <p:nvPr/>
        </p:nvSpPr>
        <p:spPr>
          <a:xfrm>
            <a:off x="8819388" y="1384958"/>
            <a:ext cx="1829435" cy="226695"/>
          </a:xfrm>
          <a:prstGeom prst="rect">
            <a:avLst/>
          </a:prstGeom>
        </p:spPr>
        <p:txBody>
          <a:bodyPr vert="horz" wrap="square" lIns="0" tIns="0" rIns="0" bIns="0" rtlCol="0">
            <a:spAutoFit/>
          </a:bodyPr>
          <a:lstStyle/>
          <a:p>
            <a:pPr>
              <a:lnSpc>
                <a:spcPts val="1764"/>
              </a:lnSpc>
            </a:pPr>
            <a:r>
              <a:rPr sz="1600" spc="-40" dirty="0">
                <a:solidFill>
                  <a:srgbClr val="FFFFFF"/>
                </a:solidFill>
                <a:latin typeface="Arial"/>
                <a:cs typeface="Arial"/>
              </a:rPr>
              <a:t>12</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17" name="object 17"/>
          <p:cNvSpPr txBox="1"/>
          <p:nvPr/>
        </p:nvSpPr>
        <p:spPr>
          <a:xfrm>
            <a:off x="7574406" y="3227013"/>
            <a:ext cx="4223385" cy="2240280"/>
          </a:xfrm>
          <a:prstGeom prst="rect">
            <a:avLst/>
          </a:prstGeom>
        </p:spPr>
        <p:txBody>
          <a:bodyPr vert="horz" wrap="square" lIns="0" tIns="99060" rIns="0" bIns="0" rtlCol="0">
            <a:spAutoFit/>
          </a:bodyPr>
          <a:lstStyle/>
          <a:p>
            <a:pPr marL="22860" algn="ctr">
              <a:lnSpc>
                <a:spcPct val="100000"/>
              </a:lnSpc>
              <a:spcBef>
                <a:spcPts val="780"/>
              </a:spcBef>
            </a:pPr>
            <a:r>
              <a:rPr sz="1600" b="1" dirty="0">
                <a:solidFill>
                  <a:srgbClr val="001287"/>
                </a:solidFill>
                <a:latin typeface="Arial"/>
                <a:cs typeface="Arial"/>
              </a:rPr>
              <a:t>924</a:t>
            </a:r>
            <a:r>
              <a:rPr sz="1600" b="1" spc="-25" dirty="0">
                <a:solidFill>
                  <a:srgbClr val="001287"/>
                </a:solidFill>
                <a:latin typeface="Arial"/>
                <a:cs typeface="Arial"/>
              </a:rPr>
              <a:t> </a:t>
            </a:r>
            <a:r>
              <a:rPr sz="1600" b="1" dirty="0">
                <a:solidFill>
                  <a:srgbClr val="001287"/>
                </a:solidFill>
                <a:latin typeface="Arial"/>
                <a:cs typeface="Arial"/>
              </a:rPr>
              <a:t>MWe</a:t>
            </a:r>
            <a:r>
              <a:rPr sz="1600" b="1" spc="-25" dirty="0">
                <a:solidFill>
                  <a:srgbClr val="001287"/>
                </a:solidFill>
                <a:latin typeface="Arial"/>
                <a:cs typeface="Arial"/>
              </a:rPr>
              <a:t> (</a:t>
            </a:r>
            <a:r>
              <a:rPr sz="1600" b="1" spc="-20" dirty="0">
                <a:solidFill>
                  <a:srgbClr val="001287"/>
                </a:solidFill>
                <a:latin typeface="ＭＳ ゴシック"/>
                <a:cs typeface="ＭＳ ゴシック"/>
              </a:rPr>
              <a:t>合計</a:t>
            </a:r>
            <a:r>
              <a:rPr sz="1600" b="1" spc="-50" dirty="0">
                <a:solidFill>
                  <a:srgbClr val="001287"/>
                </a:solidFill>
                <a:latin typeface="Arial"/>
                <a:cs typeface="Arial"/>
              </a:rPr>
              <a:t>)</a:t>
            </a:r>
            <a:endParaRPr sz="1600" dirty="0">
              <a:latin typeface="Arial"/>
              <a:cs typeface="Arial"/>
            </a:endParaRPr>
          </a:p>
          <a:p>
            <a:pPr marL="299085" marR="29209" indent="-287020" algn="just">
              <a:lnSpc>
                <a:spcPct val="97800"/>
              </a:lnSpc>
              <a:spcBef>
                <a:spcPts val="820"/>
              </a:spcBef>
              <a:buFont typeface="Arial"/>
              <a:buChar char="•"/>
              <a:tabLst>
                <a:tab pos="299720" algn="l"/>
              </a:tabLst>
            </a:pPr>
            <a:r>
              <a:rPr sz="1800" spc="-10" dirty="0">
                <a:solidFill>
                  <a:srgbClr val="001287"/>
                </a:solidFill>
                <a:latin typeface="ＭＳ ゴシック"/>
                <a:cs typeface="ＭＳ ゴシック"/>
              </a:rPr>
              <a:t>運用の柔軟性と比類なき安全性はその</a:t>
            </a:r>
            <a:r>
              <a:rPr sz="1800" spc="-5" dirty="0">
                <a:solidFill>
                  <a:srgbClr val="001287"/>
                </a:solidFill>
                <a:latin typeface="ＭＳ ゴシック"/>
                <a:cs typeface="ＭＳ ゴシック"/>
              </a:rPr>
              <a:t>ままに、サイズの柔軟性とコストメリ</a:t>
            </a:r>
            <a:r>
              <a:rPr sz="1800" spc="-25" dirty="0">
                <a:solidFill>
                  <a:srgbClr val="001287"/>
                </a:solidFill>
                <a:latin typeface="ＭＳ ゴシック"/>
                <a:cs typeface="ＭＳ ゴシック"/>
              </a:rPr>
              <a:t>ットを実現。</a:t>
            </a:r>
            <a:endParaRPr sz="1800" dirty="0">
              <a:latin typeface="ＭＳ ゴシック"/>
              <a:cs typeface="ＭＳ ゴシック"/>
            </a:endParaRPr>
          </a:p>
          <a:p>
            <a:pPr marL="299085" marR="5080" indent="-287020">
              <a:lnSpc>
                <a:spcPct val="100000"/>
              </a:lnSpc>
              <a:spcBef>
                <a:spcPts val="1200"/>
              </a:spcBef>
              <a:buChar char="•"/>
              <a:tabLst>
                <a:tab pos="299085" algn="l"/>
                <a:tab pos="299720" algn="l"/>
              </a:tabLst>
            </a:pPr>
            <a:r>
              <a:rPr sz="1800" spc="-25" dirty="0">
                <a:solidFill>
                  <a:srgbClr val="001287"/>
                </a:solidFill>
                <a:latin typeface="Arial"/>
                <a:cs typeface="Arial"/>
              </a:rPr>
              <a:t>1</a:t>
            </a:r>
            <a:r>
              <a:rPr sz="1800" spc="-5" dirty="0">
                <a:solidFill>
                  <a:srgbClr val="001287"/>
                </a:solidFill>
                <a:latin typeface="ＭＳ ゴシック"/>
                <a:cs typeface="ＭＳ ゴシック"/>
              </a:rPr>
              <a:t>つのモジュールが</a:t>
            </a:r>
            <a:r>
              <a:rPr sz="1800" spc="-25" dirty="0">
                <a:solidFill>
                  <a:srgbClr val="001287"/>
                </a:solidFill>
                <a:latin typeface="Arial"/>
                <a:cs typeface="Arial"/>
              </a:rPr>
              <a:t>1</a:t>
            </a:r>
            <a:r>
              <a:rPr sz="1800" spc="-10" dirty="0">
                <a:solidFill>
                  <a:srgbClr val="001287"/>
                </a:solidFill>
                <a:latin typeface="ＭＳ ゴシック"/>
                <a:cs typeface="ＭＳ ゴシック"/>
              </a:rPr>
              <a:t>つのタービン発電</a:t>
            </a:r>
            <a:r>
              <a:rPr sz="1800" spc="-5" dirty="0">
                <a:solidFill>
                  <a:srgbClr val="001287"/>
                </a:solidFill>
                <a:latin typeface="ＭＳ ゴシック"/>
                <a:cs typeface="ＭＳ ゴシック"/>
              </a:rPr>
              <a:t>機に蒸気供給するため、</a:t>
            </a:r>
            <a:r>
              <a:rPr sz="1800" spc="-40" dirty="0">
                <a:solidFill>
                  <a:srgbClr val="001287"/>
                </a:solidFill>
                <a:latin typeface="Arial"/>
                <a:cs typeface="Arial"/>
              </a:rPr>
              <a:t>1</a:t>
            </a:r>
            <a:r>
              <a:rPr sz="1800" spc="-25" dirty="0">
                <a:solidFill>
                  <a:srgbClr val="001287"/>
                </a:solidFill>
                <a:latin typeface="ＭＳ ゴシック"/>
                <a:cs typeface="ＭＳ ゴシック"/>
              </a:rPr>
              <a:t>つの軸への</a:t>
            </a:r>
            <a:r>
              <a:rPr sz="1800" spc="-20" dirty="0">
                <a:solidFill>
                  <a:srgbClr val="001287"/>
                </a:solidFill>
                <a:latin typeface="ＭＳ ゴシック"/>
                <a:cs typeface="ＭＳ ゴシック"/>
              </a:rPr>
              <a:t>リスク集中を排除。</a:t>
            </a:r>
            <a:endParaRPr sz="1800" dirty="0">
              <a:latin typeface="ＭＳ ゴシック"/>
              <a:cs typeface="ＭＳ ゴシック"/>
            </a:endParaRPr>
          </a:p>
        </p:txBody>
      </p:sp>
      <p:pic>
        <p:nvPicPr>
          <p:cNvPr id="18" name="object 18"/>
          <p:cNvPicPr/>
          <p:nvPr/>
        </p:nvPicPr>
        <p:blipFill>
          <a:blip r:embed="rId2" cstate="print"/>
          <a:stretch>
            <a:fillRect/>
          </a:stretch>
        </p:blipFill>
        <p:spPr>
          <a:xfrm>
            <a:off x="8148828" y="1598675"/>
            <a:ext cx="3243072" cy="1769364"/>
          </a:xfrm>
          <a:prstGeom prst="rect">
            <a:avLst/>
          </a:prstGeom>
        </p:spPr>
      </p:pic>
      <p:pic>
        <p:nvPicPr>
          <p:cNvPr id="19" name="object 19"/>
          <p:cNvPicPr/>
          <p:nvPr/>
        </p:nvPicPr>
        <p:blipFill>
          <a:blip r:embed="rId3" cstate="print"/>
          <a:stretch>
            <a:fillRect/>
          </a:stretch>
        </p:blipFill>
        <p:spPr>
          <a:xfrm>
            <a:off x="917447" y="1789176"/>
            <a:ext cx="2993136" cy="1464564"/>
          </a:xfrm>
          <a:prstGeom prst="rect">
            <a:avLst/>
          </a:prstGeom>
        </p:spPr>
      </p:pic>
      <p:sp>
        <p:nvSpPr>
          <p:cNvPr id="20" name="object 20"/>
          <p:cNvSpPr txBox="1"/>
          <p:nvPr/>
        </p:nvSpPr>
        <p:spPr>
          <a:xfrm>
            <a:off x="1368552" y="1348739"/>
            <a:ext cx="2075814" cy="271780"/>
          </a:xfrm>
          <a:prstGeom prst="rect">
            <a:avLst/>
          </a:prstGeom>
          <a:solidFill>
            <a:srgbClr val="419545"/>
          </a:solidFill>
        </p:spPr>
        <p:txBody>
          <a:bodyPr vert="horz" wrap="square" lIns="0" tIns="22225" rIns="0" bIns="0" rtlCol="0">
            <a:spAutoFit/>
          </a:bodyPr>
          <a:lstStyle/>
          <a:p>
            <a:pPr marL="193675">
              <a:lnSpc>
                <a:spcPct val="100000"/>
              </a:lnSpc>
              <a:spcBef>
                <a:spcPts val="175"/>
              </a:spcBef>
            </a:pPr>
            <a:r>
              <a:rPr sz="1600" spc="-40" dirty="0">
                <a:solidFill>
                  <a:srgbClr val="FFFFFF"/>
                </a:solidFill>
                <a:latin typeface="Arial"/>
                <a:cs typeface="Arial"/>
              </a:rPr>
              <a:t>6</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24" name="object 24"/>
          <p:cNvSpPr txBox="1"/>
          <p:nvPr/>
        </p:nvSpPr>
        <p:spPr>
          <a:xfrm>
            <a:off x="367995" y="6630652"/>
            <a:ext cx="2259965" cy="111125"/>
          </a:xfrm>
          <a:prstGeom prst="rect">
            <a:avLst/>
          </a:prstGeom>
        </p:spPr>
        <p:txBody>
          <a:bodyPr vert="horz" wrap="square" lIns="0" tIns="5715" rIns="0" bIns="0" rtlCol="0">
            <a:spAutoFit/>
          </a:bodyPr>
          <a:lstStyle/>
          <a:p>
            <a:pPr marL="12700">
              <a:lnSpc>
                <a:spcPct val="100000"/>
              </a:lnSpc>
              <a:spcBef>
                <a:spcPts val="45"/>
              </a:spcBef>
            </a:pPr>
            <a:r>
              <a:rPr sz="600" b="1" dirty="0">
                <a:solidFill>
                  <a:srgbClr val="001287"/>
                </a:solidFill>
                <a:latin typeface="Arial"/>
                <a:cs typeface="Arial"/>
              </a:rPr>
              <a:t>NuScale </a:t>
            </a:r>
            <a:r>
              <a:rPr sz="600" b="1" spc="-10" dirty="0">
                <a:solidFill>
                  <a:srgbClr val="001287"/>
                </a:solidFill>
                <a:latin typeface="Arial"/>
                <a:cs typeface="Arial"/>
              </a:rPr>
              <a:t>Nonproprietary </a:t>
            </a:r>
            <a:r>
              <a:rPr sz="600" dirty="0">
                <a:solidFill>
                  <a:srgbClr val="001287"/>
                </a:solidFill>
                <a:latin typeface="Arial"/>
                <a:cs typeface="Arial"/>
              </a:rPr>
              <a:t>Copyright ©</a:t>
            </a:r>
            <a:r>
              <a:rPr sz="600" spc="-5" dirty="0">
                <a:solidFill>
                  <a:srgbClr val="001287"/>
                </a:solidFill>
                <a:latin typeface="Arial"/>
                <a:cs typeface="Arial"/>
              </a:rPr>
              <a:t> </a:t>
            </a:r>
            <a:r>
              <a:rPr sz="600" dirty="0">
                <a:solidFill>
                  <a:srgbClr val="001287"/>
                </a:solidFill>
                <a:latin typeface="Arial"/>
                <a:cs typeface="Arial"/>
              </a:rPr>
              <a:t>2021 NuScale Power,</a:t>
            </a:r>
            <a:r>
              <a:rPr sz="600" spc="20" dirty="0">
                <a:solidFill>
                  <a:srgbClr val="001287"/>
                </a:solidFill>
                <a:latin typeface="Arial"/>
                <a:cs typeface="Arial"/>
              </a:rPr>
              <a:t> </a:t>
            </a:r>
            <a:r>
              <a:rPr sz="600" spc="-20" dirty="0">
                <a:solidFill>
                  <a:srgbClr val="001287"/>
                </a:solidFill>
                <a:latin typeface="Arial"/>
                <a:cs typeface="Arial"/>
              </a:rPr>
              <a:t>LLC.</a:t>
            </a:r>
            <a:endParaRPr sz="600">
              <a:latin typeface="Arial"/>
              <a:cs typeface="Arial"/>
            </a:endParaRPr>
          </a:p>
        </p:txBody>
      </p:sp>
      <p:sp>
        <p:nvSpPr>
          <p:cNvPr id="21" name="object 21"/>
          <p:cNvSpPr txBox="1"/>
          <p:nvPr/>
        </p:nvSpPr>
        <p:spPr>
          <a:xfrm>
            <a:off x="8711183" y="1348739"/>
            <a:ext cx="2074545" cy="271780"/>
          </a:xfrm>
          <a:prstGeom prst="rect">
            <a:avLst/>
          </a:prstGeom>
          <a:solidFill>
            <a:srgbClr val="419545"/>
          </a:solidFill>
        </p:spPr>
        <p:txBody>
          <a:bodyPr vert="horz" wrap="square" lIns="0" tIns="22225" rIns="0" bIns="0" rtlCol="0">
            <a:spAutoFit/>
          </a:bodyPr>
          <a:lstStyle/>
          <a:p>
            <a:pPr marL="138430">
              <a:lnSpc>
                <a:spcPct val="100000"/>
              </a:lnSpc>
              <a:spcBef>
                <a:spcPts val="175"/>
              </a:spcBef>
            </a:pPr>
            <a:r>
              <a:rPr sz="1600" spc="-40" dirty="0">
                <a:solidFill>
                  <a:srgbClr val="FFFFFF"/>
                </a:solidFill>
                <a:latin typeface="Arial"/>
                <a:cs typeface="Arial"/>
              </a:rPr>
              <a:t>12</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25" name="テキスト ボックス 24">
            <a:extLst>
              <a:ext uri="{FF2B5EF4-FFF2-40B4-BE49-F238E27FC236}">
                <a16:creationId xmlns:a16="http://schemas.microsoft.com/office/drawing/2014/main" id="{E9A84DCA-DB95-E4A9-4D23-0BB941E6473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err="1">
                <a:solidFill>
                  <a:schemeClr val="bg1"/>
                </a:solidFill>
                <a:latin typeface="Meiryo UI" panose="020B0604030504040204" pitchFamily="50" charset="-128"/>
                <a:ea typeface="Meiryo UI" panose="020B0604030504040204" pitchFamily="50" charset="-128"/>
              </a:rPr>
              <a:t>Nuscale</a:t>
            </a:r>
            <a:r>
              <a:rPr kumimoji="1" lang="ja-JP" altLang="en-US" sz="2800" b="1" dirty="0">
                <a:solidFill>
                  <a:schemeClr val="bg1"/>
                </a:solidFill>
                <a:latin typeface="Meiryo UI" panose="020B0604030504040204" pitchFamily="50" charset="-128"/>
                <a:ea typeface="Meiryo UI" panose="020B0604030504040204" pitchFamily="50" charset="-128"/>
              </a:rPr>
              <a:t>社</a:t>
            </a:r>
            <a:r>
              <a:rPr lang="ja-JP" altLang="en-US" sz="2800" b="1" dirty="0">
                <a:solidFill>
                  <a:schemeClr val="bg1"/>
                </a:solidFill>
                <a:latin typeface="Meiryo UI" panose="020B0604030504040204" pitchFamily="50" charset="-128"/>
                <a:ea typeface="Meiryo UI" panose="020B0604030504040204" pitchFamily="50" charset="-128"/>
              </a:rPr>
              <a:t> </a:t>
            </a:r>
            <a:r>
              <a:rPr kumimoji="1" lang="en-US" altLang="ja-JP" sz="2800" b="1" dirty="0">
                <a:solidFill>
                  <a:schemeClr val="bg1"/>
                </a:solidFill>
                <a:latin typeface="Meiryo UI" panose="020B0604030504040204" pitchFamily="50" charset="-128"/>
                <a:ea typeface="Meiryo UI" panose="020B0604030504040204" pitchFamily="50" charset="-128"/>
              </a:rPr>
              <a:t>Power Module</a:t>
            </a:r>
            <a:r>
              <a:rPr kumimoji="1" lang="ja-JP" altLang="en-US" sz="2800" b="1" dirty="0">
                <a:solidFill>
                  <a:schemeClr val="bg1"/>
                </a:solidFill>
                <a:latin typeface="Meiryo UI" panose="020B0604030504040204" pitchFamily="50" charset="-128"/>
                <a:ea typeface="Meiryo UI" panose="020B0604030504040204" pitchFamily="50" charset="-128"/>
              </a:rPr>
              <a:t>を複数基組合せてスケールアップ</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683262"/>
            <a:ext cx="10515600" cy="689291"/>
          </a:xfrm>
          <a:prstGeom prst="rect">
            <a:avLst/>
          </a:prstGeom>
        </p:spPr>
        <p:txBody>
          <a:bodyPr vert="horz" wrap="square" lIns="0" tIns="12065" rIns="0" bIns="0" rtlCol="0" anchor="ctr">
            <a:spAutoFit/>
          </a:bodyPr>
          <a:lstStyle/>
          <a:p>
            <a:pPr marL="12700">
              <a:lnSpc>
                <a:spcPct val="100000"/>
              </a:lnSpc>
              <a:spcBef>
                <a:spcPts val="95"/>
              </a:spcBef>
            </a:pPr>
            <a:r>
              <a:rPr i="1" spc="-30" dirty="0">
                <a:latin typeface="メイリオ"/>
                <a:cs typeface="メイリオ"/>
              </a:rPr>
              <a:t>革新軽水炉</a:t>
            </a:r>
            <a:r>
              <a:rPr spc="-25" dirty="0"/>
              <a:t>”SRZ-1200</a:t>
            </a:r>
            <a:r>
              <a:rPr spc="-30" dirty="0"/>
              <a:t>”の特徴</a:t>
            </a:r>
            <a:r>
              <a:rPr spc="-10" dirty="0"/>
              <a:t>（1/8）</a:t>
            </a:r>
          </a:p>
        </p:txBody>
      </p:sp>
      <p:sp>
        <p:nvSpPr>
          <p:cNvPr id="3" name="object 3"/>
          <p:cNvSpPr/>
          <p:nvPr/>
        </p:nvSpPr>
        <p:spPr>
          <a:xfrm>
            <a:off x="0" y="591312"/>
            <a:ext cx="12191999" cy="792480"/>
          </a:xfrm>
          <a:custGeom>
            <a:avLst/>
            <a:gdLst/>
            <a:ahLst/>
            <a:cxnLst/>
            <a:rect l="l" t="t" r="r" b="b"/>
            <a:pathLst>
              <a:path w="9613900" h="792480">
                <a:moveTo>
                  <a:pt x="9613392" y="0"/>
                </a:moveTo>
                <a:lnTo>
                  <a:pt x="0" y="0"/>
                </a:lnTo>
                <a:lnTo>
                  <a:pt x="0" y="792479"/>
                </a:lnTo>
                <a:lnTo>
                  <a:pt x="9613392" y="792479"/>
                </a:lnTo>
                <a:lnTo>
                  <a:pt x="9613392" y="0"/>
                </a:lnTo>
                <a:close/>
              </a:path>
            </a:pathLst>
          </a:custGeom>
          <a:solidFill>
            <a:srgbClr val="D6EFFA"/>
          </a:solidFill>
        </p:spPr>
        <p:txBody>
          <a:bodyPr wrap="square" lIns="0" tIns="0" rIns="0" bIns="0" rtlCol="0"/>
          <a:lstStyle/>
          <a:p>
            <a:endParaRPr/>
          </a:p>
        </p:txBody>
      </p:sp>
      <p:sp>
        <p:nvSpPr>
          <p:cNvPr id="4" name="object 4"/>
          <p:cNvSpPr txBox="1"/>
          <p:nvPr/>
        </p:nvSpPr>
        <p:spPr>
          <a:xfrm>
            <a:off x="206485" y="592451"/>
            <a:ext cx="11793926" cy="663002"/>
          </a:xfrm>
          <a:prstGeom prst="rect">
            <a:avLst/>
          </a:prstGeom>
        </p:spPr>
        <p:txBody>
          <a:bodyPr vert="horz" wrap="square" lIns="0" tIns="138430" rIns="0" bIns="0" rtlCol="0">
            <a:spAutoFit/>
          </a:bodyPr>
          <a:lstStyle/>
          <a:p>
            <a:pPr marL="377825" marR="158750" indent="-287020">
              <a:spcBef>
                <a:spcPts val="1090"/>
              </a:spcBef>
              <a:buClr>
                <a:srgbClr val="000000"/>
              </a:buClr>
              <a:buFont typeface="Wingdings"/>
              <a:buChar char=""/>
              <a:tabLst>
                <a:tab pos="378460" algn="l"/>
              </a:tabLst>
            </a:pPr>
            <a:r>
              <a:rPr sz="1700" b="1" spc="-55" dirty="0">
                <a:solidFill>
                  <a:srgbClr val="002060"/>
                </a:solidFill>
                <a:latin typeface="Meiryo UI"/>
                <a:cs typeface="Meiryo UI"/>
              </a:rPr>
              <a:t>地震・津波その他自然災害への対応、大規模航空機衝突・テロ対策、シビアアクシデント対策等の世界最</a:t>
            </a:r>
            <a:r>
              <a:rPr sz="1700" b="1" spc="-5" dirty="0">
                <a:solidFill>
                  <a:srgbClr val="002060"/>
                </a:solidFill>
                <a:latin typeface="Meiryo UI"/>
                <a:cs typeface="Meiryo UI"/>
              </a:rPr>
              <a:t>高水準の安全対策</a:t>
            </a:r>
            <a:r>
              <a:rPr sz="1700" b="1" spc="-10" dirty="0">
                <a:solidFill>
                  <a:srgbClr val="002060"/>
                </a:solidFill>
                <a:latin typeface="Meiryo UI"/>
                <a:cs typeface="Meiryo UI"/>
              </a:rPr>
              <a:t>に加え、</a:t>
            </a:r>
            <a:r>
              <a:rPr sz="1700" b="1" spc="-15" dirty="0">
                <a:solidFill>
                  <a:srgbClr val="002060"/>
                </a:solidFill>
                <a:latin typeface="Meiryo UI"/>
                <a:cs typeface="Meiryo UI"/>
              </a:rPr>
              <a:t>再生可能エネルギーとの共存等の社会ニーズを踏まえたプラント機能向上</a:t>
            </a:r>
            <a:endParaRPr sz="1700" b="1" dirty="0">
              <a:solidFill>
                <a:srgbClr val="002060"/>
              </a:solidFill>
              <a:latin typeface="Meiryo UI"/>
              <a:cs typeface="Meiryo UI"/>
            </a:endParaRPr>
          </a:p>
        </p:txBody>
      </p:sp>
      <p:grpSp>
        <p:nvGrpSpPr>
          <p:cNvPr id="5" name="object 5"/>
          <p:cNvGrpSpPr/>
          <p:nvPr/>
        </p:nvGrpSpPr>
        <p:grpSpPr>
          <a:xfrm>
            <a:off x="4151377" y="2551177"/>
            <a:ext cx="4209415" cy="3776979"/>
            <a:chOff x="3008376" y="2551176"/>
            <a:chExt cx="4209415" cy="3776979"/>
          </a:xfrm>
        </p:grpSpPr>
        <p:pic>
          <p:nvPicPr>
            <p:cNvPr id="6" name="object 6"/>
            <p:cNvPicPr/>
            <p:nvPr/>
          </p:nvPicPr>
          <p:blipFill>
            <a:blip r:embed="rId2" cstate="print"/>
            <a:stretch>
              <a:fillRect/>
            </a:stretch>
          </p:blipFill>
          <p:spPr>
            <a:xfrm>
              <a:off x="3008376" y="2551176"/>
              <a:ext cx="4209287" cy="3776471"/>
            </a:xfrm>
            <a:prstGeom prst="rect">
              <a:avLst/>
            </a:prstGeom>
          </p:spPr>
        </p:pic>
        <p:sp>
          <p:nvSpPr>
            <p:cNvPr id="7" name="object 7"/>
            <p:cNvSpPr/>
            <p:nvPr/>
          </p:nvSpPr>
          <p:spPr>
            <a:xfrm>
              <a:off x="4248150" y="2586990"/>
              <a:ext cx="2632075" cy="3155950"/>
            </a:xfrm>
            <a:custGeom>
              <a:avLst/>
              <a:gdLst/>
              <a:ahLst/>
              <a:cxnLst/>
              <a:rect l="l" t="t" r="r" b="b"/>
              <a:pathLst>
                <a:path w="2632075" h="3155950">
                  <a:moveTo>
                    <a:pt x="12191" y="974471"/>
                  </a:moveTo>
                  <a:lnTo>
                    <a:pt x="13560" y="933123"/>
                  </a:lnTo>
                  <a:lnTo>
                    <a:pt x="17185" y="892219"/>
                  </a:lnTo>
                  <a:lnTo>
                    <a:pt x="23022" y="851792"/>
                  </a:lnTo>
                  <a:lnTo>
                    <a:pt x="31026" y="811877"/>
                  </a:lnTo>
                  <a:lnTo>
                    <a:pt x="41150" y="772507"/>
                  </a:lnTo>
                  <a:lnTo>
                    <a:pt x="53349" y="733716"/>
                  </a:lnTo>
                  <a:lnTo>
                    <a:pt x="67578" y="695538"/>
                  </a:lnTo>
                  <a:lnTo>
                    <a:pt x="83792" y="658006"/>
                  </a:lnTo>
                  <a:lnTo>
                    <a:pt x="101944" y="621156"/>
                  </a:lnTo>
                  <a:lnTo>
                    <a:pt x="121990" y="585019"/>
                  </a:lnTo>
                  <a:lnTo>
                    <a:pt x="143884" y="549631"/>
                  </a:lnTo>
                  <a:lnTo>
                    <a:pt x="167581" y="515025"/>
                  </a:lnTo>
                  <a:lnTo>
                    <a:pt x="193035" y="481235"/>
                  </a:lnTo>
                  <a:lnTo>
                    <a:pt x="220200" y="448295"/>
                  </a:lnTo>
                  <a:lnTo>
                    <a:pt x="249032" y="416239"/>
                  </a:lnTo>
                  <a:lnTo>
                    <a:pt x="279485" y="385100"/>
                  </a:lnTo>
                  <a:lnTo>
                    <a:pt x="311513" y="354913"/>
                  </a:lnTo>
                  <a:lnTo>
                    <a:pt x="345070" y="325711"/>
                  </a:lnTo>
                  <a:lnTo>
                    <a:pt x="380113" y="297527"/>
                  </a:lnTo>
                  <a:lnTo>
                    <a:pt x="416594" y="270397"/>
                  </a:lnTo>
                  <a:lnTo>
                    <a:pt x="454469" y="244354"/>
                  </a:lnTo>
                  <a:lnTo>
                    <a:pt x="493692" y="219431"/>
                  </a:lnTo>
                  <a:lnTo>
                    <a:pt x="534217" y="195663"/>
                  </a:lnTo>
                  <a:lnTo>
                    <a:pt x="576000" y="173083"/>
                  </a:lnTo>
                  <a:lnTo>
                    <a:pt x="618995" y="151725"/>
                  </a:lnTo>
                  <a:lnTo>
                    <a:pt x="663156" y="131623"/>
                  </a:lnTo>
                  <a:lnTo>
                    <a:pt x="708438" y="112811"/>
                  </a:lnTo>
                  <a:lnTo>
                    <a:pt x="754795" y="95323"/>
                  </a:lnTo>
                  <a:lnTo>
                    <a:pt x="802182" y="79193"/>
                  </a:lnTo>
                  <a:lnTo>
                    <a:pt x="850554" y="64453"/>
                  </a:lnTo>
                  <a:lnTo>
                    <a:pt x="899865" y="51139"/>
                  </a:lnTo>
                  <a:lnTo>
                    <a:pt x="950069" y="39285"/>
                  </a:lnTo>
                  <a:lnTo>
                    <a:pt x="1001122" y="28923"/>
                  </a:lnTo>
                  <a:lnTo>
                    <a:pt x="1052977" y="20088"/>
                  </a:lnTo>
                  <a:lnTo>
                    <a:pt x="1105590" y="12813"/>
                  </a:lnTo>
                  <a:lnTo>
                    <a:pt x="1158914" y="7134"/>
                  </a:lnTo>
                  <a:lnTo>
                    <a:pt x="1212905" y="3082"/>
                  </a:lnTo>
                  <a:lnTo>
                    <a:pt x="1267517" y="693"/>
                  </a:lnTo>
                  <a:lnTo>
                    <a:pt x="1322704" y="0"/>
                  </a:lnTo>
                  <a:lnTo>
                    <a:pt x="1377700" y="1018"/>
                  </a:lnTo>
                  <a:lnTo>
                    <a:pt x="1432108" y="3717"/>
                  </a:lnTo>
                  <a:lnTo>
                    <a:pt x="1485884" y="8065"/>
                  </a:lnTo>
                  <a:lnTo>
                    <a:pt x="1538983" y="14027"/>
                  </a:lnTo>
                  <a:lnTo>
                    <a:pt x="1591360" y="21570"/>
                  </a:lnTo>
                  <a:lnTo>
                    <a:pt x="1642971" y="30659"/>
                  </a:lnTo>
                  <a:lnTo>
                    <a:pt x="1693770" y="41262"/>
                  </a:lnTo>
                  <a:lnTo>
                    <a:pt x="1743713" y="53344"/>
                  </a:lnTo>
                  <a:lnTo>
                    <a:pt x="1792755" y="66872"/>
                  </a:lnTo>
                  <a:lnTo>
                    <a:pt x="1840851" y="81811"/>
                  </a:lnTo>
                  <a:lnTo>
                    <a:pt x="1887957" y="98129"/>
                  </a:lnTo>
                  <a:lnTo>
                    <a:pt x="1934027" y="115792"/>
                  </a:lnTo>
                  <a:lnTo>
                    <a:pt x="1979017" y="134765"/>
                  </a:lnTo>
                  <a:lnTo>
                    <a:pt x="2022882" y="155016"/>
                  </a:lnTo>
                  <a:lnTo>
                    <a:pt x="2065577" y="176510"/>
                  </a:lnTo>
                  <a:lnTo>
                    <a:pt x="2107057" y="199214"/>
                  </a:lnTo>
                  <a:lnTo>
                    <a:pt x="2147278" y="223094"/>
                  </a:lnTo>
                  <a:lnTo>
                    <a:pt x="2186194" y="248116"/>
                  </a:lnTo>
                  <a:lnTo>
                    <a:pt x="2223762" y="274247"/>
                  </a:lnTo>
                  <a:lnTo>
                    <a:pt x="2259936" y="301453"/>
                  </a:lnTo>
                  <a:lnTo>
                    <a:pt x="2294670" y="329700"/>
                  </a:lnTo>
                  <a:lnTo>
                    <a:pt x="2327922" y="358955"/>
                  </a:lnTo>
                  <a:lnTo>
                    <a:pt x="2359645" y="389183"/>
                  </a:lnTo>
                  <a:lnTo>
                    <a:pt x="2389795" y="420352"/>
                  </a:lnTo>
                  <a:lnTo>
                    <a:pt x="2418327" y="452427"/>
                  </a:lnTo>
                  <a:lnTo>
                    <a:pt x="2445196" y="485375"/>
                  </a:lnTo>
                  <a:lnTo>
                    <a:pt x="2470358" y="519161"/>
                  </a:lnTo>
                  <a:lnTo>
                    <a:pt x="2493768" y="553753"/>
                  </a:lnTo>
                  <a:lnTo>
                    <a:pt x="2515380" y="589117"/>
                  </a:lnTo>
                  <a:lnTo>
                    <a:pt x="2535150" y="625218"/>
                  </a:lnTo>
                  <a:lnTo>
                    <a:pt x="2553034" y="662024"/>
                  </a:lnTo>
                  <a:lnTo>
                    <a:pt x="2568986" y="699500"/>
                  </a:lnTo>
                  <a:lnTo>
                    <a:pt x="2582962" y="737612"/>
                  </a:lnTo>
                  <a:lnTo>
                    <a:pt x="2594916" y="776328"/>
                  </a:lnTo>
                  <a:lnTo>
                    <a:pt x="2604805" y="815613"/>
                  </a:lnTo>
                  <a:lnTo>
                    <a:pt x="2612583" y="855434"/>
                  </a:lnTo>
                  <a:lnTo>
                    <a:pt x="2618205" y="895756"/>
                  </a:lnTo>
                  <a:lnTo>
                    <a:pt x="2621627" y="936547"/>
                  </a:lnTo>
                  <a:lnTo>
                    <a:pt x="2622804" y="977773"/>
                  </a:lnTo>
                </a:path>
                <a:path w="2632075" h="3155950">
                  <a:moveTo>
                    <a:pt x="10667" y="964692"/>
                  </a:moveTo>
                  <a:lnTo>
                    <a:pt x="10667" y="3155442"/>
                  </a:lnTo>
                </a:path>
                <a:path w="2632075" h="3155950">
                  <a:moveTo>
                    <a:pt x="2622804" y="964692"/>
                  </a:moveTo>
                  <a:lnTo>
                    <a:pt x="2622804" y="3155442"/>
                  </a:lnTo>
                </a:path>
                <a:path w="2632075" h="3155950">
                  <a:moveTo>
                    <a:pt x="0" y="3153156"/>
                  </a:moveTo>
                  <a:lnTo>
                    <a:pt x="2631567" y="3153156"/>
                  </a:lnTo>
                </a:path>
              </a:pathLst>
            </a:custGeom>
            <a:ln w="19050">
              <a:solidFill>
                <a:srgbClr val="94AFB8"/>
              </a:solidFill>
            </a:ln>
          </p:spPr>
          <p:txBody>
            <a:bodyPr wrap="square" lIns="0" tIns="0" rIns="0" bIns="0" rtlCol="0"/>
            <a:lstStyle/>
            <a:p>
              <a:endParaRPr/>
            </a:p>
          </p:txBody>
        </p:sp>
      </p:grpSp>
      <p:sp>
        <p:nvSpPr>
          <p:cNvPr id="8" name="object 8"/>
          <p:cNvSpPr txBox="1"/>
          <p:nvPr/>
        </p:nvSpPr>
        <p:spPr>
          <a:xfrm>
            <a:off x="6430517" y="2979167"/>
            <a:ext cx="912494"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格納容器スプレイ</a:t>
            </a:r>
            <a:endParaRPr sz="1000">
              <a:latin typeface="Meiryo UI"/>
              <a:cs typeface="Meiryo UI"/>
            </a:endParaRPr>
          </a:p>
        </p:txBody>
      </p:sp>
      <p:sp>
        <p:nvSpPr>
          <p:cNvPr id="9" name="object 9"/>
          <p:cNvSpPr txBox="1"/>
          <p:nvPr/>
        </p:nvSpPr>
        <p:spPr>
          <a:xfrm>
            <a:off x="6235066" y="2646680"/>
            <a:ext cx="911225"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原子炉格納容器</a:t>
            </a:r>
            <a:endParaRPr sz="1000">
              <a:latin typeface="Meiryo UI"/>
              <a:cs typeface="Meiryo UI"/>
            </a:endParaRPr>
          </a:p>
        </p:txBody>
      </p:sp>
      <p:sp>
        <p:nvSpPr>
          <p:cNvPr id="10" name="object 10"/>
          <p:cNvSpPr txBox="1"/>
          <p:nvPr/>
        </p:nvSpPr>
        <p:spPr>
          <a:xfrm>
            <a:off x="7336663" y="3451048"/>
            <a:ext cx="65786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蒸気発生器</a:t>
            </a:r>
            <a:endParaRPr sz="1000">
              <a:latin typeface="Meiryo UI"/>
              <a:cs typeface="Meiryo UI"/>
            </a:endParaRPr>
          </a:p>
        </p:txBody>
      </p:sp>
      <p:sp>
        <p:nvSpPr>
          <p:cNvPr id="11" name="object 11"/>
          <p:cNvSpPr txBox="1"/>
          <p:nvPr/>
        </p:nvSpPr>
        <p:spPr>
          <a:xfrm>
            <a:off x="7015734" y="3659886"/>
            <a:ext cx="40513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加圧器</a:t>
            </a:r>
            <a:endParaRPr sz="1000">
              <a:latin typeface="Meiryo UI"/>
              <a:cs typeface="Meiryo UI"/>
            </a:endParaRPr>
          </a:p>
        </p:txBody>
      </p:sp>
      <p:sp>
        <p:nvSpPr>
          <p:cNvPr id="12" name="object 12"/>
          <p:cNvSpPr txBox="1"/>
          <p:nvPr/>
        </p:nvSpPr>
        <p:spPr>
          <a:xfrm>
            <a:off x="6557518" y="5059808"/>
            <a:ext cx="659765"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原子炉容器</a:t>
            </a:r>
            <a:endParaRPr sz="1000">
              <a:latin typeface="Meiryo UI"/>
              <a:cs typeface="Meiryo UI"/>
            </a:endParaRPr>
          </a:p>
        </p:txBody>
      </p:sp>
      <p:sp>
        <p:nvSpPr>
          <p:cNvPr id="13" name="object 13"/>
          <p:cNvSpPr txBox="1"/>
          <p:nvPr/>
        </p:nvSpPr>
        <p:spPr>
          <a:xfrm>
            <a:off x="6301232" y="3625723"/>
            <a:ext cx="547370" cy="328295"/>
          </a:xfrm>
          <a:prstGeom prst="rect">
            <a:avLst/>
          </a:prstGeom>
        </p:spPr>
        <p:txBody>
          <a:bodyPr vert="horz" wrap="square" lIns="0" tIns="17780" rIns="0" bIns="0" rtlCol="0">
            <a:spAutoFit/>
          </a:bodyPr>
          <a:lstStyle/>
          <a:p>
            <a:pPr marL="12700" marR="5080" indent="69850">
              <a:lnSpc>
                <a:spcPts val="1190"/>
              </a:lnSpc>
              <a:spcBef>
                <a:spcPts val="140"/>
              </a:spcBef>
            </a:pPr>
            <a:r>
              <a:rPr sz="1000" spc="-25" dirty="0">
                <a:latin typeface="Meiryo UI"/>
                <a:cs typeface="Meiryo UI"/>
              </a:rPr>
              <a:t>高性能</a:t>
            </a:r>
            <a:r>
              <a:rPr sz="1000" spc="-30" dirty="0">
                <a:latin typeface="Meiryo UI"/>
                <a:cs typeface="Meiryo UI"/>
              </a:rPr>
              <a:t>蓄圧タンク</a:t>
            </a:r>
            <a:endParaRPr sz="1000">
              <a:latin typeface="Meiryo UI"/>
              <a:cs typeface="Meiryo UI"/>
            </a:endParaRPr>
          </a:p>
        </p:txBody>
      </p:sp>
      <p:sp>
        <p:nvSpPr>
          <p:cNvPr id="14" name="object 14"/>
          <p:cNvSpPr txBox="1"/>
          <p:nvPr/>
        </p:nvSpPr>
        <p:spPr>
          <a:xfrm>
            <a:off x="5347461" y="5479797"/>
            <a:ext cx="104013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燃料取替用水ピット</a:t>
            </a:r>
            <a:endParaRPr sz="1000">
              <a:latin typeface="Meiryo UI"/>
              <a:cs typeface="Meiryo UI"/>
            </a:endParaRPr>
          </a:p>
        </p:txBody>
      </p:sp>
      <p:sp>
        <p:nvSpPr>
          <p:cNvPr id="15" name="object 15"/>
          <p:cNvSpPr txBox="1"/>
          <p:nvPr/>
        </p:nvSpPr>
        <p:spPr>
          <a:xfrm>
            <a:off x="4602607" y="4628770"/>
            <a:ext cx="76962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(余熱除去系/</a:t>
            </a:r>
            <a:endParaRPr sz="1000">
              <a:latin typeface="Meiryo UI"/>
              <a:cs typeface="Meiryo UI"/>
            </a:endParaRPr>
          </a:p>
        </p:txBody>
      </p:sp>
      <p:sp>
        <p:nvSpPr>
          <p:cNvPr id="16" name="object 16"/>
          <p:cNvSpPr txBox="1"/>
          <p:nvPr/>
        </p:nvSpPr>
        <p:spPr>
          <a:xfrm>
            <a:off x="4651375" y="4779646"/>
            <a:ext cx="1094740" cy="166071"/>
          </a:xfrm>
          <a:prstGeom prst="rect">
            <a:avLst/>
          </a:prstGeom>
        </p:spPr>
        <p:txBody>
          <a:bodyPr vert="horz" wrap="square" lIns="0" tIns="12065" rIns="0" bIns="0" rtlCol="0">
            <a:spAutoFit/>
          </a:bodyPr>
          <a:lstStyle/>
          <a:p>
            <a:pPr marL="12700">
              <a:spcBef>
                <a:spcPts val="95"/>
              </a:spcBef>
            </a:pPr>
            <a:r>
              <a:rPr sz="1000" spc="-15" dirty="0">
                <a:latin typeface="Meiryo UI"/>
                <a:cs typeface="Meiryo UI"/>
              </a:rPr>
              <a:t>格納容器スプレイ系)</a:t>
            </a:r>
            <a:endParaRPr sz="1000">
              <a:latin typeface="Meiryo UI"/>
              <a:cs typeface="Meiryo UI"/>
            </a:endParaRPr>
          </a:p>
        </p:txBody>
      </p:sp>
      <p:sp>
        <p:nvSpPr>
          <p:cNvPr id="17" name="object 17"/>
          <p:cNvSpPr txBox="1"/>
          <p:nvPr/>
        </p:nvSpPr>
        <p:spPr>
          <a:xfrm>
            <a:off x="4400803" y="4207891"/>
            <a:ext cx="76835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(安全注入系)</a:t>
            </a:r>
            <a:endParaRPr sz="1000">
              <a:latin typeface="Meiryo UI"/>
              <a:cs typeface="Meiryo UI"/>
            </a:endParaRPr>
          </a:p>
        </p:txBody>
      </p:sp>
      <p:sp>
        <p:nvSpPr>
          <p:cNvPr id="18" name="object 18"/>
          <p:cNvSpPr txBox="1"/>
          <p:nvPr/>
        </p:nvSpPr>
        <p:spPr>
          <a:xfrm>
            <a:off x="4512945" y="3170937"/>
            <a:ext cx="40513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吸着塔</a:t>
            </a:r>
            <a:endParaRPr sz="1000">
              <a:latin typeface="Meiryo UI"/>
              <a:cs typeface="Meiryo UI"/>
            </a:endParaRPr>
          </a:p>
        </p:txBody>
      </p:sp>
      <p:sp>
        <p:nvSpPr>
          <p:cNvPr id="19" name="object 19"/>
          <p:cNvSpPr txBox="1"/>
          <p:nvPr/>
        </p:nvSpPr>
        <p:spPr>
          <a:xfrm>
            <a:off x="4697729" y="3618434"/>
            <a:ext cx="657860" cy="166071"/>
          </a:xfrm>
          <a:prstGeom prst="rect">
            <a:avLst/>
          </a:prstGeom>
        </p:spPr>
        <p:txBody>
          <a:bodyPr vert="horz" wrap="square" lIns="0" tIns="12065" rIns="0" bIns="0" rtlCol="0">
            <a:spAutoFit/>
          </a:bodyPr>
          <a:lstStyle/>
          <a:p>
            <a:pPr marL="12700">
              <a:spcBef>
                <a:spcPts val="95"/>
              </a:spcBef>
            </a:pPr>
            <a:r>
              <a:rPr sz="1000" spc="-25" dirty="0">
                <a:latin typeface="メイリオ"/>
                <a:cs typeface="メイリオ"/>
              </a:rPr>
              <a:t>凝縮タンク</a:t>
            </a:r>
            <a:endParaRPr sz="1000">
              <a:latin typeface="メイリオ"/>
              <a:cs typeface="メイリオ"/>
            </a:endParaRPr>
          </a:p>
        </p:txBody>
      </p:sp>
      <p:grpSp>
        <p:nvGrpSpPr>
          <p:cNvPr id="20" name="object 20"/>
          <p:cNvGrpSpPr/>
          <p:nvPr/>
        </p:nvGrpSpPr>
        <p:grpSpPr>
          <a:xfrm>
            <a:off x="4162299" y="2754122"/>
            <a:ext cx="4144645" cy="1804670"/>
            <a:chOff x="3019298" y="2754122"/>
            <a:chExt cx="4144645" cy="1804670"/>
          </a:xfrm>
        </p:grpSpPr>
        <p:sp>
          <p:nvSpPr>
            <p:cNvPr id="21" name="object 21"/>
            <p:cNvSpPr/>
            <p:nvPr/>
          </p:nvSpPr>
          <p:spPr>
            <a:xfrm>
              <a:off x="6905244" y="3570732"/>
              <a:ext cx="258445" cy="76200"/>
            </a:xfrm>
            <a:custGeom>
              <a:avLst/>
              <a:gdLst/>
              <a:ahLst/>
              <a:cxnLst/>
              <a:rect l="l" t="t" r="r" b="b"/>
              <a:pathLst>
                <a:path w="258445" h="76200">
                  <a:moveTo>
                    <a:pt x="182245" y="0"/>
                  </a:moveTo>
                  <a:lnTo>
                    <a:pt x="182245" y="76199"/>
                  </a:lnTo>
                  <a:lnTo>
                    <a:pt x="245745" y="44449"/>
                  </a:lnTo>
                  <a:lnTo>
                    <a:pt x="194945" y="44449"/>
                  </a:lnTo>
                  <a:lnTo>
                    <a:pt x="194945" y="31750"/>
                  </a:lnTo>
                  <a:lnTo>
                    <a:pt x="245745" y="31750"/>
                  </a:lnTo>
                  <a:lnTo>
                    <a:pt x="182245" y="0"/>
                  </a:lnTo>
                  <a:close/>
                </a:path>
                <a:path w="258445" h="76200">
                  <a:moveTo>
                    <a:pt x="182245" y="31750"/>
                  </a:moveTo>
                  <a:lnTo>
                    <a:pt x="0" y="31750"/>
                  </a:lnTo>
                  <a:lnTo>
                    <a:pt x="0" y="44449"/>
                  </a:lnTo>
                  <a:lnTo>
                    <a:pt x="182245" y="44449"/>
                  </a:lnTo>
                  <a:lnTo>
                    <a:pt x="182245" y="31750"/>
                  </a:lnTo>
                  <a:close/>
                </a:path>
                <a:path w="258445" h="76200">
                  <a:moveTo>
                    <a:pt x="245745" y="31750"/>
                  </a:moveTo>
                  <a:lnTo>
                    <a:pt x="194945" y="31750"/>
                  </a:lnTo>
                  <a:lnTo>
                    <a:pt x="194945" y="44449"/>
                  </a:lnTo>
                  <a:lnTo>
                    <a:pt x="245745" y="44449"/>
                  </a:lnTo>
                  <a:lnTo>
                    <a:pt x="258445" y="38099"/>
                  </a:lnTo>
                  <a:lnTo>
                    <a:pt x="245745" y="31750"/>
                  </a:lnTo>
                  <a:close/>
                </a:path>
              </a:pathLst>
            </a:custGeom>
            <a:solidFill>
              <a:srgbClr val="213E4A"/>
            </a:solidFill>
          </p:spPr>
          <p:txBody>
            <a:bodyPr wrap="square" lIns="0" tIns="0" rIns="0" bIns="0" rtlCol="0"/>
            <a:lstStyle/>
            <a:p>
              <a:endParaRPr/>
            </a:p>
          </p:txBody>
        </p:sp>
        <p:pic>
          <p:nvPicPr>
            <p:cNvPr id="22" name="object 22"/>
            <p:cNvPicPr/>
            <p:nvPr/>
          </p:nvPicPr>
          <p:blipFill>
            <a:blip r:embed="rId3" cstate="print"/>
            <a:stretch>
              <a:fillRect/>
            </a:stretch>
          </p:blipFill>
          <p:spPr>
            <a:xfrm>
              <a:off x="6900672" y="4482083"/>
              <a:ext cx="252475" cy="76200"/>
            </a:xfrm>
            <a:prstGeom prst="rect">
              <a:avLst/>
            </a:prstGeom>
          </p:spPr>
        </p:pic>
        <p:sp>
          <p:nvSpPr>
            <p:cNvPr id="23" name="object 23"/>
            <p:cNvSpPr/>
            <p:nvPr/>
          </p:nvSpPr>
          <p:spPr>
            <a:xfrm>
              <a:off x="3031998" y="2766822"/>
              <a:ext cx="1687195" cy="1144905"/>
            </a:xfrm>
            <a:custGeom>
              <a:avLst/>
              <a:gdLst/>
              <a:ahLst/>
              <a:cxnLst/>
              <a:rect l="l" t="t" r="r" b="b"/>
              <a:pathLst>
                <a:path w="1687195" h="1144904">
                  <a:moveTo>
                    <a:pt x="0" y="1144523"/>
                  </a:moveTo>
                  <a:lnTo>
                    <a:pt x="1687068" y="1144523"/>
                  </a:lnTo>
                  <a:lnTo>
                    <a:pt x="1687068" y="0"/>
                  </a:lnTo>
                  <a:lnTo>
                    <a:pt x="0" y="0"/>
                  </a:lnTo>
                  <a:lnTo>
                    <a:pt x="0" y="1144523"/>
                  </a:lnTo>
                  <a:close/>
                </a:path>
              </a:pathLst>
            </a:custGeom>
            <a:ln w="25400">
              <a:solidFill>
                <a:srgbClr val="CF5197"/>
              </a:solidFill>
              <a:prstDash val="sysDot"/>
            </a:ln>
          </p:spPr>
          <p:txBody>
            <a:bodyPr wrap="square" lIns="0" tIns="0" rIns="0" bIns="0" rtlCol="0"/>
            <a:lstStyle/>
            <a:p>
              <a:endParaRPr/>
            </a:p>
          </p:txBody>
        </p:sp>
      </p:grpSp>
      <p:sp>
        <p:nvSpPr>
          <p:cNvPr id="24" name="object 24"/>
          <p:cNvSpPr txBox="1"/>
          <p:nvPr/>
        </p:nvSpPr>
        <p:spPr>
          <a:xfrm>
            <a:off x="5442965" y="6105551"/>
            <a:ext cx="78740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補助給水ピット</a:t>
            </a:r>
            <a:endParaRPr sz="1000">
              <a:latin typeface="Meiryo UI"/>
              <a:cs typeface="Meiryo UI"/>
            </a:endParaRPr>
          </a:p>
        </p:txBody>
      </p:sp>
      <p:sp>
        <p:nvSpPr>
          <p:cNvPr id="25" name="object 25"/>
          <p:cNvSpPr txBox="1"/>
          <p:nvPr/>
        </p:nvSpPr>
        <p:spPr>
          <a:xfrm>
            <a:off x="7019672" y="6105551"/>
            <a:ext cx="824865"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補助給水ポンプ</a:t>
            </a:r>
            <a:endParaRPr sz="1000">
              <a:latin typeface="Meiryo UI"/>
              <a:cs typeface="Meiryo UI"/>
            </a:endParaRPr>
          </a:p>
        </p:txBody>
      </p:sp>
      <p:sp>
        <p:nvSpPr>
          <p:cNvPr id="26" name="object 26"/>
          <p:cNvSpPr txBox="1"/>
          <p:nvPr/>
        </p:nvSpPr>
        <p:spPr>
          <a:xfrm>
            <a:off x="4350257" y="5698033"/>
            <a:ext cx="842010"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代替炉心注水/</a:t>
            </a:r>
            <a:endParaRPr sz="1000">
              <a:latin typeface="Meiryo UI"/>
              <a:cs typeface="Meiryo UI"/>
            </a:endParaRPr>
          </a:p>
        </p:txBody>
      </p:sp>
      <p:sp>
        <p:nvSpPr>
          <p:cNvPr id="27" name="object 27"/>
          <p:cNvSpPr txBox="1"/>
          <p:nvPr/>
        </p:nvSpPr>
        <p:spPr>
          <a:xfrm>
            <a:off x="4356354" y="5848909"/>
            <a:ext cx="952500"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代替スプレイポンプ</a:t>
            </a:r>
            <a:endParaRPr sz="1000">
              <a:latin typeface="Meiryo UI"/>
              <a:cs typeface="Meiryo UI"/>
            </a:endParaRPr>
          </a:p>
        </p:txBody>
      </p:sp>
      <p:sp>
        <p:nvSpPr>
          <p:cNvPr id="28" name="object 28"/>
          <p:cNvSpPr txBox="1"/>
          <p:nvPr/>
        </p:nvSpPr>
        <p:spPr>
          <a:xfrm>
            <a:off x="1127575" y="1716533"/>
            <a:ext cx="2395855" cy="302647"/>
          </a:xfrm>
          <a:prstGeom prst="rect">
            <a:avLst/>
          </a:prstGeom>
          <a:solidFill>
            <a:srgbClr val="0066FF"/>
          </a:solidFill>
        </p:spPr>
        <p:txBody>
          <a:bodyPr vert="horz" wrap="square" lIns="0" tIns="25400" rIns="0" bIns="0" rtlCol="0">
            <a:spAutoFit/>
          </a:bodyPr>
          <a:lstStyle/>
          <a:p>
            <a:pPr marL="168275">
              <a:spcBef>
                <a:spcPts val="200"/>
              </a:spcBef>
            </a:pPr>
            <a:r>
              <a:rPr b="1" spc="-10" dirty="0">
                <a:solidFill>
                  <a:srgbClr val="FFFFFF"/>
                </a:solidFill>
                <a:latin typeface="Meiryo UI"/>
                <a:cs typeface="Meiryo UI"/>
              </a:rPr>
              <a:t>放射性物質放出防止</a:t>
            </a:r>
            <a:endParaRPr dirty="0">
              <a:latin typeface="Meiryo UI"/>
              <a:cs typeface="Meiryo UI"/>
            </a:endParaRPr>
          </a:p>
        </p:txBody>
      </p:sp>
      <p:sp>
        <p:nvSpPr>
          <p:cNvPr id="29" name="object 29"/>
          <p:cNvSpPr txBox="1"/>
          <p:nvPr/>
        </p:nvSpPr>
        <p:spPr>
          <a:xfrm>
            <a:off x="3995927" y="1472184"/>
            <a:ext cx="2026920" cy="302647"/>
          </a:xfrm>
          <a:prstGeom prst="rect">
            <a:avLst/>
          </a:prstGeom>
          <a:solidFill>
            <a:srgbClr val="ED797C"/>
          </a:solidFill>
        </p:spPr>
        <p:txBody>
          <a:bodyPr vert="horz" wrap="square" lIns="0" tIns="25400" rIns="0" bIns="0" rtlCol="0">
            <a:spAutoFit/>
          </a:bodyPr>
          <a:lstStyle/>
          <a:p>
            <a:pPr marL="162560">
              <a:spcBef>
                <a:spcPts val="200"/>
              </a:spcBef>
            </a:pPr>
            <a:r>
              <a:rPr b="1" spc="-15" dirty="0">
                <a:solidFill>
                  <a:srgbClr val="FFFFFF"/>
                </a:solidFill>
                <a:latin typeface="Meiryo UI"/>
                <a:cs typeface="Meiryo UI"/>
              </a:rPr>
              <a:t>セキュリティ高度化</a:t>
            </a:r>
            <a:endParaRPr>
              <a:latin typeface="Meiryo UI"/>
              <a:cs typeface="Meiryo UI"/>
            </a:endParaRPr>
          </a:p>
        </p:txBody>
      </p:sp>
      <p:sp>
        <p:nvSpPr>
          <p:cNvPr id="30" name="object 30"/>
          <p:cNvSpPr txBox="1"/>
          <p:nvPr/>
        </p:nvSpPr>
        <p:spPr>
          <a:xfrm>
            <a:off x="6423659" y="1472184"/>
            <a:ext cx="2316480" cy="302647"/>
          </a:xfrm>
          <a:prstGeom prst="rect">
            <a:avLst/>
          </a:prstGeom>
          <a:solidFill>
            <a:srgbClr val="ED797C"/>
          </a:solidFill>
        </p:spPr>
        <p:txBody>
          <a:bodyPr vert="horz" wrap="square" lIns="0" tIns="25400" rIns="0" bIns="0" rtlCol="0">
            <a:spAutoFit/>
          </a:bodyPr>
          <a:lstStyle/>
          <a:p>
            <a:pPr marL="130175">
              <a:spcBef>
                <a:spcPts val="200"/>
              </a:spcBef>
            </a:pPr>
            <a:r>
              <a:rPr b="1" spc="-10" dirty="0">
                <a:solidFill>
                  <a:srgbClr val="FFFFFF"/>
                </a:solidFill>
                <a:latin typeface="Meiryo UI"/>
                <a:cs typeface="Meiryo UI"/>
              </a:rPr>
              <a:t>大型航空機衝突対策</a:t>
            </a:r>
            <a:endParaRPr>
              <a:latin typeface="Meiryo UI"/>
              <a:cs typeface="Meiryo UI"/>
            </a:endParaRPr>
          </a:p>
        </p:txBody>
      </p:sp>
      <p:sp>
        <p:nvSpPr>
          <p:cNvPr id="31" name="object 31"/>
          <p:cNvSpPr txBox="1"/>
          <p:nvPr/>
        </p:nvSpPr>
        <p:spPr>
          <a:xfrm>
            <a:off x="506341" y="2068564"/>
            <a:ext cx="3298869" cy="659796"/>
          </a:xfrm>
          <a:prstGeom prst="rect">
            <a:avLst/>
          </a:prstGeom>
        </p:spPr>
        <p:txBody>
          <a:bodyPr vert="horz" wrap="square" lIns="0" tIns="13335" rIns="0" bIns="0" rtlCol="0">
            <a:spAutoFit/>
          </a:bodyPr>
          <a:lstStyle/>
          <a:p>
            <a:pPr marL="12700">
              <a:spcBef>
                <a:spcPts val="105"/>
              </a:spcBef>
            </a:pPr>
            <a:r>
              <a:rPr sz="1400" spc="-20" dirty="0" err="1">
                <a:latin typeface="BIZ UDPゴシック" panose="020B0400000000000000" pitchFamily="50" charset="-128"/>
                <a:ea typeface="BIZ UDPゴシック" panose="020B0400000000000000" pitchFamily="50" charset="-128"/>
                <a:cs typeface="Meiryo UI"/>
              </a:rPr>
              <a:t>万一の格納容器ベント時にも放射性希ガスを吸着・捕捉、専用タンク内に閉じ込め、事故の影響</a:t>
            </a:r>
            <a:r>
              <a:rPr sz="1400" spc="-5" dirty="0" err="1">
                <a:latin typeface="BIZ UDPゴシック" panose="020B0400000000000000" pitchFamily="50" charset="-128"/>
                <a:ea typeface="BIZ UDPゴシック" panose="020B0400000000000000" pitchFamily="50" charset="-128"/>
                <a:cs typeface="Meiryo UI"/>
              </a:rPr>
              <a:t>を発電所敷地内に限定</a:t>
            </a:r>
            <a:endParaRPr sz="1400" dirty="0">
              <a:latin typeface="BIZ UDPゴシック" panose="020B0400000000000000" pitchFamily="50" charset="-128"/>
              <a:ea typeface="BIZ UDPゴシック" panose="020B0400000000000000" pitchFamily="50" charset="-128"/>
              <a:cs typeface="Meiryo UI"/>
            </a:endParaRPr>
          </a:p>
        </p:txBody>
      </p:sp>
      <p:sp>
        <p:nvSpPr>
          <p:cNvPr id="32" name="object 32"/>
          <p:cNvSpPr txBox="1"/>
          <p:nvPr/>
        </p:nvSpPr>
        <p:spPr>
          <a:xfrm>
            <a:off x="6993383" y="1857883"/>
            <a:ext cx="1626235" cy="452755"/>
          </a:xfrm>
          <a:prstGeom prst="rect">
            <a:avLst/>
          </a:prstGeom>
        </p:spPr>
        <p:txBody>
          <a:bodyPr vert="horz" wrap="square" lIns="0" tIns="13335" rIns="0" bIns="0" rtlCol="0">
            <a:spAutoFit/>
          </a:bodyPr>
          <a:lstStyle/>
          <a:p>
            <a:pPr marL="12700" marR="5080">
              <a:spcBef>
                <a:spcPts val="105"/>
              </a:spcBef>
            </a:pPr>
            <a:r>
              <a:rPr sz="1400" spc="-5" dirty="0">
                <a:latin typeface="BIZ UDPゴシック" panose="020B0400000000000000" pitchFamily="50" charset="-128"/>
                <a:ea typeface="BIZ UDPゴシック" panose="020B0400000000000000" pitchFamily="50" charset="-128"/>
                <a:cs typeface="Meiryo UI"/>
              </a:rPr>
              <a:t>航空機衝突に耐えうる</a:t>
            </a:r>
            <a:r>
              <a:rPr sz="1400" spc="-10" dirty="0">
                <a:latin typeface="BIZ UDPゴシック" panose="020B0400000000000000" pitchFamily="50" charset="-128"/>
                <a:ea typeface="BIZ UDPゴシック" panose="020B0400000000000000" pitchFamily="50" charset="-128"/>
                <a:cs typeface="Meiryo UI"/>
              </a:rPr>
              <a:t>格納容器の強靭化</a:t>
            </a:r>
            <a:endParaRPr sz="1400">
              <a:latin typeface="BIZ UDPゴシック" panose="020B0400000000000000" pitchFamily="50" charset="-128"/>
              <a:ea typeface="BIZ UDPゴシック" panose="020B0400000000000000" pitchFamily="50" charset="-128"/>
              <a:cs typeface="Meiryo UI"/>
            </a:endParaRPr>
          </a:p>
        </p:txBody>
      </p:sp>
      <p:sp>
        <p:nvSpPr>
          <p:cNvPr id="33" name="object 33"/>
          <p:cNvSpPr txBox="1"/>
          <p:nvPr/>
        </p:nvSpPr>
        <p:spPr>
          <a:xfrm>
            <a:off x="4032886" y="1864233"/>
            <a:ext cx="1817742" cy="444352"/>
          </a:xfrm>
          <a:prstGeom prst="rect">
            <a:avLst/>
          </a:prstGeom>
        </p:spPr>
        <p:txBody>
          <a:bodyPr vert="horz" wrap="square" lIns="0" tIns="13335" rIns="0" bIns="0" rtlCol="0">
            <a:spAutoFit/>
          </a:bodyPr>
          <a:lstStyle/>
          <a:p>
            <a:pPr marL="12700" marR="5080">
              <a:spcBef>
                <a:spcPts val="105"/>
              </a:spcBef>
            </a:pPr>
            <a:r>
              <a:rPr sz="1400" spc="-5" dirty="0">
                <a:latin typeface="BIZ UDPゴシック" panose="020B0400000000000000" pitchFamily="50" charset="-128"/>
                <a:ea typeface="BIZ UDPゴシック" panose="020B0400000000000000" pitchFamily="50" charset="-128"/>
                <a:cs typeface="Meiryo UI"/>
              </a:rPr>
              <a:t>最先端技術を適用した</a:t>
            </a:r>
            <a:r>
              <a:rPr sz="1400" spc="-15" dirty="0">
                <a:latin typeface="BIZ UDPゴシック" panose="020B0400000000000000" pitchFamily="50" charset="-128"/>
                <a:ea typeface="BIZ UDPゴシック" panose="020B0400000000000000" pitchFamily="50" charset="-128"/>
                <a:cs typeface="Meiryo UI"/>
              </a:rPr>
              <a:t>サイバーセキュリティ</a:t>
            </a:r>
            <a:endParaRPr sz="1400" dirty="0">
              <a:latin typeface="BIZ UDPゴシック" panose="020B0400000000000000" pitchFamily="50" charset="-128"/>
              <a:ea typeface="BIZ UDPゴシック" panose="020B0400000000000000" pitchFamily="50" charset="-128"/>
              <a:cs typeface="Meiryo UI"/>
            </a:endParaRPr>
          </a:p>
        </p:txBody>
      </p:sp>
      <p:sp>
        <p:nvSpPr>
          <p:cNvPr id="34" name="object 34"/>
          <p:cNvSpPr txBox="1"/>
          <p:nvPr/>
        </p:nvSpPr>
        <p:spPr>
          <a:xfrm>
            <a:off x="541422" y="5685402"/>
            <a:ext cx="3395514" cy="659155"/>
          </a:xfrm>
          <a:prstGeom prst="rect">
            <a:avLst/>
          </a:prstGeom>
        </p:spPr>
        <p:txBody>
          <a:bodyPr vert="horz" wrap="square" lIns="0" tIns="12700" rIns="0" bIns="0" rtlCol="0">
            <a:spAutoFit/>
          </a:bodyPr>
          <a:lstStyle/>
          <a:p>
            <a:pPr marL="12700" marR="5080">
              <a:spcBef>
                <a:spcPts val="100"/>
              </a:spcBef>
            </a:pPr>
            <a:r>
              <a:rPr sz="1400" spc="-20" dirty="0" err="1">
                <a:latin typeface="BIZ UDPゴシック" panose="020B0400000000000000" pitchFamily="50" charset="-128"/>
                <a:ea typeface="BIZ UDPゴシック" panose="020B0400000000000000" pitchFamily="50" charset="-128"/>
                <a:cs typeface="Meiryo UI"/>
              </a:rPr>
              <a:t>万一の炉心溶融時にもデブリを専用</a:t>
            </a:r>
            <a:r>
              <a:rPr sz="1400" dirty="0" err="1">
                <a:latin typeface="BIZ UDPゴシック" panose="020B0400000000000000" pitchFamily="50" charset="-128"/>
                <a:ea typeface="BIZ UDPゴシック" panose="020B0400000000000000" pitchFamily="50" charset="-128"/>
                <a:cs typeface="Meiryo UI"/>
              </a:rPr>
              <a:t>設備（</a:t>
            </a:r>
            <a:r>
              <a:rPr sz="1400" spc="-5" dirty="0" err="1">
                <a:latin typeface="BIZ UDPゴシック" panose="020B0400000000000000" pitchFamily="50" charset="-128"/>
                <a:ea typeface="BIZ UDPゴシック" panose="020B0400000000000000" pitchFamily="50" charset="-128"/>
                <a:cs typeface="Meiryo UI"/>
              </a:rPr>
              <a:t>コアキャッチャ</a:t>
            </a:r>
            <a:r>
              <a:rPr sz="1400" spc="-10" dirty="0" err="1">
                <a:latin typeface="BIZ UDPゴシック" panose="020B0400000000000000" pitchFamily="50" charset="-128"/>
                <a:ea typeface="BIZ UDPゴシック" panose="020B0400000000000000" pitchFamily="50" charset="-128"/>
                <a:cs typeface="Meiryo UI"/>
              </a:rPr>
              <a:t>）</a:t>
            </a:r>
            <a:r>
              <a:rPr sz="1400" spc="-20" dirty="0" err="1">
                <a:latin typeface="BIZ UDPゴシック" panose="020B0400000000000000" pitchFamily="50" charset="-128"/>
                <a:ea typeface="BIZ UDPゴシック" panose="020B0400000000000000" pitchFamily="50" charset="-128"/>
                <a:cs typeface="Meiryo UI"/>
              </a:rPr>
              <a:t>に捕捉し、最終障壁である格納容器外への放</a:t>
            </a:r>
            <a:r>
              <a:rPr sz="1400" spc="-15" dirty="0" err="1">
                <a:latin typeface="BIZ UDPゴシック" panose="020B0400000000000000" pitchFamily="50" charset="-128"/>
                <a:ea typeface="BIZ UDPゴシック" panose="020B0400000000000000" pitchFamily="50" charset="-128"/>
                <a:cs typeface="Meiryo UI"/>
              </a:rPr>
              <a:t>出を防止</a:t>
            </a:r>
            <a:endParaRPr sz="1400" dirty="0">
              <a:latin typeface="BIZ UDPゴシック" panose="020B0400000000000000" pitchFamily="50" charset="-128"/>
              <a:ea typeface="BIZ UDPゴシック" panose="020B0400000000000000" pitchFamily="50" charset="-128"/>
              <a:cs typeface="Meiryo UI"/>
            </a:endParaRPr>
          </a:p>
        </p:txBody>
      </p:sp>
      <p:sp>
        <p:nvSpPr>
          <p:cNvPr id="35" name="object 35"/>
          <p:cNvSpPr txBox="1"/>
          <p:nvPr/>
        </p:nvSpPr>
        <p:spPr>
          <a:xfrm>
            <a:off x="1329183" y="5340152"/>
            <a:ext cx="1798320" cy="300723"/>
          </a:xfrm>
          <a:prstGeom prst="rect">
            <a:avLst/>
          </a:prstGeom>
          <a:solidFill>
            <a:srgbClr val="0066FF"/>
          </a:solidFill>
        </p:spPr>
        <p:txBody>
          <a:bodyPr vert="horz" wrap="square" lIns="0" tIns="23495" rIns="0" bIns="0" rtlCol="0">
            <a:spAutoFit/>
          </a:bodyPr>
          <a:lstStyle/>
          <a:p>
            <a:pPr marL="212090">
              <a:spcBef>
                <a:spcPts val="185"/>
              </a:spcBef>
            </a:pPr>
            <a:r>
              <a:rPr b="1" spc="-10" dirty="0">
                <a:solidFill>
                  <a:srgbClr val="FFFFFF"/>
                </a:solidFill>
                <a:latin typeface="Meiryo UI"/>
                <a:cs typeface="Meiryo UI"/>
              </a:rPr>
              <a:t>溶融炉心対策</a:t>
            </a:r>
            <a:endParaRPr dirty="0">
              <a:latin typeface="Meiryo UI"/>
              <a:cs typeface="Meiryo UI"/>
            </a:endParaRPr>
          </a:p>
        </p:txBody>
      </p:sp>
      <p:grpSp>
        <p:nvGrpSpPr>
          <p:cNvPr id="36" name="object 36"/>
          <p:cNvGrpSpPr/>
          <p:nvPr/>
        </p:nvGrpSpPr>
        <p:grpSpPr>
          <a:xfrm>
            <a:off x="3697604" y="1868552"/>
            <a:ext cx="3475990" cy="4509135"/>
            <a:chOff x="2554604" y="1868551"/>
            <a:chExt cx="3475990" cy="4509135"/>
          </a:xfrm>
        </p:grpSpPr>
        <p:sp>
          <p:nvSpPr>
            <p:cNvPr id="37" name="object 37"/>
            <p:cNvSpPr/>
            <p:nvPr/>
          </p:nvSpPr>
          <p:spPr>
            <a:xfrm>
              <a:off x="2564129" y="2503170"/>
              <a:ext cx="473075" cy="271145"/>
            </a:xfrm>
            <a:custGeom>
              <a:avLst/>
              <a:gdLst/>
              <a:ahLst/>
              <a:cxnLst/>
              <a:rect l="l" t="t" r="r" b="b"/>
              <a:pathLst>
                <a:path w="473075" h="271144">
                  <a:moveTo>
                    <a:pt x="0" y="0"/>
                  </a:moveTo>
                  <a:lnTo>
                    <a:pt x="472694" y="270637"/>
                  </a:lnTo>
                </a:path>
              </a:pathLst>
            </a:custGeom>
            <a:ln w="19050">
              <a:solidFill>
                <a:srgbClr val="CF5197"/>
              </a:solidFill>
            </a:ln>
          </p:spPr>
          <p:txBody>
            <a:bodyPr wrap="square" lIns="0" tIns="0" rIns="0" bIns="0" rtlCol="0"/>
            <a:lstStyle/>
            <a:p>
              <a:endParaRPr/>
            </a:p>
          </p:txBody>
        </p:sp>
        <p:sp>
          <p:nvSpPr>
            <p:cNvPr id="38" name="object 38"/>
            <p:cNvSpPr/>
            <p:nvPr/>
          </p:nvSpPr>
          <p:spPr>
            <a:xfrm>
              <a:off x="5359661" y="1868551"/>
              <a:ext cx="281940" cy="599440"/>
            </a:xfrm>
            <a:custGeom>
              <a:avLst/>
              <a:gdLst/>
              <a:ahLst/>
              <a:cxnLst/>
              <a:rect l="l" t="t" r="r" b="b"/>
              <a:pathLst>
                <a:path w="281939" h="599439">
                  <a:moveTo>
                    <a:pt x="33601" y="297842"/>
                  </a:moveTo>
                  <a:lnTo>
                    <a:pt x="21074" y="299593"/>
                  </a:lnTo>
                  <a:lnTo>
                    <a:pt x="10271" y="306066"/>
                  </a:lnTo>
                  <a:lnTo>
                    <a:pt x="3040" y="315849"/>
                  </a:lnTo>
                  <a:lnTo>
                    <a:pt x="0" y="327632"/>
                  </a:lnTo>
                  <a:lnTo>
                    <a:pt x="1770" y="340106"/>
                  </a:lnTo>
                  <a:lnTo>
                    <a:pt x="93210" y="599439"/>
                  </a:lnTo>
                  <a:lnTo>
                    <a:pt x="141933" y="543560"/>
                  </a:lnTo>
                  <a:lnTo>
                    <a:pt x="136263" y="543560"/>
                  </a:lnTo>
                  <a:lnTo>
                    <a:pt x="73779" y="531622"/>
                  </a:lnTo>
                  <a:lnTo>
                    <a:pt x="95869" y="416177"/>
                  </a:lnTo>
                  <a:lnTo>
                    <a:pt x="61587" y="319024"/>
                  </a:lnTo>
                  <a:lnTo>
                    <a:pt x="55131" y="308201"/>
                  </a:lnTo>
                  <a:lnTo>
                    <a:pt x="45378" y="300926"/>
                  </a:lnTo>
                  <a:lnTo>
                    <a:pt x="33601" y="297842"/>
                  </a:lnTo>
                  <a:close/>
                </a:path>
                <a:path w="281939" h="599439">
                  <a:moveTo>
                    <a:pt x="95869" y="416177"/>
                  </a:moveTo>
                  <a:lnTo>
                    <a:pt x="73779" y="531622"/>
                  </a:lnTo>
                  <a:lnTo>
                    <a:pt x="136263" y="543560"/>
                  </a:lnTo>
                  <a:lnTo>
                    <a:pt x="139418" y="527050"/>
                  </a:lnTo>
                  <a:lnTo>
                    <a:pt x="134993" y="527050"/>
                  </a:lnTo>
                  <a:lnTo>
                    <a:pt x="81145" y="516763"/>
                  </a:lnTo>
                  <a:lnTo>
                    <a:pt x="116891" y="475752"/>
                  </a:lnTo>
                  <a:lnTo>
                    <a:pt x="95869" y="416177"/>
                  </a:lnTo>
                  <a:close/>
                </a:path>
                <a:path w="281939" h="599439">
                  <a:moveTo>
                    <a:pt x="247848" y="339709"/>
                  </a:moveTo>
                  <a:lnTo>
                    <a:pt x="236075" y="342846"/>
                  </a:lnTo>
                  <a:lnTo>
                    <a:pt x="226052" y="350520"/>
                  </a:lnTo>
                  <a:lnTo>
                    <a:pt x="158300" y="428246"/>
                  </a:lnTo>
                  <a:lnTo>
                    <a:pt x="136263" y="543560"/>
                  </a:lnTo>
                  <a:lnTo>
                    <a:pt x="141933" y="543560"/>
                  </a:lnTo>
                  <a:lnTo>
                    <a:pt x="273931" y="392175"/>
                  </a:lnTo>
                  <a:lnTo>
                    <a:pt x="280134" y="381226"/>
                  </a:lnTo>
                  <a:lnTo>
                    <a:pt x="281646" y="369157"/>
                  </a:lnTo>
                  <a:lnTo>
                    <a:pt x="278538" y="357421"/>
                  </a:lnTo>
                  <a:lnTo>
                    <a:pt x="270883" y="347472"/>
                  </a:lnTo>
                  <a:lnTo>
                    <a:pt x="259931" y="341215"/>
                  </a:lnTo>
                  <a:lnTo>
                    <a:pt x="247848" y="339709"/>
                  </a:lnTo>
                  <a:close/>
                </a:path>
                <a:path w="281939" h="599439">
                  <a:moveTo>
                    <a:pt x="116891" y="475752"/>
                  </a:moveTo>
                  <a:lnTo>
                    <a:pt x="81145" y="516763"/>
                  </a:lnTo>
                  <a:lnTo>
                    <a:pt x="134993" y="527050"/>
                  </a:lnTo>
                  <a:lnTo>
                    <a:pt x="116891" y="475752"/>
                  </a:lnTo>
                  <a:close/>
                </a:path>
                <a:path w="281939" h="599439">
                  <a:moveTo>
                    <a:pt x="158300" y="428246"/>
                  </a:moveTo>
                  <a:lnTo>
                    <a:pt x="116891" y="475752"/>
                  </a:lnTo>
                  <a:lnTo>
                    <a:pt x="134993" y="527050"/>
                  </a:lnTo>
                  <a:lnTo>
                    <a:pt x="139418" y="527050"/>
                  </a:lnTo>
                  <a:lnTo>
                    <a:pt x="158300" y="428246"/>
                  </a:lnTo>
                  <a:close/>
                </a:path>
                <a:path w="281939" h="599439">
                  <a:moveTo>
                    <a:pt x="175506" y="0"/>
                  </a:moveTo>
                  <a:lnTo>
                    <a:pt x="95869" y="416177"/>
                  </a:lnTo>
                  <a:lnTo>
                    <a:pt x="116891" y="475752"/>
                  </a:lnTo>
                  <a:lnTo>
                    <a:pt x="158300" y="428246"/>
                  </a:lnTo>
                  <a:lnTo>
                    <a:pt x="237863" y="11937"/>
                  </a:lnTo>
                  <a:lnTo>
                    <a:pt x="175506" y="0"/>
                  </a:lnTo>
                  <a:close/>
                </a:path>
              </a:pathLst>
            </a:custGeom>
            <a:solidFill>
              <a:srgbClr val="ED797C"/>
            </a:solidFill>
          </p:spPr>
          <p:txBody>
            <a:bodyPr wrap="square" lIns="0" tIns="0" rIns="0" bIns="0" rtlCol="0"/>
            <a:lstStyle/>
            <a:p>
              <a:endParaRPr/>
            </a:p>
          </p:txBody>
        </p:sp>
        <p:sp>
          <p:nvSpPr>
            <p:cNvPr id="39" name="object 39"/>
            <p:cNvSpPr/>
            <p:nvPr/>
          </p:nvSpPr>
          <p:spPr>
            <a:xfrm>
              <a:off x="5264658" y="2477769"/>
              <a:ext cx="507365" cy="50800"/>
            </a:xfrm>
            <a:custGeom>
              <a:avLst/>
              <a:gdLst/>
              <a:ahLst/>
              <a:cxnLst/>
              <a:rect l="l" t="t" r="r" b="b"/>
              <a:pathLst>
                <a:path w="507364" h="50800">
                  <a:moveTo>
                    <a:pt x="507111" y="0"/>
                  </a:moveTo>
                  <a:lnTo>
                    <a:pt x="0" y="0"/>
                  </a:lnTo>
                  <a:lnTo>
                    <a:pt x="0" y="50800"/>
                  </a:lnTo>
                  <a:lnTo>
                    <a:pt x="507111" y="50800"/>
                  </a:lnTo>
                  <a:lnTo>
                    <a:pt x="507111" y="0"/>
                  </a:lnTo>
                  <a:close/>
                </a:path>
              </a:pathLst>
            </a:custGeom>
            <a:solidFill>
              <a:srgbClr val="ED797C"/>
            </a:solidFill>
          </p:spPr>
          <p:txBody>
            <a:bodyPr wrap="square" lIns="0" tIns="0" rIns="0" bIns="0" rtlCol="0"/>
            <a:lstStyle/>
            <a:p>
              <a:endParaRPr/>
            </a:p>
          </p:txBody>
        </p:sp>
        <p:pic>
          <p:nvPicPr>
            <p:cNvPr id="40" name="object 40"/>
            <p:cNvPicPr/>
            <p:nvPr/>
          </p:nvPicPr>
          <p:blipFill>
            <a:blip r:embed="rId4" cstate="print"/>
            <a:stretch>
              <a:fillRect/>
            </a:stretch>
          </p:blipFill>
          <p:spPr>
            <a:xfrm>
              <a:off x="5574791" y="5318721"/>
              <a:ext cx="392442" cy="240068"/>
            </a:xfrm>
            <a:prstGeom prst="rect">
              <a:avLst/>
            </a:prstGeom>
          </p:spPr>
        </p:pic>
        <p:sp>
          <p:nvSpPr>
            <p:cNvPr id="41" name="object 41"/>
            <p:cNvSpPr/>
            <p:nvPr/>
          </p:nvSpPr>
          <p:spPr>
            <a:xfrm>
              <a:off x="5532881" y="5313426"/>
              <a:ext cx="485140" cy="262255"/>
            </a:xfrm>
            <a:custGeom>
              <a:avLst/>
              <a:gdLst/>
              <a:ahLst/>
              <a:cxnLst/>
              <a:rect l="l" t="t" r="r" b="b"/>
              <a:pathLst>
                <a:path w="485139" h="262254">
                  <a:moveTo>
                    <a:pt x="0" y="262128"/>
                  </a:moveTo>
                  <a:lnTo>
                    <a:pt x="484632" y="262128"/>
                  </a:lnTo>
                  <a:lnTo>
                    <a:pt x="484632" y="0"/>
                  </a:lnTo>
                  <a:lnTo>
                    <a:pt x="0" y="0"/>
                  </a:lnTo>
                  <a:lnTo>
                    <a:pt x="0" y="262128"/>
                  </a:lnTo>
                  <a:close/>
                </a:path>
              </a:pathLst>
            </a:custGeom>
            <a:ln w="25400">
              <a:solidFill>
                <a:srgbClr val="CF5197"/>
              </a:solidFill>
              <a:prstDash val="sysDot"/>
            </a:ln>
          </p:spPr>
          <p:txBody>
            <a:bodyPr wrap="square" lIns="0" tIns="0" rIns="0" bIns="0" rtlCol="0"/>
            <a:lstStyle/>
            <a:p>
              <a:endParaRPr/>
            </a:p>
          </p:txBody>
        </p:sp>
        <p:sp>
          <p:nvSpPr>
            <p:cNvPr id="42" name="object 42"/>
            <p:cNvSpPr/>
            <p:nvPr/>
          </p:nvSpPr>
          <p:spPr>
            <a:xfrm>
              <a:off x="5584697" y="5575554"/>
              <a:ext cx="0" cy="792480"/>
            </a:xfrm>
            <a:custGeom>
              <a:avLst/>
              <a:gdLst/>
              <a:ahLst/>
              <a:cxnLst/>
              <a:rect l="l" t="t" r="r" b="b"/>
              <a:pathLst>
                <a:path h="792479">
                  <a:moveTo>
                    <a:pt x="0" y="0"/>
                  </a:moveTo>
                  <a:lnTo>
                    <a:pt x="0" y="791997"/>
                  </a:lnTo>
                </a:path>
              </a:pathLst>
            </a:custGeom>
            <a:ln w="19050">
              <a:solidFill>
                <a:srgbClr val="CF5197"/>
              </a:solidFill>
            </a:ln>
          </p:spPr>
          <p:txBody>
            <a:bodyPr wrap="square" lIns="0" tIns="0" rIns="0" bIns="0" rtlCol="0"/>
            <a:lstStyle/>
            <a:p>
              <a:endParaRPr/>
            </a:p>
          </p:txBody>
        </p:sp>
        <p:pic>
          <p:nvPicPr>
            <p:cNvPr id="43" name="object 43"/>
            <p:cNvPicPr/>
            <p:nvPr/>
          </p:nvPicPr>
          <p:blipFill>
            <a:blip r:embed="rId5" cstate="print"/>
            <a:stretch>
              <a:fillRect/>
            </a:stretch>
          </p:blipFill>
          <p:spPr>
            <a:xfrm>
              <a:off x="2609087" y="3631692"/>
              <a:ext cx="483857" cy="619506"/>
            </a:xfrm>
            <a:prstGeom prst="rect">
              <a:avLst/>
            </a:prstGeom>
          </p:spPr>
        </p:pic>
        <p:sp>
          <p:nvSpPr>
            <p:cNvPr id="44" name="object 44"/>
            <p:cNvSpPr/>
            <p:nvPr/>
          </p:nvSpPr>
          <p:spPr>
            <a:xfrm>
              <a:off x="2683001" y="3702558"/>
              <a:ext cx="337820" cy="476250"/>
            </a:xfrm>
            <a:custGeom>
              <a:avLst/>
              <a:gdLst/>
              <a:ahLst/>
              <a:cxnLst/>
              <a:rect l="l" t="t" r="r" b="b"/>
              <a:pathLst>
                <a:path w="337819" h="476250">
                  <a:moveTo>
                    <a:pt x="0" y="0"/>
                  </a:moveTo>
                  <a:lnTo>
                    <a:pt x="337820" y="476250"/>
                  </a:lnTo>
                </a:path>
              </a:pathLst>
            </a:custGeom>
            <a:ln w="19050">
              <a:solidFill>
                <a:srgbClr val="CF5197"/>
              </a:solidFill>
            </a:ln>
          </p:spPr>
          <p:txBody>
            <a:bodyPr wrap="square" lIns="0" tIns="0" rIns="0" bIns="0" rtlCol="0"/>
            <a:lstStyle/>
            <a:p>
              <a:endParaRPr/>
            </a:p>
          </p:txBody>
        </p:sp>
      </p:grpSp>
      <p:sp>
        <p:nvSpPr>
          <p:cNvPr id="45" name="object 45"/>
          <p:cNvSpPr txBox="1"/>
          <p:nvPr/>
        </p:nvSpPr>
        <p:spPr>
          <a:xfrm>
            <a:off x="6813551" y="5566665"/>
            <a:ext cx="652145"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コアキャッチャ</a:t>
            </a:r>
            <a:endParaRPr sz="1000">
              <a:latin typeface="Meiryo UI"/>
              <a:cs typeface="Meiryo UI"/>
            </a:endParaRPr>
          </a:p>
        </p:txBody>
      </p:sp>
      <p:sp>
        <p:nvSpPr>
          <p:cNvPr id="46" name="object 46"/>
          <p:cNvSpPr txBox="1"/>
          <p:nvPr/>
        </p:nvSpPr>
        <p:spPr>
          <a:xfrm>
            <a:off x="8602328" y="4605243"/>
            <a:ext cx="3456940" cy="228909"/>
          </a:xfrm>
          <a:prstGeom prst="rect">
            <a:avLst/>
          </a:prstGeom>
        </p:spPr>
        <p:txBody>
          <a:bodyPr vert="horz" wrap="square" lIns="0" tIns="13335" rIns="0" bIns="0" rtlCol="0">
            <a:spAutoFit/>
          </a:bodyPr>
          <a:lstStyle/>
          <a:p>
            <a:pPr marL="12700">
              <a:spcBef>
                <a:spcPts val="105"/>
              </a:spcBef>
            </a:pPr>
            <a:r>
              <a:rPr sz="1400" spc="-10" dirty="0" err="1">
                <a:latin typeface="BIZ UDPゴシック" panose="020B0400000000000000" pitchFamily="50" charset="-128"/>
                <a:ea typeface="BIZ UDPゴシック" panose="020B0400000000000000" pitchFamily="50" charset="-128"/>
                <a:cs typeface="Meiryo UI"/>
              </a:rPr>
              <a:t>出力調整機能</a:t>
            </a:r>
            <a:r>
              <a:rPr sz="1400" spc="-15" dirty="0" err="1">
                <a:latin typeface="BIZ UDPゴシック" panose="020B0400000000000000" pitchFamily="50" charset="-128"/>
                <a:ea typeface="BIZ UDPゴシック" panose="020B0400000000000000" pitchFamily="50" charset="-128"/>
                <a:cs typeface="Meiryo UI"/>
              </a:rPr>
              <a:t>（</a:t>
            </a:r>
            <a:r>
              <a:rPr sz="1400" spc="-25" dirty="0" err="1">
                <a:latin typeface="BIZ UDPゴシック" panose="020B0400000000000000" pitchFamily="50" charset="-128"/>
                <a:ea typeface="BIZ UDPゴシック" panose="020B0400000000000000" pitchFamily="50" charset="-128"/>
                <a:cs typeface="Meiryo UI"/>
              </a:rPr>
              <a:t>周波数制御</a:t>
            </a:r>
            <a:r>
              <a:rPr sz="1400" spc="-25" dirty="0">
                <a:latin typeface="BIZ UDPゴシック" panose="020B0400000000000000" pitchFamily="50" charset="-128"/>
                <a:ea typeface="BIZ UDPゴシック" panose="020B0400000000000000" pitchFamily="50" charset="-128"/>
                <a:cs typeface="Meiryo UI"/>
              </a:rPr>
              <a:t>、</a:t>
            </a:r>
            <a:r>
              <a:rPr lang="ja-JP" altLang="en-US" sz="1400" spc="-25" dirty="0">
                <a:latin typeface="BIZ UDPゴシック" panose="020B0400000000000000" pitchFamily="50" charset="-128"/>
                <a:ea typeface="BIZ UDPゴシック" panose="020B0400000000000000" pitchFamily="50" charset="-128"/>
                <a:cs typeface="Meiryo UI"/>
              </a:rPr>
              <a:t>負荷追従</a:t>
            </a:r>
            <a:r>
              <a:rPr sz="1400" spc="-20" dirty="0" err="1">
                <a:latin typeface="BIZ UDPゴシック" panose="020B0400000000000000" pitchFamily="50" charset="-128"/>
                <a:ea typeface="BIZ UDPゴシック" panose="020B0400000000000000" pitchFamily="50" charset="-128"/>
                <a:cs typeface="Meiryo UI"/>
              </a:rPr>
              <a:t>の強化</a:t>
            </a:r>
            <a:r>
              <a:rPr lang="ja-JP" altLang="en-US" sz="1400" spc="-2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p:txBody>
      </p:sp>
      <p:sp>
        <p:nvSpPr>
          <p:cNvPr id="47" name="object 47"/>
          <p:cNvSpPr txBox="1"/>
          <p:nvPr/>
        </p:nvSpPr>
        <p:spPr>
          <a:xfrm>
            <a:off x="8892540" y="1860804"/>
            <a:ext cx="2075814" cy="316752"/>
          </a:xfrm>
          <a:prstGeom prst="rect">
            <a:avLst/>
          </a:prstGeom>
          <a:solidFill>
            <a:srgbClr val="ED797C"/>
          </a:solidFill>
        </p:spPr>
        <p:txBody>
          <a:bodyPr vert="horz" wrap="square" lIns="0" tIns="39369" rIns="0" bIns="0" rtlCol="0">
            <a:spAutoFit/>
          </a:bodyPr>
          <a:lstStyle/>
          <a:p>
            <a:pPr marL="464820">
              <a:spcBef>
                <a:spcPts val="309"/>
              </a:spcBef>
            </a:pPr>
            <a:r>
              <a:rPr b="1" spc="-10" dirty="0">
                <a:solidFill>
                  <a:srgbClr val="FFFFFF"/>
                </a:solidFill>
                <a:latin typeface="Meiryo UI"/>
                <a:cs typeface="Meiryo UI"/>
              </a:rPr>
              <a:t>耐震性向上</a:t>
            </a:r>
            <a:endParaRPr>
              <a:latin typeface="Meiryo UI"/>
              <a:cs typeface="Meiryo UI"/>
            </a:endParaRPr>
          </a:p>
        </p:txBody>
      </p:sp>
      <p:sp>
        <p:nvSpPr>
          <p:cNvPr id="48" name="object 48"/>
          <p:cNvSpPr txBox="1"/>
          <p:nvPr/>
        </p:nvSpPr>
        <p:spPr>
          <a:xfrm>
            <a:off x="8886443" y="2653283"/>
            <a:ext cx="2082164" cy="573234"/>
          </a:xfrm>
          <a:prstGeom prst="rect">
            <a:avLst/>
          </a:prstGeom>
          <a:solidFill>
            <a:srgbClr val="ED797C"/>
          </a:solidFill>
        </p:spPr>
        <p:txBody>
          <a:bodyPr vert="horz" wrap="square" lIns="0" tIns="19050" rIns="0" bIns="0" rtlCol="0">
            <a:spAutoFit/>
          </a:bodyPr>
          <a:lstStyle/>
          <a:p>
            <a:pPr marL="33020" algn="ctr">
              <a:spcBef>
                <a:spcPts val="150"/>
              </a:spcBef>
            </a:pPr>
            <a:r>
              <a:rPr b="1" spc="-10" dirty="0">
                <a:solidFill>
                  <a:srgbClr val="FFFFFF"/>
                </a:solidFill>
                <a:latin typeface="Meiryo UI"/>
                <a:cs typeface="Meiryo UI"/>
              </a:rPr>
              <a:t>津波、その他</a:t>
            </a:r>
            <a:endParaRPr>
              <a:latin typeface="Meiryo UI"/>
              <a:cs typeface="Meiryo UI"/>
            </a:endParaRPr>
          </a:p>
          <a:p>
            <a:pPr marL="34290" algn="ctr">
              <a:spcBef>
                <a:spcPts val="5"/>
              </a:spcBef>
            </a:pPr>
            <a:r>
              <a:rPr b="1" spc="-10" dirty="0">
                <a:solidFill>
                  <a:srgbClr val="FFFFFF"/>
                </a:solidFill>
                <a:latin typeface="Meiryo UI"/>
                <a:cs typeface="Meiryo UI"/>
              </a:rPr>
              <a:t>自然災害への耐性</a:t>
            </a:r>
            <a:endParaRPr>
              <a:latin typeface="Meiryo UI"/>
              <a:cs typeface="Meiryo UI"/>
            </a:endParaRPr>
          </a:p>
        </p:txBody>
      </p:sp>
      <p:sp>
        <p:nvSpPr>
          <p:cNvPr id="49" name="object 49"/>
          <p:cNvSpPr txBox="1"/>
          <p:nvPr/>
        </p:nvSpPr>
        <p:spPr>
          <a:xfrm>
            <a:off x="8939022" y="3325496"/>
            <a:ext cx="3061389" cy="444352"/>
          </a:xfrm>
          <a:prstGeom prst="rect">
            <a:avLst/>
          </a:prstGeom>
        </p:spPr>
        <p:txBody>
          <a:bodyPr vert="horz" wrap="square" lIns="0" tIns="13335" rIns="0" bIns="0" rtlCol="0">
            <a:spAutoFit/>
          </a:bodyPr>
          <a:lstStyle/>
          <a:p>
            <a:pPr marL="12700" marR="5080">
              <a:spcBef>
                <a:spcPts val="105"/>
              </a:spcBef>
            </a:pPr>
            <a:r>
              <a:rPr sz="1400" spc="-15" dirty="0">
                <a:latin typeface="BIZ UDPゴシック" panose="020B0400000000000000" pitchFamily="50" charset="-128"/>
                <a:ea typeface="BIZ UDPゴシック" panose="020B0400000000000000" pitchFamily="50" charset="-128"/>
                <a:cs typeface="Meiryo UI"/>
              </a:rPr>
              <a:t>津波・竜巻・台風・火山等</a:t>
            </a:r>
            <a:r>
              <a:rPr sz="1400" spc="-20" dirty="0">
                <a:latin typeface="BIZ UDPゴシック" panose="020B0400000000000000" pitchFamily="50" charset="-128"/>
                <a:ea typeface="BIZ UDPゴシック" panose="020B0400000000000000" pitchFamily="50" charset="-128"/>
                <a:cs typeface="Meiryo UI"/>
              </a:rPr>
              <a:t>の自然災害への耐性を強化</a:t>
            </a:r>
            <a:endParaRPr sz="1400" dirty="0">
              <a:latin typeface="BIZ UDPゴシック" panose="020B0400000000000000" pitchFamily="50" charset="-128"/>
              <a:ea typeface="BIZ UDPゴシック" panose="020B0400000000000000" pitchFamily="50" charset="-128"/>
              <a:cs typeface="Meiryo UI"/>
            </a:endParaRPr>
          </a:p>
        </p:txBody>
      </p:sp>
      <p:grpSp>
        <p:nvGrpSpPr>
          <p:cNvPr id="50" name="object 50"/>
          <p:cNvGrpSpPr/>
          <p:nvPr/>
        </p:nvGrpSpPr>
        <p:grpSpPr>
          <a:xfrm>
            <a:off x="5795010" y="1867027"/>
            <a:ext cx="3058795" cy="1684655"/>
            <a:chOff x="4652009" y="1867026"/>
            <a:chExt cx="3058795" cy="1684655"/>
          </a:xfrm>
        </p:grpSpPr>
        <p:sp>
          <p:nvSpPr>
            <p:cNvPr id="51" name="object 51"/>
            <p:cNvSpPr/>
            <p:nvPr/>
          </p:nvSpPr>
          <p:spPr>
            <a:xfrm>
              <a:off x="4734686" y="1867026"/>
              <a:ext cx="279400" cy="595630"/>
            </a:xfrm>
            <a:custGeom>
              <a:avLst/>
              <a:gdLst/>
              <a:ahLst/>
              <a:cxnLst/>
              <a:rect l="l" t="t" r="r" b="b"/>
              <a:pathLst>
                <a:path w="279400" h="595630">
                  <a:moveTo>
                    <a:pt x="32385" y="343773"/>
                  </a:moveTo>
                  <a:lnTo>
                    <a:pt x="20391" y="345886"/>
                  </a:lnTo>
                  <a:lnTo>
                    <a:pt x="9779" y="352678"/>
                  </a:lnTo>
                  <a:lnTo>
                    <a:pt x="2567" y="363005"/>
                  </a:lnTo>
                  <a:lnTo>
                    <a:pt x="0" y="374904"/>
                  </a:lnTo>
                  <a:lnTo>
                    <a:pt x="2099" y="386897"/>
                  </a:lnTo>
                  <a:lnTo>
                    <a:pt x="8890" y="397510"/>
                  </a:lnTo>
                  <a:lnTo>
                    <a:pt x="199644" y="595630"/>
                  </a:lnTo>
                  <a:lnTo>
                    <a:pt x="215643" y="541909"/>
                  </a:lnTo>
                  <a:lnTo>
                    <a:pt x="153924" y="541909"/>
                  </a:lnTo>
                  <a:lnTo>
                    <a:pt x="126209" y="427832"/>
                  </a:lnTo>
                  <a:lnTo>
                    <a:pt x="54610" y="353440"/>
                  </a:lnTo>
                  <a:lnTo>
                    <a:pt x="44283" y="346303"/>
                  </a:lnTo>
                  <a:lnTo>
                    <a:pt x="32385" y="343773"/>
                  </a:lnTo>
                  <a:close/>
                </a:path>
                <a:path w="279400" h="595630">
                  <a:moveTo>
                    <a:pt x="126209" y="427832"/>
                  </a:moveTo>
                  <a:lnTo>
                    <a:pt x="153924" y="541909"/>
                  </a:lnTo>
                  <a:lnTo>
                    <a:pt x="215519" y="526923"/>
                  </a:lnTo>
                  <a:lnTo>
                    <a:pt x="215149" y="525399"/>
                  </a:lnTo>
                  <a:lnTo>
                    <a:pt x="154305" y="525399"/>
                  </a:lnTo>
                  <a:lnTo>
                    <a:pt x="169859" y="473185"/>
                  </a:lnTo>
                  <a:lnTo>
                    <a:pt x="126209" y="427832"/>
                  </a:lnTo>
                  <a:close/>
                </a:path>
                <a:path w="279400" h="595630">
                  <a:moveTo>
                    <a:pt x="244264" y="291494"/>
                  </a:moveTo>
                  <a:lnTo>
                    <a:pt x="232664" y="295132"/>
                  </a:lnTo>
                  <a:lnTo>
                    <a:pt x="223254" y="302841"/>
                  </a:lnTo>
                  <a:lnTo>
                    <a:pt x="217297" y="313944"/>
                  </a:lnTo>
                  <a:lnTo>
                    <a:pt x="187832" y="412851"/>
                  </a:lnTo>
                  <a:lnTo>
                    <a:pt x="215519" y="526923"/>
                  </a:lnTo>
                  <a:lnTo>
                    <a:pt x="153924" y="541909"/>
                  </a:lnTo>
                  <a:lnTo>
                    <a:pt x="215643" y="541909"/>
                  </a:lnTo>
                  <a:lnTo>
                    <a:pt x="278130" y="332105"/>
                  </a:lnTo>
                  <a:lnTo>
                    <a:pt x="279314" y="319575"/>
                  </a:lnTo>
                  <a:lnTo>
                    <a:pt x="275701" y="307975"/>
                  </a:lnTo>
                  <a:lnTo>
                    <a:pt x="267968" y="298565"/>
                  </a:lnTo>
                  <a:lnTo>
                    <a:pt x="256794" y="292608"/>
                  </a:lnTo>
                  <a:lnTo>
                    <a:pt x="244264" y="291494"/>
                  </a:lnTo>
                  <a:close/>
                </a:path>
                <a:path w="279400" h="595630">
                  <a:moveTo>
                    <a:pt x="169859" y="473185"/>
                  </a:moveTo>
                  <a:lnTo>
                    <a:pt x="154305" y="525399"/>
                  </a:lnTo>
                  <a:lnTo>
                    <a:pt x="207645" y="512445"/>
                  </a:lnTo>
                  <a:lnTo>
                    <a:pt x="169859" y="473185"/>
                  </a:lnTo>
                  <a:close/>
                </a:path>
                <a:path w="279400" h="595630">
                  <a:moveTo>
                    <a:pt x="187832" y="412851"/>
                  </a:moveTo>
                  <a:lnTo>
                    <a:pt x="169859" y="473185"/>
                  </a:lnTo>
                  <a:lnTo>
                    <a:pt x="207645" y="512445"/>
                  </a:lnTo>
                  <a:lnTo>
                    <a:pt x="154305" y="525399"/>
                  </a:lnTo>
                  <a:lnTo>
                    <a:pt x="215149" y="525399"/>
                  </a:lnTo>
                  <a:lnTo>
                    <a:pt x="187832" y="412851"/>
                  </a:lnTo>
                  <a:close/>
                </a:path>
                <a:path w="279400" h="595630">
                  <a:moveTo>
                    <a:pt x="87630" y="0"/>
                  </a:moveTo>
                  <a:lnTo>
                    <a:pt x="25908" y="14986"/>
                  </a:lnTo>
                  <a:lnTo>
                    <a:pt x="126209" y="427832"/>
                  </a:lnTo>
                  <a:lnTo>
                    <a:pt x="169859" y="473185"/>
                  </a:lnTo>
                  <a:lnTo>
                    <a:pt x="187832" y="412851"/>
                  </a:lnTo>
                  <a:lnTo>
                    <a:pt x="87630" y="0"/>
                  </a:lnTo>
                  <a:close/>
                </a:path>
              </a:pathLst>
            </a:custGeom>
            <a:solidFill>
              <a:srgbClr val="ED797C"/>
            </a:solidFill>
          </p:spPr>
          <p:txBody>
            <a:bodyPr wrap="square" lIns="0" tIns="0" rIns="0" bIns="0" rtlCol="0"/>
            <a:lstStyle/>
            <a:p>
              <a:endParaRPr/>
            </a:p>
          </p:txBody>
        </p:sp>
        <p:sp>
          <p:nvSpPr>
            <p:cNvPr id="52" name="object 52"/>
            <p:cNvSpPr/>
            <p:nvPr/>
          </p:nvSpPr>
          <p:spPr>
            <a:xfrm>
              <a:off x="4652010" y="2477769"/>
              <a:ext cx="507365" cy="50800"/>
            </a:xfrm>
            <a:custGeom>
              <a:avLst/>
              <a:gdLst/>
              <a:ahLst/>
              <a:cxnLst/>
              <a:rect l="l" t="t" r="r" b="b"/>
              <a:pathLst>
                <a:path w="507364" h="50800">
                  <a:moveTo>
                    <a:pt x="507111" y="0"/>
                  </a:moveTo>
                  <a:lnTo>
                    <a:pt x="0" y="0"/>
                  </a:lnTo>
                  <a:lnTo>
                    <a:pt x="0" y="50800"/>
                  </a:lnTo>
                  <a:lnTo>
                    <a:pt x="507111" y="50800"/>
                  </a:lnTo>
                  <a:lnTo>
                    <a:pt x="507111" y="0"/>
                  </a:lnTo>
                  <a:close/>
                </a:path>
              </a:pathLst>
            </a:custGeom>
            <a:solidFill>
              <a:srgbClr val="ED797C"/>
            </a:solidFill>
          </p:spPr>
          <p:txBody>
            <a:bodyPr wrap="square" lIns="0" tIns="0" rIns="0" bIns="0" rtlCol="0"/>
            <a:lstStyle/>
            <a:p>
              <a:endParaRPr/>
            </a:p>
          </p:txBody>
        </p:sp>
        <p:sp>
          <p:nvSpPr>
            <p:cNvPr id="53" name="object 53"/>
            <p:cNvSpPr/>
            <p:nvPr/>
          </p:nvSpPr>
          <p:spPr>
            <a:xfrm>
              <a:off x="7305928" y="3225672"/>
              <a:ext cx="405130" cy="325755"/>
            </a:xfrm>
            <a:custGeom>
              <a:avLst/>
              <a:gdLst/>
              <a:ahLst/>
              <a:cxnLst/>
              <a:rect l="l" t="t" r="r" b="b"/>
              <a:pathLst>
                <a:path w="405129" h="325754">
                  <a:moveTo>
                    <a:pt x="130859" y="50464"/>
                  </a:moveTo>
                  <a:lnTo>
                    <a:pt x="118951" y="53070"/>
                  </a:lnTo>
                  <a:lnTo>
                    <a:pt x="108876" y="59938"/>
                  </a:lnTo>
                  <a:lnTo>
                    <a:pt x="101980" y="70485"/>
                  </a:lnTo>
                  <a:lnTo>
                    <a:pt x="0" y="325754"/>
                  </a:lnTo>
                  <a:lnTo>
                    <a:pt x="101498" y="312038"/>
                  </a:lnTo>
                  <a:lnTo>
                    <a:pt x="69215" y="312038"/>
                  </a:lnTo>
                  <a:lnTo>
                    <a:pt x="30099" y="262000"/>
                  </a:lnTo>
                  <a:lnTo>
                    <a:pt x="122660" y="189779"/>
                  </a:lnTo>
                  <a:lnTo>
                    <a:pt x="160909" y="93979"/>
                  </a:lnTo>
                  <a:lnTo>
                    <a:pt x="163222" y="81601"/>
                  </a:lnTo>
                  <a:lnTo>
                    <a:pt x="160654" y="69723"/>
                  </a:lnTo>
                  <a:lnTo>
                    <a:pt x="153800" y="59654"/>
                  </a:lnTo>
                  <a:lnTo>
                    <a:pt x="143255" y="52704"/>
                  </a:lnTo>
                  <a:lnTo>
                    <a:pt x="130859" y="50464"/>
                  </a:lnTo>
                  <a:close/>
                </a:path>
                <a:path w="405129" h="325754">
                  <a:moveTo>
                    <a:pt x="122660" y="189779"/>
                  </a:moveTo>
                  <a:lnTo>
                    <a:pt x="30099" y="262000"/>
                  </a:lnTo>
                  <a:lnTo>
                    <a:pt x="69215" y="312038"/>
                  </a:lnTo>
                  <a:lnTo>
                    <a:pt x="86136" y="298830"/>
                  </a:lnTo>
                  <a:lnTo>
                    <a:pt x="79121" y="298830"/>
                  </a:lnTo>
                  <a:lnTo>
                    <a:pt x="45466" y="255524"/>
                  </a:lnTo>
                  <a:lnTo>
                    <a:pt x="99324" y="248228"/>
                  </a:lnTo>
                  <a:lnTo>
                    <a:pt x="122660" y="189779"/>
                  </a:lnTo>
                  <a:close/>
                </a:path>
                <a:path w="405129" h="325754">
                  <a:moveTo>
                    <a:pt x="263905" y="225932"/>
                  </a:moveTo>
                  <a:lnTo>
                    <a:pt x="161810" y="239763"/>
                  </a:lnTo>
                  <a:lnTo>
                    <a:pt x="69215" y="312038"/>
                  </a:lnTo>
                  <a:lnTo>
                    <a:pt x="101498" y="312038"/>
                  </a:lnTo>
                  <a:lnTo>
                    <a:pt x="272542" y="288925"/>
                  </a:lnTo>
                  <a:lnTo>
                    <a:pt x="299720" y="253111"/>
                  </a:lnTo>
                  <a:lnTo>
                    <a:pt x="295552" y="241256"/>
                  </a:lnTo>
                  <a:lnTo>
                    <a:pt x="287432" y="232187"/>
                  </a:lnTo>
                  <a:lnTo>
                    <a:pt x="276502" y="226786"/>
                  </a:lnTo>
                  <a:lnTo>
                    <a:pt x="263905" y="225932"/>
                  </a:lnTo>
                  <a:close/>
                </a:path>
                <a:path w="405129" h="325754">
                  <a:moveTo>
                    <a:pt x="99324" y="248228"/>
                  </a:moveTo>
                  <a:lnTo>
                    <a:pt x="45466" y="255524"/>
                  </a:lnTo>
                  <a:lnTo>
                    <a:pt x="79121" y="298830"/>
                  </a:lnTo>
                  <a:lnTo>
                    <a:pt x="99324" y="248228"/>
                  </a:lnTo>
                  <a:close/>
                </a:path>
                <a:path w="405129" h="325754">
                  <a:moveTo>
                    <a:pt x="161810" y="239763"/>
                  </a:moveTo>
                  <a:lnTo>
                    <a:pt x="99324" y="248228"/>
                  </a:lnTo>
                  <a:lnTo>
                    <a:pt x="79121" y="298830"/>
                  </a:lnTo>
                  <a:lnTo>
                    <a:pt x="86136" y="298830"/>
                  </a:lnTo>
                  <a:lnTo>
                    <a:pt x="161810" y="239763"/>
                  </a:lnTo>
                  <a:close/>
                </a:path>
                <a:path w="405129" h="325754">
                  <a:moveTo>
                    <a:pt x="365887" y="0"/>
                  </a:moveTo>
                  <a:lnTo>
                    <a:pt x="122660" y="189779"/>
                  </a:lnTo>
                  <a:lnTo>
                    <a:pt x="99324" y="248228"/>
                  </a:lnTo>
                  <a:lnTo>
                    <a:pt x="161810" y="239763"/>
                  </a:lnTo>
                  <a:lnTo>
                    <a:pt x="404875" y="50037"/>
                  </a:lnTo>
                  <a:lnTo>
                    <a:pt x="365887" y="0"/>
                  </a:lnTo>
                  <a:close/>
                </a:path>
              </a:pathLst>
            </a:custGeom>
            <a:solidFill>
              <a:srgbClr val="ED797C"/>
            </a:solidFill>
          </p:spPr>
          <p:txBody>
            <a:bodyPr wrap="square" lIns="0" tIns="0" rIns="0" bIns="0" rtlCol="0"/>
            <a:lstStyle/>
            <a:p>
              <a:endParaRPr/>
            </a:p>
          </p:txBody>
        </p:sp>
      </p:grpSp>
      <p:sp>
        <p:nvSpPr>
          <p:cNvPr id="54" name="object 54"/>
          <p:cNvSpPr txBox="1"/>
          <p:nvPr/>
        </p:nvSpPr>
        <p:spPr>
          <a:xfrm>
            <a:off x="8607705" y="5168356"/>
            <a:ext cx="2931741" cy="313547"/>
          </a:xfrm>
          <a:prstGeom prst="rect">
            <a:avLst/>
          </a:prstGeom>
          <a:solidFill>
            <a:srgbClr val="9FC152"/>
          </a:solidFill>
        </p:spPr>
        <p:txBody>
          <a:bodyPr vert="horz" wrap="square" lIns="0" tIns="36195" rIns="0" bIns="0" rtlCol="0">
            <a:spAutoFit/>
          </a:bodyPr>
          <a:lstStyle/>
          <a:p>
            <a:pPr marL="716915" marR="172720" indent="-535305">
              <a:spcBef>
                <a:spcPts val="285"/>
              </a:spcBef>
            </a:pPr>
            <a:r>
              <a:rPr b="1" spc="-15" dirty="0">
                <a:solidFill>
                  <a:srgbClr val="FFFFFF"/>
                </a:solidFill>
                <a:latin typeface="Meiryo UI"/>
                <a:cs typeface="Meiryo UI"/>
              </a:rPr>
              <a:t>カーボンフリー水素</a:t>
            </a:r>
            <a:r>
              <a:rPr b="1" spc="-25" dirty="0">
                <a:solidFill>
                  <a:srgbClr val="FFFFFF"/>
                </a:solidFill>
                <a:latin typeface="Meiryo UI"/>
                <a:cs typeface="Meiryo UI"/>
              </a:rPr>
              <a:t>の供給</a:t>
            </a:r>
            <a:endParaRPr dirty="0">
              <a:latin typeface="Meiryo UI"/>
              <a:cs typeface="Meiryo UI"/>
            </a:endParaRPr>
          </a:p>
        </p:txBody>
      </p:sp>
      <p:sp>
        <p:nvSpPr>
          <p:cNvPr id="55" name="object 55"/>
          <p:cNvSpPr txBox="1"/>
          <p:nvPr/>
        </p:nvSpPr>
        <p:spPr>
          <a:xfrm>
            <a:off x="8610073" y="5549413"/>
            <a:ext cx="3492883" cy="228909"/>
          </a:xfrm>
          <a:prstGeom prst="rect">
            <a:avLst/>
          </a:prstGeom>
        </p:spPr>
        <p:txBody>
          <a:bodyPr vert="horz" wrap="square" lIns="0" tIns="13335" rIns="0" bIns="0" rtlCol="0">
            <a:spAutoFit/>
          </a:bodyPr>
          <a:lstStyle/>
          <a:p>
            <a:pPr marL="12700">
              <a:spcBef>
                <a:spcPts val="105"/>
              </a:spcBef>
            </a:pPr>
            <a:r>
              <a:rPr sz="1400" spc="-20" dirty="0" err="1">
                <a:latin typeface="BIZ UDPゴシック" panose="020B0400000000000000" pitchFamily="50" charset="-128"/>
                <a:ea typeface="BIZ UDPゴシック" panose="020B0400000000000000" pitchFamily="50" charset="-128"/>
                <a:cs typeface="Meiryo UI"/>
              </a:rPr>
              <a:t>カーボンフリー電力による</a:t>
            </a:r>
            <a:r>
              <a:rPr sz="1400" dirty="0" err="1">
                <a:latin typeface="BIZ UDPゴシック" panose="020B0400000000000000" pitchFamily="50" charset="-128"/>
                <a:ea typeface="BIZ UDPゴシック" panose="020B0400000000000000" pitchFamily="50" charset="-128"/>
                <a:cs typeface="Meiryo UI"/>
              </a:rPr>
              <a:t>水素製造（水電解</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p:txBody>
      </p:sp>
      <p:sp>
        <p:nvSpPr>
          <p:cNvPr id="56" name="object 56"/>
          <p:cNvSpPr txBox="1"/>
          <p:nvPr/>
        </p:nvSpPr>
        <p:spPr>
          <a:xfrm>
            <a:off x="1263779" y="4129509"/>
            <a:ext cx="2593975" cy="303287"/>
          </a:xfrm>
          <a:prstGeom prst="rect">
            <a:avLst/>
          </a:prstGeom>
          <a:solidFill>
            <a:srgbClr val="0066FF"/>
          </a:solidFill>
        </p:spPr>
        <p:txBody>
          <a:bodyPr vert="horz" wrap="square" lIns="0" tIns="26034" rIns="0" bIns="0" rtlCol="0">
            <a:spAutoFit/>
          </a:bodyPr>
          <a:lstStyle/>
          <a:p>
            <a:pPr marL="120650">
              <a:spcBef>
                <a:spcPts val="204"/>
              </a:spcBef>
            </a:pPr>
            <a:r>
              <a:rPr b="1" spc="-15" dirty="0">
                <a:solidFill>
                  <a:srgbClr val="FFFFFF"/>
                </a:solidFill>
                <a:latin typeface="Meiryo UI"/>
                <a:cs typeface="Meiryo UI"/>
              </a:rPr>
              <a:t>パッシブ安全設備の導入</a:t>
            </a:r>
            <a:endParaRPr dirty="0">
              <a:latin typeface="Meiryo UI"/>
              <a:cs typeface="Meiryo UI"/>
            </a:endParaRPr>
          </a:p>
        </p:txBody>
      </p:sp>
      <p:sp>
        <p:nvSpPr>
          <p:cNvPr id="57" name="object 57"/>
          <p:cNvSpPr txBox="1"/>
          <p:nvPr/>
        </p:nvSpPr>
        <p:spPr>
          <a:xfrm>
            <a:off x="541422" y="4477323"/>
            <a:ext cx="3595730" cy="452755"/>
          </a:xfrm>
          <a:prstGeom prst="rect">
            <a:avLst/>
          </a:prstGeom>
        </p:spPr>
        <p:txBody>
          <a:bodyPr vert="horz" wrap="square" lIns="0" tIns="12700" rIns="0" bIns="0" rtlCol="0">
            <a:spAutoFit/>
          </a:bodyPr>
          <a:lstStyle/>
          <a:p>
            <a:pPr marL="12700" marR="5080">
              <a:spcBef>
                <a:spcPts val="100"/>
              </a:spcBef>
            </a:pPr>
            <a:r>
              <a:rPr sz="1400" spc="-20" dirty="0" err="1">
                <a:latin typeface="BIZ UDPゴシック" panose="020B0400000000000000" pitchFamily="50" charset="-128"/>
                <a:ea typeface="BIZ UDPゴシック" panose="020B0400000000000000" pitchFamily="50" charset="-128"/>
                <a:cs typeface="Meiryo UI"/>
              </a:rPr>
              <a:t>電源を必要としないパッシブ安全設備も用いて炉心冷却、溶融炉</a:t>
            </a:r>
            <a:r>
              <a:rPr lang="ja-JP" altLang="en-US" sz="1400" spc="-20" dirty="0">
                <a:latin typeface="BIZ UDPゴシック" panose="020B0400000000000000" pitchFamily="50" charset="-128"/>
                <a:ea typeface="BIZ UDPゴシック" panose="020B0400000000000000" pitchFamily="50" charset="-128"/>
                <a:cs typeface="Meiryo UI"/>
              </a:rPr>
              <a:t>心対策</a:t>
            </a:r>
            <a:endParaRPr sz="1400" dirty="0">
              <a:latin typeface="BIZ UDPゴシック" panose="020B0400000000000000" pitchFamily="50" charset="-128"/>
              <a:ea typeface="BIZ UDPゴシック" panose="020B0400000000000000" pitchFamily="50" charset="-128"/>
              <a:cs typeface="Meiryo UI"/>
            </a:endParaRPr>
          </a:p>
        </p:txBody>
      </p:sp>
      <p:grpSp>
        <p:nvGrpSpPr>
          <p:cNvPr id="59" name="object 59"/>
          <p:cNvGrpSpPr/>
          <p:nvPr/>
        </p:nvGrpSpPr>
        <p:grpSpPr>
          <a:xfrm>
            <a:off x="6224270" y="3298698"/>
            <a:ext cx="2223770" cy="1105535"/>
            <a:chOff x="5081270" y="3298697"/>
            <a:chExt cx="2223770" cy="1105535"/>
          </a:xfrm>
        </p:grpSpPr>
        <p:sp>
          <p:nvSpPr>
            <p:cNvPr id="60" name="object 60"/>
            <p:cNvSpPr/>
            <p:nvPr/>
          </p:nvSpPr>
          <p:spPr>
            <a:xfrm>
              <a:off x="7253986" y="3298697"/>
              <a:ext cx="50800" cy="470534"/>
            </a:xfrm>
            <a:custGeom>
              <a:avLst/>
              <a:gdLst/>
              <a:ahLst/>
              <a:cxnLst/>
              <a:rect l="l" t="t" r="r" b="b"/>
              <a:pathLst>
                <a:path w="50800" h="470535">
                  <a:moveTo>
                    <a:pt x="50800" y="0"/>
                  </a:moveTo>
                  <a:lnTo>
                    <a:pt x="0" y="0"/>
                  </a:lnTo>
                  <a:lnTo>
                    <a:pt x="0" y="470408"/>
                  </a:lnTo>
                  <a:lnTo>
                    <a:pt x="50800" y="470408"/>
                  </a:lnTo>
                  <a:lnTo>
                    <a:pt x="50800" y="0"/>
                  </a:lnTo>
                  <a:close/>
                </a:path>
              </a:pathLst>
            </a:custGeom>
            <a:solidFill>
              <a:srgbClr val="ED797C"/>
            </a:solidFill>
          </p:spPr>
          <p:txBody>
            <a:bodyPr wrap="square" lIns="0" tIns="0" rIns="0" bIns="0" rtlCol="0"/>
            <a:lstStyle/>
            <a:p>
              <a:endParaRPr/>
            </a:p>
          </p:txBody>
        </p:sp>
        <p:sp>
          <p:nvSpPr>
            <p:cNvPr id="61" name="object 61"/>
            <p:cNvSpPr/>
            <p:nvPr/>
          </p:nvSpPr>
          <p:spPr>
            <a:xfrm>
              <a:off x="5093970" y="3600449"/>
              <a:ext cx="660400" cy="791210"/>
            </a:xfrm>
            <a:custGeom>
              <a:avLst/>
              <a:gdLst/>
              <a:ahLst/>
              <a:cxnLst/>
              <a:rect l="l" t="t" r="r" b="b"/>
              <a:pathLst>
                <a:path w="660400" h="791210">
                  <a:moveTo>
                    <a:pt x="0" y="790956"/>
                  </a:moveTo>
                  <a:lnTo>
                    <a:pt x="659891" y="790956"/>
                  </a:lnTo>
                  <a:lnTo>
                    <a:pt x="659891" y="0"/>
                  </a:lnTo>
                  <a:lnTo>
                    <a:pt x="0" y="0"/>
                  </a:lnTo>
                  <a:lnTo>
                    <a:pt x="0" y="790956"/>
                  </a:lnTo>
                  <a:close/>
                </a:path>
              </a:pathLst>
            </a:custGeom>
            <a:ln w="25400">
              <a:solidFill>
                <a:srgbClr val="CF5197"/>
              </a:solidFill>
              <a:prstDash val="sysDot"/>
            </a:ln>
          </p:spPr>
          <p:txBody>
            <a:bodyPr wrap="square" lIns="0" tIns="0" rIns="0" bIns="0" rtlCol="0"/>
            <a:lstStyle/>
            <a:p>
              <a:endParaRPr/>
            </a:p>
          </p:txBody>
        </p:sp>
      </p:grpSp>
      <p:sp>
        <p:nvSpPr>
          <p:cNvPr id="63" name="object 63"/>
          <p:cNvSpPr txBox="1"/>
          <p:nvPr/>
        </p:nvSpPr>
        <p:spPr>
          <a:xfrm>
            <a:off x="6726682" y="3445511"/>
            <a:ext cx="152400" cy="166071"/>
          </a:xfrm>
          <a:prstGeom prst="rect">
            <a:avLst/>
          </a:prstGeom>
        </p:spPr>
        <p:txBody>
          <a:bodyPr vert="horz" wrap="square" lIns="0" tIns="12065" rIns="0" bIns="0" rtlCol="0">
            <a:spAutoFit/>
          </a:bodyPr>
          <a:lstStyle/>
          <a:p>
            <a:pPr marL="12700">
              <a:spcBef>
                <a:spcPts val="95"/>
              </a:spcBef>
            </a:pPr>
            <a:r>
              <a:rPr sz="1000" b="1" spc="-5" dirty="0">
                <a:solidFill>
                  <a:srgbClr val="CF5197"/>
                </a:solidFill>
                <a:latin typeface="Meiryo UI"/>
                <a:cs typeface="Meiryo UI"/>
              </a:rPr>
              <a:t>※</a:t>
            </a:r>
            <a:endParaRPr sz="1000">
              <a:latin typeface="Meiryo UI"/>
              <a:cs typeface="Meiryo UI"/>
            </a:endParaRPr>
          </a:p>
        </p:txBody>
      </p:sp>
      <p:sp>
        <p:nvSpPr>
          <p:cNvPr id="64" name="object 64"/>
          <p:cNvSpPr txBox="1"/>
          <p:nvPr/>
        </p:nvSpPr>
        <p:spPr>
          <a:xfrm>
            <a:off x="7175120" y="5110429"/>
            <a:ext cx="802005" cy="336550"/>
          </a:xfrm>
          <a:prstGeom prst="rect">
            <a:avLst/>
          </a:prstGeom>
        </p:spPr>
        <p:txBody>
          <a:bodyPr vert="horz" wrap="square" lIns="0" tIns="12065" rIns="0" bIns="0" rtlCol="0">
            <a:spAutoFit/>
          </a:bodyPr>
          <a:lstStyle/>
          <a:p>
            <a:pPr marL="156210">
              <a:spcBef>
                <a:spcPts val="95"/>
              </a:spcBef>
            </a:pPr>
            <a:r>
              <a:rPr sz="1000" spc="-25" dirty="0">
                <a:latin typeface="Meiryo UI"/>
                <a:cs typeface="Meiryo UI"/>
              </a:rPr>
              <a:t>一次冷却材</a:t>
            </a:r>
            <a:endParaRPr sz="1000">
              <a:latin typeface="Meiryo UI"/>
              <a:cs typeface="Meiryo UI"/>
            </a:endParaRPr>
          </a:p>
          <a:p>
            <a:pPr marL="12700">
              <a:spcBef>
                <a:spcPts val="55"/>
              </a:spcBef>
              <a:tabLst>
                <a:tab pos="325120" algn="l"/>
              </a:tabLst>
            </a:pPr>
            <a:r>
              <a:rPr sz="1000" b="1" spc="-50" dirty="0">
                <a:solidFill>
                  <a:srgbClr val="CF5197"/>
                </a:solidFill>
                <a:latin typeface="Meiryo UI"/>
                <a:cs typeface="Meiryo UI"/>
              </a:rPr>
              <a:t>※</a:t>
            </a:r>
            <a:r>
              <a:rPr sz="1000" b="1" dirty="0">
                <a:solidFill>
                  <a:srgbClr val="CF5197"/>
                </a:solidFill>
                <a:latin typeface="Meiryo UI"/>
                <a:cs typeface="Meiryo UI"/>
              </a:rPr>
              <a:t>	</a:t>
            </a:r>
            <a:r>
              <a:rPr sz="1500" spc="-44" baseline="2777" dirty="0">
                <a:latin typeface="Meiryo UI"/>
                <a:cs typeface="Meiryo UI"/>
              </a:rPr>
              <a:t>ポンプ</a:t>
            </a:r>
            <a:endParaRPr sz="1500" baseline="2777">
              <a:latin typeface="Meiryo UI"/>
              <a:cs typeface="Meiryo UI"/>
            </a:endParaRPr>
          </a:p>
        </p:txBody>
      </p:sp>
      <p:sp>
        <p:nvSpPr>
          <p:cNvPr id="65" name="object 65"/>
          <p:cNvSpPr txBox="1"/>
          <p:nvPr/>
        </p:nvSpPr>
        <p:spPr>
          <a:xfrm>
            <a:off x="1298447" y="3022093"/>
            <a:ext cx="2550160" cy="302647"/>
          </a:xfrm>
          <a:prstGeom prst="rect">
            <a:avLst/>
          </a:prstGeom>
          <a:solidFill>
            <a:srgbClr val="0066FF"/>
          </a:solidFill>
        </p:spPr>
        <p:txBody>
          <a:bodyPr vert="horz" wrap="square" lIns="0" tIns="25400" rIns="0" bIns="0" rtlCol="0">
            <a:spAutoFit/>
          </a:bodyPr>
          <a:lstStyle/>
          <a:p>
            <a:pPr marL="144145">
              <a:spcBef>
                <a:spcPts val="200"/>
              </a:spcBef>
            </a:pPr>
            <a:r>
              <a:rPr b="1" spc="-50" dirty="0">
                <a:solidFill>
                  <a:srgbClr val="FFFFFF"/>
                </a:solidFill>
                <a:latin typeface="Meiryo UI"/>
                <a:cs typeface="Meiryo UI"/>
              </a:rPr>
              <a:t>冷却・閉じ込め機能強化</a:t>
            </a:r>
            <a:endParaRPr>
              <a:latin typeface="Meiryo UI"/>
              <a:cs typeface="Meiryo UI"/>
            </a:endParaRPr>
          </a:p>
        </p:txBody>
      </p:sp>
      <p:sp>
        <p:nvSpPr>
          <p:cNvPr id="66" name="object 66"/>
          <p:cNvSpPr txBox="1"/>
          <p:nvPr/>
        </p:nvSpPr>
        <p:spPr>
          <a:xfrm>
            <a:off x="541423" y="3424423"/>
            <a:ext cx="3286040" cy="452755"/>
          </a:xfrm>
          <a:prstGeom prst="rect">
            <a:avLst/>
          </a:prstGeom>
        </p:spPr>
        <p:txBody>
          <a:bodyPr vert="horz" wrap="square" lIns="0" tIns="13335" rIns="0" bIns="0" rtlCol="0">
            <a:spAutoFit/>
          </a:bodyPr>
          <a:lstStyle/>
          <a:p>
            <a:pPr marL="12700" marR="5080">
              <a:spcBef>
                <a:spcPts val="105"/>
              </a:spcBef>
            </a:pPr>
            <a:r>
              <a:rPr sz="1400" spc="-15" dirty="0">
                <a:latin typeface="BIZ UDPゴシック" panose="020B0400000000000000" pitchFamily="50" charset="-128"/>
                <a:ea typeface="BIZ UDPゴシック" panose="020B0400000000000000" pitchFamily="50" charset="-128"/>
                <a:cs typeface="Meiryo UI"/>
              </a:rPr>
              <a:t>炉心・格納容器冷却システム等の多重性・多様性を強化</a:t>
            </a:r>
            <a:endParaRPr sz="1400" dirty="0">
              <a:latin typeface="BIZ UDPゴシック" panose="020B0400000000000000" pitchFamily="50" charset="-128"/>
              <a:ea typeface="BIZ UDPゴシック" panose="020B0400000000000000" pitchFamily="50" charset="-128"/>
              <a:cs typeface="Meiryo UI"/>
            </a:endParaRPr>
          </a:p>
        </p:txBody>
      </p:sp>
      <p:sp>
        <p:nvSpPr>
          <p:cNvPr id="67" name="object 67"/>
          <p:cNvSpPr txBox="1"/>
          <p:nvPr/>
        </p:nvSpPr>
        <p:spPr>
          <a:xfrm>
            <a:off x="8610073" y="4264456"/>
            <a:ext cx="3183853" cy="313547"/>
          </a:xfrm>
          <a:prstGeom prst="rect">
            <a:avLst/>
          </a:prstGeom>
          <a:solidFill>
            <a:srgbClr val="9FC152"/>
          </a:solidFill>
        </p:spPr>
        <p:txBody>
          <a:bodyPr vert="horz" wrap="square" lIns="0" tIns="36195" rIns="0" bIns="0" rtlCol="0">
            <a:spAutoFit/>
          </a:bodyPr>
          <a:lstStyle/>
          <a:p>
            <a:pPr marL="1905" algn="ctr">
              <a:spcBef>
                <a:spcPts val="285"/>
              </a:spcBef>
            </a:pPr>
            <a:r>
              <a:rPr b="1" spc="-15" dirty="0" err="1">
                <a:solidFill>
                  <a:srgbClr val="FFFFFF"/>
                </a:solidFill>
                <a:latin typeface="Meiryo UI"/>
                <a:cs typeface="Meiryo UI"/>
              </a:rPr>
              <a:t>再生可能エネルギー</a:t>
            </a:r>
            <a:r>
              <a:rPr b="1" spc="-20" dirty="0" err="1">
                <a:solidFill>
                  <a:srgbClr val="FFFFFF"/>
                </a:solidFill>
                <a:latin typeface="Meiryo UI"/>
                <a:cs typeface="Meiryo UI"/>
              </a:rPr>
              <a:t>との共存</a:t>
            </a:r>
            <a:endParaRPr dirty="0">
              <a:latin typeface="Meiryo UI"/>
              <a:cs typeface="Meiryo UI"/>
            </a:endParaRPr>
          </a:p>
        </p:txBody>
      </p:sp>
      <p:grpSp>
        <p:nvGrpSpPr>
          <p:cNvPr id="68" name="object 68"/>
          <p:cNvGrpSpPr/>
          <p:nvPr/>
        </p:nvGrpSpPr>
        <p:grpSpPr>
          <a:xfrm>
            <a:off x="3323844" y="2237739"/>
            <a:ext cx="5561076" cy="4201934"/>
            <a:chOff x="2180844" y="2237739"/>
            <a:chExt cx="5561076" cy="4201934"/>
          </a:xfrm>
        </p:grpSpPr>
        <p:pic>
          <p:nvPicPr>
            <p:cNvPr id="69" name="object 69"/>
            <p:cNvPicPr/>
            <p:nvPr/>
          </p:nvPicPr>
          <p:blipFill>
            <a:blip r:embed="rId6" cstate="print"/>
            <a:stretch>
              <a:fillRect/>
            </a:stretch>
          </p:blipFill>
          <p:spPr>
            <a:xfrm>
              <a:off x="2667000" y="6091427"/>
              <a:ext cx="336042" cy="348246"/>
            </a:xfrm>
            <a:prstGeom prst="rect">
              <a:avLst/>
            </a:prstGeom>
          </p:spPr>
        </p:pic>
        <p:sp>
          <p:nvSpPr>
            <p:cNvPr id="70" name="object 70"/>
            <p:cNvSpPr/>
            <p:nvPr/>
          </p:nvSpPr>
          <p:spPr>
            <a:xfrm>
              <a:off x="2739390" y="6163818"/>
              <a:ext cx="2855595" cy="204470"/>
            </a:xfrm>
            <a:custGeom>
              <a:avLst/>
              <a:gdLst/>
              <a:ahLst/>
              <a:cxnLst/>
              <a:rect l="l" t="t" r="r" b="b"/>
              <a:pathLst>
                <a:path w="2855595" h="204470">
                  <a:moveTo>
                    <a:pt x="0" y="0"/>
                  </a:moveTo>
                  <a:lnTo>
                    <a:pt x="190373" y="203809"/>
                  </a:lnTo>
                </a:path>
                <a:path w="2855595" h="204470">
                  <a:moveTo>
                    <a:pt x="190500" y="204215"/>
                  </a:moveTo>
                  <a:lnTo>
                    <a:pt x="2855595" y="204215"/>
                  </a:lnTo>
                </a:path>
              </a:pathLst>
            </a:custGeom>
            <a:ln w="19050">
              <a:solidFill>
                <a:srgbClr val="CF5197"/>
              </a:solidFill>
            </a:ln>
          </p:spPr>
          <p:txBody>
            <a:bodyPr wrap="square" lIns="0" tIns="0" rIns="0" bIns="0" rtlCol="0"/>
            <a:lstStyle/>
            <a:p>
              <a:endParaRPr/>
            </a:p>
          </p:txBody>
        </p:sp>
        <p:sp>
          <p:nvSpPr>
            <p:cNvPr id="71" name="object 71"/>
            <p:cNvSpPr/>
            <p:nvPr/>
          </p:nvSpPr>
          <p:spPr>
            <a:xfrm>
              <a:off x="3030474" y="4074413"/>
              <a:ext cx="2260600" cy="2219325"/>
            </a:xfrm>
            <a:custGeom>
              <a:avLst/>
              <a:gdLst/>
              <a:ahLst/>
              <a:cxnLst/>
              <a:rect l="l" t="t" r="r" b="b"/>
              <a:pathLst>
                <a:path w="2260600" h="2219325">
                  <a:moveTo>
                    <a:pt x="0" y="0"/>
                  </a:moveTo>
                  <a:lnTo>
                    <a:pt x="19050" y="2218944"/>
                  </a:lnTo>
                  <a:lnTo>
                    <a:pt x="2260091" y="2218944"/>
                  </a:lnTo>
                  <a:lnTo>
                    <a:pt x="2259822" y="2168874"/>
                  </a:lnTo>
                  <a:lnTo>
                    <a:pt x="2259554" y="2118804"/>
                  </a:lnTo>
                  <a:lnTo>
                    <a:pt x="2259287" y="2068734"/>
                  </a:lnTo>
                  <a:lnTo>
                    <a:pt x="2259021" y="2018664"/>
                  </a:lnTo>
                  <a:lnTo>
                    <a:pt x="2258756" y="1968595"/>
                  </a:lnTo>
                  <a:lnTo>
                    <a:pt x="2258492" y="1918525"/>
                  </a:lnTo>
                  <a:lnTo>
                    <a:pt x="2258228" y="1868455"/>
                  </a:lnTo>
                  <a:lnTo>
                    <a:pt x="2257965" y="1818386"/>
                  </a:lnTo>
                  <a:lnTo>
                    <a:pt x="2257703" y="1768316"/>
                  </a:lnTo>
                  <a:lnTo>
                    <a:pt x="2257441" y="1718246"/>
                  </a:lnTo>
                  <a:lnTo>
                    <a:pt x="2257178" y="1668176"/>
                  </a:lnTo>
                  <a:lnTo>
                    <a:pt x="2256916" y="1618107"/>
                  </a:lnTo>
                  <a:lnTo>
                    <a:pt x="2256655" y="1568037"/>
                  </a:lnTo>
                  <a:lnTo>
                    <a:pt x="2256392" y="1517967"/>
                  </a:lnTo>
                  <a:lnTo>
                    <a:pt x="2256130" y="1467897"/>
                  </a:lnTo>
                  <a:lnTo>
                    <a:pt x="2255868" y="1417828"/>
                  </a:lnTo>
                  <a:lnTo>
                    <a:pt x="2255605" y="1367758"/>
                  </a:lnTo>
                  <a:lnTo>
                    <a:pt x="2255341" y="1317688"/>
                  </a:lnTo>
                  <a:lnTo>
                    <a:pt x="2255077" y="1267618"/>
                  </a:lnTo>
                  <a:lnTo>
                    <a:pt x="2254812" y="1217549"/>
                  </a:lnTo>
                  <a:lnTo>
                    <a:pt x="2254546" y="1167479"/>
                  </a:lnTo>
                  <a:lnTo>
                    <a:pt x="2254279" y="1117409"/>
                  </a:lnTo>
                  <a:lnTo>
                    <a:pt x="2254011" y="1067339"/>
                  </a:lnTo>
                  <a:lnTo>
                    <a:pt x="2253741" y="1017269"/>
                  </a:lnTo>
                  <a:lnTo>
                    <a:pt x="1257046" y="1017269"/>
                  </a:lnTo>
                  <a:lnTo>
                    <a:pt x="1257046" y="6350"/>
                  </a:lnTo>
                  <a:lnTo>
                    <a:pt x="0" y="0"/>
                  </a:lnTo>
                  <a:close/>
                </a:path>
              </a:pathLst>
            </a:custGeom>
            <a:ln w="25399">
              <a:solidFill>
                <a:srgbClr val="CF5197"/>
              </a:solidFill>
              <a:prstDash val="sysDot"/>
            </a:ln>
          </p:spPr>
          <p:txBody>
            <a:bodyPr wrap="square" lIns="0" tIns="0" rIns="0" bIns="0" rtlCol="0"/>
            <a:lstStyle/>
            <a:p>
              <a:endParaRPr/>
            </a:p>
          </p:txBody>
        </p:sp>
        <p:pic>
          <p:nvPicPr>
            <p:cNvPr id="72" name="object 72"/>
            <p:cNvPicPr/>
            <p:nvPr/>
          </p:nvPicPr>
          <p:blipFill>
            <a:blip r:embed="rId7" cstate="print"/>
            <a:stretch>
              <a:fillRect/>
            </a:stretch>
          </p:blipFill>
          <p:spPr>
            <a:xfrm>
              <a:off x="2180844" y="4824996"/>
              <a:ext cx="223253" cy="282689"/>
            </a:xfrm>
            <a:prstGeom prst="rect">
              <a:avLst/>
            </a:prstGeom>
          </p:spPr>
        </p:pic>
        <p:sp>
          <p:nvSpPr>
            <p:cNvPr id="73" name="object 73"/>
            <p:cNvSpPr/>
            <p:nvPr/>
          </p:nvSpPr>
          <p:spPr>
            <a:xfrm>
              <a:off x="2254757" y="4894325"/>
              <a:ext cx="593587" cy="108144"/>
            </a:xfrm>
            <a:custGeom>
              <a:avLst/>
              <a:gdLst/>
              <a:ahLst/>
              <a:cxnLst/>
              <a:rect l="l" t="t" r="r" b="b"/>
              <a:pathLst>
                <a:path w="378460" h="140970">
                  <a:moveTo>
                    <a:pt x="0" y="0"/>
                  </a:moveTo>
                  <a:lnTo>
                    <a:pt x="76708" y="140716"/>
                  </a:lnTo>
                </a:path>
                <a:path w="378460" h="140970">
                  <a:moveTo>
                    <a:pt x="73152" y="135636"/>
                  </a:moveTo>
                  <a:lnTo>
                    <a:pt x="377952" y="135636"/>
                  </a:lnTo>
                </a:path>
              </a:pathLst>
            </a:custGeom>
            <a:ln w="19050">
              <a:solidFill>
                <a:srgbClr val="CF5197"/>
              </a:solidFill>
            </a:ln>
          </p:spPr>
          <p:txBody>
            <a:bodyPr wrap="square" lIns="0" tIns="0" rIns="0" bIns="0" rtlCol="0"/>
            <a:lstStyle/>
            <a:p>
              <a:endParaRPr/>
            </a:p>
          </p:txBody>
        </p:sp>
        <p:sp>
          <p:nvSpPr>
            <p:cNvPr id="74" name="object 74"/>
            <p:cNvSpPr/>
            <p:nvPr/>
          </p:nvSpPr>
          <p:spPr>
            <a:xfrm>
              <a:off x="7253986" y="2567177"/>
              <a:ext cx="50800" cy="470534"/>
            </a:xfrm>
            <a:custGeom>
              <a:avLst/>
              <a:gdLst/>
              <a:ahLst/>
              <a:cxnLst/>
              <a:rect l="l" t="t" r="r" b="b"/>
              <a:pathLst>
                <a:path w="50800" h="470535">
                  <a:moveTo>
                    <a:pt x="50800" y="0"/>
                  </a:moveTo>
                  <a:lnTo>
                    <a:pt x="0" y="0"/>
                  </a:lnTo>
                  <a:lnTo>
                    <a:pt x="0" y="470408"/>
                  </a:lnTo>
                  <a:lnTo>
                    <a:pt x="50800" y="470408"/>
                  </a:lnTo>
                  <a:lnTo>
                    <a:pt x="50800" y="0"/>
                  </a:lnTo>
                  <a:close/>
                </a:path>
              </a:pathLst>
            </a:custGeom>
            <a:solidFill>
              <a:srgbClr val="ED797C"/>
            </a:solidFill>
          </p:spPr>
          <p:txBody>
            <a:bodyPr wrap="square" lIns="0" tIns="0" rIns="0" bIns="0" rtlCol="0"/>
            <a:lstStyle/>
            <a:p>
              <a:endParaRPr/>
            </a:p>
          </p:txBody>
        </p:sp>
        <p:sp>
          <p:nvSpPr>
            <p:cNvPr id="75" name="object 75"/>
            <p:cNvSpPr/>
            <p:nvPr/>
          </p:nvSpPr>
          <p:spPr>
            <a:xfrm>
              <a:off x="7312025" y="2237739"/>
              <a:ext cx="429895" cy="545465"/>
            </a:xfrm>
            <a:custGeom>
              <a:avLst/>
              <a:gdLst/>
              <a:ahLst/>
              <a:cxnLst/>
              <a:rect l="l" t="t" r="r" b="b"/>
              <a:pathLst>
                <a:path w="429895" h="545464">
                  <a:moveTo>
                    <a:pt x="70484" y="245237"/>
                  </a:moveTo>
                  <a:lnTo>
                    <a:pt x="34925" y="272669"/>
                  </a:lnTo>
                  <a:lnTo>
                    <a:pt x="0" y="545464"/>
                  </a:lnTo>
                  <a:lnTo>
                    <a:pt x="75020" y="514858"/>
                  </a:lnTo>
                  <a:lnTo>
                    <a:pt x="63626" y="514858"/>
                  </a:lnTo>
                  <a:lnTo>
                    <a:pt x="13207" y="476123"/>
                  </a:lnTo>
                  <a:lnTo>
                    <a:pt x="84867" y="382938"/>
                  </a:lnTo>
                  <a:lnTo>
                    <a:pt x="97917" y="280797"/>
                  </a:lnTo>
                  <a:lnTo>
                    <a:pt x="97041" y="268222"/>
                  </a:lnTo>
                  <a:lnTo>
                    <a:pt x="91582" y="257349"/>
                  </a:lnTo>
                  <a:lnTo>
                    <a:pt x="82432" y="249310"/>
                  </a:lnTo>
                  <a:lnTo>
                    <a:pt x="70484" y="245237"/>
                  </a:lnTo>
                  <a:close/>
                </a:path>
                <a:path w="429895" h="545464">
                  <a:moveTo>
                    <a:pt x="84867" y="382938"/>
                  </a:moveTo>
                  <a:lnTo>
                    <a:pt x="13207" y="476123"/>
                  </a:lnTo>
                  <a:lnTo>
                    <a:pt x="63626" y="514858"/>
                  </a:lnTo>
                  <a:lnTo>
                    <a:pt x="75441" y="499490"/>
                  </a:lnTo>
                  <a:lnTo>
                    <a:pt x="69976" y="499490"/>
                  </a:lnTo>
                  <a:lnTo>
                    <a:pt x="26416" y="466089"/>
                  </a:lnTo>
                  <a:lnTo>
                    <a:pt x="76874" y="445505"/>
                  </a:lnTo>
                  <a:lnTo>
                    <a:pt x="84867" y="382938"/>
                  </a:lnTo>
                  <a:close/>
                </a:path>
                <a:path w="429895" h="545464">
                  <a:moveTo>
                    <a:pt x="243030" y="380424"/>
                  </a:moveTo>
                  <a:lnTo>
                    <a:pt x="230631" y="382777"/>
                  </a:lnTo>
                  <a:lnTo>
                    <a:pt x="135256" y="421687"/>
                  </a:lnTo>
                  <a:lnTo>
                    <a:pt x="63626" y="514858"/>
                  </a:lnTo>
                  <a:lnTo>
                    <a:pt x="75020" y="514858"/>
                  </a:lnTo>
                  <a:lnTo>
                    <a:pt x="254634" y="441579"/>
                  </a:lnTo>
                  <a:lnTo>
                    <a:pt x="265140" y="434609"/>
                  </a:lnTo>
                  <a:lnTo>
                    <a:pt x="271906" y="424497"/>
                  </a:lnTo>
                  <a:lnTo>
                    <a:pt x="274387" y="412575"/>
                  </a:lnTo>
                  <a:lnTo>
                    <a:pt x="272033" y="400176"/>
                  </a:lnTo>
                  <a:lnTo>
                    <a:pt x="265064" y="389671"/>
                  </a:lnTo>
                  <a:lnTo>
                    <a:pt x="254952" y="382905"/>
                  </a:lnTo>
                  <a:lnTo>
                    <a:pt x="243030" y="380424"/>
                  </a:lnTo>
                  <a:close/>
                </a:path>
                <a:path w="429895" h="545464">
                  <a:moveTo>
                    <a:pt x="76874" y="445505"/>
                  </a:moveTo>
                  <a:lnTo>
                    <a:pt x="26416" y="466089"/>
                  </a:lnTo>
                  <a:lnTo>
                    <a:pt x="69976" y="499490"/>
                  </a:lnTo>
                  <a:lnTo>
                    <a:pt x="76874" y="445505"/>
                  </a:lnTo>
                  <a:close/>
                </a:path>
                <a:path w="429895" h="545464">
                  <a:moveTo>
                    <a:pt x="135256" y="421687"/>
                  </a:moveTo>
                  <a:lnTo>
                    <a:pt x="76874" y="445505"/>
                  </a:lnTo>
                  <a:lnTo>
                    <a:pt x="69976" y="499490"/>
                  </a:lnTo>
                  <a:lnTo>
                    <a:pt x="75441" y="499490"/>
                  </a:lnTo>
                  <a:lnTo>
                    <a:pt x="135256" y="421687"/>
                  </a:lnTo>
                  <a:close/>
                </a:path>
                <a:path w="429895" h="545464">
                  <a:moveTo>
                    <a:pt x="379349" y="0"/>
                  </a:moveTo>
                  <a:lnTo>
                    <a:pt x="84867" y="382938"/>
                  </a:lnTo>
                  <a:lnTo>
                    <a:pt x="76874" y="445505"/>
                  </a:lnTo>
                  <a:lnTo>
                    <a:pt x="135256" y="421687"/>
                  </a:lnTo>
                  <a:lnTo>
                    <a:pt x="429768" y="38608"/>
                  </a:lnTo>
                  <a:lnTo>
                    <a:pt x="379349" y="0"/>
                  </a:lnTo>
                  <a:close/>
                </a:path>
              </a:pathLst>
            </a:custGeom>
            <a:solidFill>
              <a:srgbClr val="ED797C"/>
            </a:solidFill>
          </p:spPr>
          <p:txBody>
            <a:bodyPr wrap="square" lIns="0" tIns="0" rIns="0" bIns="0" rtlCol="0"/>
            <a:lstStyle/>
            <a:p>
              <a:endParaRPr/>
            </a:p>
          </p:txBody>
        </p:sp>
      </p:grpSp>
      <p:sp>
        <p:nvSpPr>
          <p:cNvPr id="76" name="object 76"/>
          <p:cNvSpPr txBox="1"/>
          <p:nvPr/>
        </p:nvSpPr>
        <p:spPr>
          <a:xfrm>
            <a:off x="8939022" y="2292224"/>
            <a:ext cx="1786255" cy="228909"/>
          </a:xfrm>
          <a:prstGeom prst="rect">
            <a:avLst/>
          </a:prstGeom>
        </p:spPr>
        <p:txBody>
          <a:bodyPr vert="horz" wrap="square" lIns="0" tIns="13335" rIns="0" bIns="0" rtlCol="0">
            <a:spAutoFit/>
          </a:bodyPr>
          <a:lstStyle/>
          <a:p>
            <a:pPr marL="12700">
              <a:spcBef>
                <a:spcPts val="105"/>
              </a:spcBef>
            </a:pPr>
            <a:r>
              <a:rPr sz="1400" spc="-10" dirty="0">
                <a:latin typeface="BIZ UDPゴシック" panose="020B0400000000000000" pitchFamily="50" charset="-128"/>
                <a:ea typeface="BIZ UDPゴシック" panose="020B0400000000000000" pitchFamily="50" charset="-128"/>
                <a:cs typeface="Meiryo UI"/>
              </a:rPr>
              <a:t>地下式構造(岩盤埋込)</a:t>
            </a:r>
            <a:endParaRPr sz="1400" dirty="0">
              <a:latin typeface="BIZ UDPゴシック" panose="020B0400000000000000" pitchFamily="50" charset="-128"/>
              <a:ea typeface="BIZ UDPゴシック" panose="020B0400000000000000" pitchFamily="50" charset="-128"/>
              <a:cs typeface="Meiryo UI"/>
            </a:endParaRPr>
          </a:p>
        </p:txBody>
      </p:sp>
      <p:sp>
        <p:nvSpPr>
          <p:cNvPr id="79" name="テキスト ボックス 78">
            <a:extLst>
              <a:ext uri="{FF2B5EF4-FFF2-40B4-BE49-F238E27FC236}">
                <a16:creationId xmlns:a16="http://schemas.microsoft.com/office/drawing/2014/main" id="{B7CED061-2204-4269-A106-18B3AF2C228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シビアアクシデント、航空機衝突、テロ対策、自然災害への対策</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テキスト ボックス 64">
            <a:extLst>
              <a:ext uri="{FF2B5EF4-FFF2-40B4-BE49-F238E27FC236}">
                <a16:creationId xmlns:a16="http://schemas.microsoft.com/office/drawing/2014/main" id="{28F218C4-BBDB-8925-053A-ED520B64945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a:t>
            </a: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）、新型炉、革新炉とか</a:t>
            </a:r>
          </a:p>
        </p:txBody>
      </p:sp>
      <p:pic>
        <p:nvPicPr>
          <p:cNvPr id="2" name="図 1">
            <a:extLst>
              <a:ext uri="{FF2B5EF4-FFF2-40B4-BE49-F238E27FC236}">
                <a16:creationId xmlns:a16="http://schemas.microsoft.com/office/drawing/2014/main" id="{B0CF3A0B-48C5-4AA4-BC68-0F5159848411}"/>
              </a:ext>
            </a:extLst>
          </p:cNvPr>
          <p:cNvPicPr>
            <a:picLocks noChangeAspect="1"/>
          </p:cNvPicPr>
          <p:nvPr/>
        </p:nvPicPr>
        <p:blipFill>
          <a:blip r:embed="rId2"/>
          <a:stretch>
            <a:fillRect/>
          </a:stretch>
        </p:blipFill>
        <p:spPr>
          <a:xfrm>
            <a:off x="719996" y="631504"/>
            <a:ext cx="10930903" cy="6106180"/>
          </a:xfrm>
          <a:prstGeom prst="rect">
            <a:avLst/>
          </a:prstGeom>
        </p:spPr>
      </p:pic>
    </p:spTree>
    <p:extLst>
      <p:ext uri="{BB962C8B-B14F-4D97-AF65-F5344CB8AC3E}">
        <p14:creationId xmlns:p14="http://schemas.microsoft.com/office/powerpoint/2010/main" val="3591575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651002" y="1489843"/>
          <a:ext cx="9039224" cy="5188584"/>
        </p:xfrm>
        <a:graphic>
          <a:graphicData uri="http://schemas.openxmlformats.org/drawingml/2006/table">
            <a:tbl>
              <a:tblPr firstRow="1" bandRow="1">
                <a:tableStyleId>{2D5ABB26-0587-4C30-8999-92F81FD0307C}</a:tableStyleId>
              </a:tblPr>
              <a:tblGrid>
                <a:gridCol w="1807845">
                  <a:extLst>
                    <a:ext uri="{9D8B030D-6E8A-4147-A177-3AD203B41FA5}">
                      <a16:colId xmlns:a16="http://schemas.microsoft.com/office/drawing/2014/main" val="20000"/>
                    </a:ext>
                  </a:extLst>
                </a:gridCol>
                <a:gridCol w="1807845">
                  <a:extLst>
                    <a:ext uri="{9D8B030D-6E8A-4147-A177-3AD203B41FA5}">
                      <a16:colId xmlns:a16="http://schemas.microsoft.com/office/drawing/2014/main" val="20001"/>
                    </a:ext>
                  </a:extLst>
                </a:gridCol>
                <a:gridCol w="1807844">
                  <a:extLst>
                    <a:ext uri="{9D8B030D-6E8A-4147-A177-3AD203B41FA5}">
                      <a16:colId xmlns:a16="http://schemas.microsoft.com/office/drawing/2014/main" val="20002"/>
                    </a:ext>
                  </a:extLst>
                </a:gridCol>
                <a:gridCol w="1807845">
                  <a:extLst>
                    <a:ext uri="{9D8B030D-6E8A-4147-A177-3AD203B41FA5}">
                      <a16:colId xmlns:a16="http://schemas.microsoft.com/office/drawing/2014/main" val="20003"/>
                    </a:ext>
                  </a:extLst>
                </a:gridCol>
                <a:gridCol w="1807845">
                  <a:extLst>
                    <a:ext uri="{9D8B030D-6E8A-4147-A177-3AD203B41FA5}">
                      <a16:colId xmlns:a16="http://schemas.microsoft.com/office/drawing/2014/main" val="20004"/>
                    </a:ext>
                  </a:extLst>
                </a:gridCol>
              </a:tblGrid>
              <a:tr h="304800">
                <a:tc>
                  <a:txBody>
                    <a:bodyPr/>
                    <a:lstStyle/>
                    <a:p>
                      <a:pPr algn="ctr">
                        <a:lnSpc>
                          <a:spcPct val="100000"/>
                        </a:lnSpc>
                        <a:spcBef>
                          <a:spcPts val="265"/>
                        </a:spcBef>
                      </a:pPr>
                      <a:r>
                        <a:rPr sz="1400" b="1" spc="-10" dirty="0">
                          <a:solidFill>
                            <a:srgbClr val="FFFFFF"/>
                          </a:solidFill>
                          <a:latin typeface="Calibri"/>
                          <a:cs typeface="Calibri"/>
                        </a:rPr>
                        <a:t>CAREM</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10" dirty="0">
                          <a:solidFill>
                            <a:srgbClr val="FFFFFF"/>
                          </a:solidFill>
                          <a:latin typeface="Calibri"/>
                          <a:cs typeface="Calibri"/>
                        </a:rPr>
                        <a:t>ACP100</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551180">
                        <a:lnSpc>
                          <a:spcPct val="100000"/>
                        </a:lnSpc>
                        <a:spcBef>
                          <a:spcPts val="265"/>
                        </a:spcBef>
                      </a:pPr>
                      <a:r>
                        <a:rPr sz="1400" b="1" spc="-10" dirty="0">
                          <a:solidFill>
                            <a:srgbClr val="FFFFFF"/>
                          </a:solidFill>
                          <a:latin typeface="Calibri"/>
                          <a:cs typeface="Calibri"/>
                        </a:rPr>
                        <a:t>NUWARD</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10" dirty="0">
                          <a:solidFill>
                            <a:srgbClr val="FFFFFF"/>
                          </a:solidFill>
                          <a:latin typeface="Calibri"/>
                          <a:cs typeface="Calibri"/>
                        </a:rPr>
                        <a:t>SMART</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10" dirty="0">
                          <a:solidFill>
                            <a:srgbClr val="FFFFFF"/>
                          </a:solidFill>
                          <a:latin typeface="Calibri"/>
                          <a:cs typeface="Calibri"/>
                        </a:rPr>
                        <a:t>NuScale</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225040">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890905">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227329">
                        <a:lnSpc>
                          <a:spcPct val="100000"/>
                        </a:lnSpc>
                      </a:pPr>
                      <a:r>
                        <a:rPr sz="1050" dirty="0">
                          <a:latin typeface="Calibri"/>
                          <a:cs typeface="Calibri"/>
                        </a:rPr>
                        <a:t>Advanced</a:t>
                      </a:r>
                      <a:r>
                        <a:rPr sz="1050" spc="-10" dirty="0">
                          <a:latin typeface="Calibri"/>
                          <a:cs typeface="Calibri"/>
                        </a:rPr>
                        <a:t> </a:t>
                      </a:r>
                      <a:r>
                        <a:rPr sz="1050" dirty="0">
                          <a:latin typeface="Calibri"/>
                          <a:cs typeface="Calibri"/>
                        </a:rPr>
                        <a:t>stage</a:t>
                      </a:r>
                      <a:r>
                        <a:rPr sz="1050" spc="-5" dirty="0">
                          <a:latin typeface="Calibri"/>
                          <a:cs typeface="Calibri"/>
                        </a:rPr>
                        <a:t> </a:t>
                      </a:r>
                      <a:r>
                        <a:rPr sz="1050" spc="-25" dirty="0">
                          <a:latin typeface="Calibri"/>
                          <a:cs typeface="Calibri"/>
                        </a:rPr>
                        <a:t>of </a:t>
                      </a:r>
                      <a:r>
                        <a:rPr sz="1050" dirty="0">
                          <a:latin typeface="Calibri"/>
                          <a:cs typeface="Calibri"/>
                        </a:rPr>
                        <a:t>construction</a:t>
                      </a:r>
                      <a:r>
                        <a:rPr sz="1050" spc="-30" dirty="0">
                          <a:latin typeface="Calibri"/>
                          <a:cs typeface="Calibri"/>
                        </a:rPr>
                        <a:t> </a:t>
                      </a:r>
                      <a:r>
                        <a:rPr sz="1050" dirty="0">
                          <a:latin typeface="Calibri"/>
                          <a:cs typeface="Calibri"/>
                        </a:rPr>
                        <a:t>in</a:t>
                      </a:r>
                      <a:r>
                        <a:rPr sz="1050" spc="-20" dirty="0">
                          <a:latin typeface="Calibri"/>
                          <a:cs typeface="Calibri"/>
                        </a:rPr>
                        <a:t> </a:t>
                      </a:r>
                      <a:r>
                        <a:rPr sz="1050" dirty="0">
                          <a:latin typeface="Calibri"/>
                          <a:cs typeface="Calibri"/>
                        </a:rPr>
                        <a:t>Atucha</a:t>
                      </a:r>
                      <a:r>
                        <a:rPr sz="1050" spc="-10" dirty="0">
                          <a:latin typeface="Calibri"/>
                          <a:cs typeface="Calibri"/>
                        </a:rPr>
                        <a:t> </a:t>
                      </a:r>
                      <a:r>
                        <a:rPr sz="1050" spc="-20" dirty="0">
                          <a:latin typeface="Calibri"/>
                          <a:cs typeface="Calibri"/>
                        </a:rPr>
                        <a:t>site, </a:t>
                      </a:r>
                      <a:r>
                        <a:rPr sz="1050" spc="-10" dirty="0">
                          <a:latin typeface="Calibri"/>
                          <a:cs typeface="Calibri"/>
                        </a:rPr>
                        <a:t>Argentina</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gn="just">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306070" algn="just">
                        <a:lnSpc>
                          <a:spcPct val="100000"/>
                        </a:lnSpc>
                      </a:pPr>
                      <a:r>
                        <a:rPr sz="1050" dirty="0">
                          <a:latin typeface="Calibri"/>
                          <a:cs typeface="Calibri"/>
                        </a:rPr>
                        <a:t>Detailed</a:t>
                      </a:r>
                      <a:r>
                        <a:rPr sz="1050" spc="-30" dirty="0">
                          <a:latin typeface="Calibri"/>
                          <a:cs typeface="Calibri"/>
                        </a:rPr>
                        <a:t> </a:t>
                      </a:r>
                      <a:r>
                        <a:rPr sz="1050" dirty="0">
                          <a:latin typeface="Calibri"/>
                          <a:cs typeface="Calibri"/>
                        </a:rPr>
                        <a:t>design;</a:t>
                      </a:r>
                      <a:r>
                        <a:rPr sz="1050" spc="-20" dirty="0">
                          <a:latin typeface="Calibri"/>
                          <a:cs typeface="Calibri"/>
                        </a:rPr>
                        <a:t> </a:t>
                      </a:r>
                      <a:r>
                        <a:rPr sz="1050" spc="-10" dirty="0">
                          <a:latin typeface="Calibri"/>
                          <a:cs typeface="Calibri"/>
                        </a:rPr>
                        <a:t>received </a:t>
                      </a:r>
                      <a:r>
                        <a:rPr sz="1050" dirty="0">
                          <a:latin typeface="Calibri"/>
                          <a:cs typeface="Calibri"/>
                        </a:rPr>
                        <a:t>license</a:t>
                      </a:r>
                      <a:r>
                        <a:rPr sz="1050" spc="-15" dirty="0">
                          <a:latin typeface="Calibri"/>
                          <a:cs typeface="Calibri"/>
                        </a:rPr>
                        <a:t> </a:t>
                      </a:r>
                      <a:r>
                        <a:rPr sz="1050" dirty="0">
                          <a:latin typeface="Calibri"/>
                          <a:cs typeface="Calibri"/>
                        </a:rPr>
                        <a:t>for</a:t>
                      </a:r>
                      <a:r>
                        <a:rPr sz="1050" spc="-15" dirty="0">
                          <a:latin typeface="Calibri"/>
                          <a:cs typeface="Calibri"/>
                        </a:rPr>
                        <a:t> </a:t>
                      </a:r>
                      <a:r>
                        <a:rPr sz="1050" dirty="0">
                          <a:latin typeface="Calibri"/>
                          <a:cs typeface="Calibri"/>
                        </a:rPr>
                        <a:t>construction</a:t>
                      </a:r>
                      <a:r>
                        <a:rPr sz="1050" spc="-25" dirty="0">
                          <a:latin typeface="Calibri"/>
                          <a:cs typeface="Calibri"/>
                        </a:rPr>
                        <a:t> in </a:t>
                      </a:r>
                      <a:r>
                        <a:rPr sz="1050" dirty="0">
                          <a:latin typeface="Calibri"/>
                          <a:cs typeface="Calibri"/>
                        </a:rPr>
                        <a:t>July</a:t>
                      </a:r>
                      <a:r>
                        <a:rPr sz="1050" spc="-10" dirty="0">
                          <a:latin typeface="Calibri"/>
                          <a:cs typeface="Calibri"/>
                        </a:rPr>
                        <a:t> </a:t>
                      </a:r>
                      <a:r>
                        <a:rPr sz="1050" spc="-20" dirty="0">
                          <a:latin typeface="Calibri"/>
                          <a:cs typeface="Calibri"/>
                        </a:rPr>
                        <a:t>2019</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42037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 </a:t>
                      </a:r>
                      <a:r>
                        <a:rPr sz="1050" dirty="0">
                          <a:latin typeface="Calibri"/>
                          <a:cs typeface="Calibri"/>
                        </a:rPr>
                        <a:t>Consortium</a:t>
                      </a:r>
                      <a:r>
                        <a:rPr sz="1050" spc="-30" dirty="0">
                          <a:latin typeface="Calibri"/>
                          <a:cs typeface="Calibri"/>
                        </a:rPr>
                        <a:t> </a:t>
                      </a:r>
                      <a:r>
                        <a:rPr sz="1050" dirty="0">
                          <a:latin typeface="Calibri"/>
                          <a:cs typeface="Calibri"/>
                        </a:rPr>
                        <a:t>launched</a:t>
                      </a:r>
                      <a:r>
                        <a:rPr sz="1050" spc="-25" dirty="0">
                          <a:latin typeface="Calibri"/>
                          <a:cs typeface="Calibri"/>
                        </a:rPr>
                        <a:t> in </a:t>
                      </a:r>
                      <a:r>
                        <a:rPr sz="1050" dirty="0">
                          <a:latin typeface="Calibri"/>
                          <a:cs typeface="Calibri"/>
                        </a:rPr>
                        <a:t>September</a:t>
                      </a:r>
                      <a:r>
                        <a:rPr sz="1050" spc="-20" dirty="0">
                          <a:latin typeface="Calibri"/>
                          <a:cs typeface="Calibri"/>
                        </a:rPr>
                        <a:t> 2019</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292100">
                        <a:lnSpc>
                          <a:spcPct val="100000"/>
                        </a:lnSpc>
                      </a:pPr>
                      <a:r>
                        <a:rPr sz="1050" dirty="0">
                          <a:latin typeface="Calibri"/>
                          <a:cs typeface="Calibri"/>
                        </a:rPr>
                        <a:t>Standard</a:t>
                      </a:r>
                      <a:r>
                        <a:rPr sz="1050" spc="-30" dirty="0">
                          <a:latin typeface="Calibri"/>
                          <a:cs typeface="Calibri"/>
                        </a:rPr>
                        <a:t> </a:t>
                      </a:r>
                      <a:r>
                        <a:rPr sz="1050" dirty="0">
                          <a:latin typeface="Calibri"/>
                          <a:cs typeface="Calibri"/>
                        </a:rPr>
                        <a:t>Design </a:t>
                      </a:r>
                      <a:r>
                        <a:rPr sz="1050" spc="-10" dirty="0">
                          <a:latin typeface="Calibri"/>
                          <a:cs typeface="Calibri"/>
                        </a:rPr>
                        <a:t>Approval </a:t>
                      </a:r>
                      <a:r>
                        <a:rPr sz="1050" dirty="0">
                          <a:latin typeface="Calibri"/>
                          <a:cs typeface="Calibri"/>
                        </a:rPr>
                        <a:t>received</a:t>
                      </a:r>
                      <a:r>
                        <a:rPr sz="1050" spc="-5" dirty="0">
                          <a:latin typeface="Calibri"/>
                          <a:cs typeface="Calibri"/>
                        </a:rPr>
                        <a:t> </a:t>
                      </a:r>
                      <a:r>
                        <a:rPr sz="1050" dirty="0">
                          <a:latin typeface="Calibri"/>
                          <a:cs typeface="Calibri"/>
                        </a:rPr>
                        <a:t>in</a:t>
                      </a:r>
                      <a:r>
                        <a:rPr sz="1050" spc="-15" dirty="0">
                          <a:latin typeface="Calibri"/>
                          <a:cs typeface="Calibri"/>
                        </a:rPr>
                        <a:t> </a:t>
                      </a:r>
                      <a:r>
                        <a:rPr sz="1050" dirty="0">
                          <a:latin typeface="Calibri"/>
                          <a:cs typeface="Calibri"/>
                        </a:rPr>
                        <a:t>July</a:t>
                      </a:r>
                      <a:r>
                        <a:rPr sz="1050" spc="-20" dirty="0">
                          <a:latin typeface="Calibri"/>
                          <a:cs typeface="Calibri"/>
                        </a:rPr>
                        <a:t> </a:t>
                      </a:r>
                      <a:r>
                        <a:rPr sz="1050" dirty="0">
                          <a:latin typeface="Calibri"/>
                          <a:cs typeface="Calibri"/>
                        </a:rPr>
                        <a:t>2012,</a:t>
                      </a:r>
                      <a:r>
                        <a:rPr sz="1050" spc="10" dirty="0">
                          <a:latin typeface="Calibri"/>
                          <a:cs typeface="Calibri"/>
                        </a:rPr>
                        <a:t> </a:t>
                      </a:r>
                      <a:r>
                        <a:rPr sz="1050" spc="-20" dirty="0">
                          <a:latin typeface="Calibri"/>
                          <a:cs typeface="Calibri"/>
                        </a:rPr>
                        <a:t>Pre- </a:t>
                      </a:r>
                      <a:r>
                        <a:rPr sz="1050" dirty="0">
                          <a:latin typeface="Calibri"/>
                          <a:cs typeface="Calibri"/>
                        </a:rPr>
                        <a:t>Project</a:t>
                      </a:r>
                      <a:r>
                        <a:rPr sz="1050" spc="-30" dirty="0">
                          <a:latin typeface="Calibri"/>
                          <a:cs typeface="Calibri"/>
                        </a:rPr>
                        <a:t> </a:t>
                      </a:r>
                      <a:r>
                        <a:rPr sz="1050" spc="-10" dirty="0">
                          <a:latin typeface="Calibri"/>
                          <a:cs typeface="Calibri"/>
                        </a:rPr>
                        <a:t>Engineering completed</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200660">
                        <a:lnSpc>
                          <a:spcPct val="100000"/>
                        </a:lnSpc>
                      </a:pPr>
                      <a:r>
                        <a:rPr sz="1050" dirty="0">
                          <a:latin typeface="Calibri"/>
                          <a:cs typeface="Calibri"/>
                        </a:rPr>
                        <a:t>Design</a:t>
                      </a:r>
                      <a:r>
                        <a:rPr sz="1050" spc="-25" dirty="0">
                          <a:latin typeface="Calibri"/>
                          <a:cs typeface="Calibri"/>
                        </a:rPr>
                        <a:t> </a:t>
                      </a:r>
                      <a:r>
                        <a:rPr sz="1050" dirty="0">
                          <a:latin typeface="Calibri"/>
                          <a:cs typeface="Calibri"/>
                        </a:rPr>
                        <a:t>Certification</a:t>
                      </a:r>
                      <a:r>
                        <a:rPr sz="1050" spc="-35" dirty="0">
                          <a:latin typeface="Calibri"/>
                          <a:cs typeface="Calibri"/>
                        </a:rPr>
                        <a:t> </a:t>
                      </a:r>
                      <a:r>
                        <a:rPr sz="1050" spc="-10" dirty="0">
                          <a:latin typeface="Calibri"/>
                          <a:cs typeface="Calibri"/>
                        </a:rPr>
                        <a:t>review </a:t>
                      </a:r>
                      <a:r>
                        <a:rPr sz="1050" dirty="0">
                          <a:latin typeface="Calibri"/>
                          <a:cs typeface="Calibri"/>
                        </a:rPr>
                        <a:t>completion</a:t>
                      </a:r>
                      <a:r>
                        <a:rPr sz="1050" spc="-20" dirty="0">
                          <a:latin typeface="Calibri"/>
                          <a:cs typeface="Calibri"/>
                        </a:rPr>
                        <a:t> </a:t>
                      </a:r>
                      <a:r>
                        <a:rPr sz="1050" dirty="0">
                          <a:latin typeface="Calibri"/>
                          <a:cs typeface="Calibri"/>
                        </a:rPr>
                        <a:t>in</a:t>
                      </a:r>
                      <a:r>
                        <a:rPr sz="1050" spc="-10" dirty="0">
                          <a:latin typeface="Calibri"/>
                          <a:cs typeface="Calibri"/>
                        </a:rPr>
                        <a:t> </a:t>
                      </a:r>
                      <a:r>
                        <a:rPr sz="1050" dirty="0">
                          <a:latin typeface="Calibri"/>
                          <a:cs typeface="Calibri"/>
                        </a:rPr>
                        <a:t>2020, to</a:t>
                      </a:r>
                      <a:r>
                        <a:rPr sz="1050" spc="-10" dirty="0">
                          <a:latin typeface="Calibri"/>
                          <a:cs typeface="Calibri"/>
                        </a:rPr>
                        <a:t> start </a:t>
                      </a:r>
                      <a:r>
                        <a:rPr sz="1050" dirty="0">
                          <a:latin typeface="Calibri"/>
                          <a:cs typeface="Calibri"/>
                        </a:rPr>
                        <a:t>construction</a:t>
                      </a:r>
                      <a:r>
                        <a:rPr sz="1050" spc="-25" dirty="0">
                          <a:latin typeface="Calibri"/>
                          <a:cs typeface="Calibri"/>
                        </a:rPr>
                        <a:t> </a:t>
                      </a:r>
                      <a:r>
                        <a:rPr sz="1050" dirty="0">
                          <a:latin typeface="Calibri"/>
                          <a:cs typeface="Calibri"/>
                        </a:rPr>
                        <a:t>in</a:t>
                      </a:r>
                      <a:r>
                        <a:rPr sz="1050" spc="-15" dirty="0">
                          <a:latin typeface="Calibri"/>
                          <a:cs typeface="Calibri"/>
                        </a:rPr>
                        <a:t> </a:t>
                      </a:r>
                      <a:r>
                        <a:rPr sz="1050" spc="-20" dirty="0">
                          <a:latin typeface="Calibri"/>
                          <a:cs typeface="Calibri"/>
                        </a:rPr>
                        <a:t>2023</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767839">
                <a:tc>
                  <a:txBody>
                    <a:bodyPr/>
                    <a:lstStyle/>
                    <a:p>
                      <a:pPr marL="262255" indent="-172085">
                        <a:lnSpc>
                          <a:spcPct val="100000"/>
                        </a:lnSpc>
                        <a:spcBef>
                          <a:spcPts val="295"/>
                        </a:spcBef>
                        <a:buFont typeface="Arial"/>
                        <a:buChar char="•"/>
                        <a:tabLst>
                          <a:tab pos="262890" algn="l"/>
                        </a:tabLst>
                      </a:pPr>
                      <a:r>
                        <a:rPr sz="1000" dirty="0">
                          <a:latin typeface="Calibri"/>
                          <a:cs typeface="Calibri"/>
                        </a:rPr>
                        <a:t>CNEA,</a:t>
                      </a:r>
                      <a:r>
                        <a:rPr sz="1000" spc="-25" dirty="0">
                          <a:latin typeface="Calibri"/>
                          <a:cs typeface="Calibri"/>
                        </a:rPr>
                        <a:t> </a:t>
                      </a:r>
                      <a:r>
                        <a:rPr sz="1000" spc="-10" dirty="0">
                          <a:latin typeface="Calibri"/>
                          <a:cs typeface="Calibri"/>
                        </a:rPr>
                        <a:t>Argentina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100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30</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Natural</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326</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marR="624840"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3.1% </a:t>
                      </a:r>
                      <a:r>
                        <a:rPr sz="1000" spc="-10" dirty="0">
                          <a:latin typeface="Calibri"/>
                          <a:cs typeface="Calibri"/>
                        </a:rPr>
                        <a:t>(prototype)</a:t>
                      </a:r>
                      <a:endParaRPr sz="1000">
                        <a:latin typeface="Calibri"/>
                        <a:cs typeface="Calibri"/>
                      </a:endParaRPr>
                    </a:p>
                    <a:p>
                      <a:pPr marL="262255" marR="17208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14</a:t>
                      </a:r>
                      <a:r>
                        <a:rPr sz="1000" spc="-10" dirty="0">
                          <a:latin typeface="Calibri"/>
                          <a:cs typeface="Calibri"/>
                        </a:rPr>
                        <a:t> months (prototype)</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CNNC,</a:t>
                      </a:r>
                      <a:r>
                        <a:rPr sz="1000" spc="-5" dirty="0">
                          <a:latin typeface="Calibri"/>
                          <a:cs typeface="Calibri"/>
                        </a:rPr>
                        <a:t> </a:t>
                      </a:r>
                      <a:r>
                        <a:rPr sz="1000" spc="-10" dirty="0">
                          <a:latin typeface="Calibri"/>
                          <a:cs typeface="Calibri"/>
                        </a:rPr>
                        <a:t>China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385</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125</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10" dirty="0">
                          <a:latin typeface="Calibri"/>
                          <a:cs typeface="Calibri"/>
                        </a:rPr>
                        <a:t>319.5</a:t>
                      </a:r>
                      <a:r>
                        <a:rPr sz="975" spc="-15" baseline="25641" dirty="0">
                          <a:latin typeface="Calibri"/>
                          <a:cs typeface="Calibri"/>
                        </a:rPr>
                        <a:t>o</a:t>
                      </a:r>
                      <a:r>
                        <a:rPr sz="1000" spc="-10" dirty="0">
                          <a:latin typeface="Calibri"/>
                          <a:cs typeface="Calibri"/>
                        </a:rPr>
                        <a:t>C</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&lt;4.95%</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24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EDF</a:t>
                      </a:r>
                      <a:r>
                        <a:rPr sz="1000" spc="-25" dirty="0">
                          <a:latin typeface="Calibri"/>
                          <a:cs typeface="Calibri"/>
                        </a:rPr>
                        <a:t> </a:t>
                      </a:r>
                      <a:r>
                        <a:rPr sz="1000" dirty="0">
                          <a:latin typeface="Calibri"/>
                          <a:cs typeface="Calibri"/>
                        </a:rPr>
                        <a:t>led</a:t>
                      </a:r>
                      <a:r>
                        <a:rPr sz="1000" spc="-15" dirty="0">
                          <a:latin typeface="Calibri"/>
                          <a:cs typeface="Calibri"/>
                        </a:rPr>
                        <a:t> </a:t>
                      </a:r>
                      <a:r>
                        <a:rPr sz="1000" dirty="0">
                          <a:latin typeface="Calibri"/>
                          <a:cs typeface="Calibri"/>
                        </a:rPr>
                        <a:t>consortium,</a:t>
                      </a:r>
                      <a:r>
                        <a:rPr sz="1000" spc="-25" dirty="0">
                          <a:latin typeface="Calibri"/>
                          <a:cs typeface="Calibri"/>
                        </a:rPr>
                        <a:t> </a:t>
                      </a:r>
                      <a:r>
                        <a:rPr sz="1000" spc="-10" dirty="0">
                          <a:latin typeface="Calibri"/>
                          <a:cs typeface="Calibri"/>
                        </a:rPr>
                        <a:t>France</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marR="258445" indent="-171450">
                        <a:lnSpc>
                          <a:spcPct val="100000"/>
                        </a:lnSpc>
                        <a:buFont typeface="Arial"/>
                        <a:buChar char="•"/>
                        <a:tabLst>
                          <a:tab pos="262890" algn="l"/>
                        </a:tabLst>
                      </a:pPr>
                      <a:r>
                        <a:rPr sz="1000" dirty="0">
                          <a:latin typeface="Calibri"/>
                          <a:cs typeface="Calibri"/>
                        </a:rPr>
                        <a:t>540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170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x</a:t>
                      </a:r>
                      <a:r>
                        <a:rPr sz="1000" spc="5" dirty="0">
                          <a:latin typeface="Calibri"/>
                          <a:cs typeface="Calibri"/>
                        </a:rPr>
                        <a:t> </a:t>
                      </a:r>
                      <a:r>
                        <a:rPr sz="1000" spc="-50" dirty="0">
                          <a:latin typeface="Calibri"/>
                          <a:cs typeface="Calibri"/>
                        </a:rPr>
                        <a:t>2</a:t>
                      </a:r>
                      <a:r>
                        <a:rPr sz="1000" spc="-10" dirty="0">
                          <a:latin typeface="Calibri"/>
                          <a:cs typeface="Calibri"/>
                        </a:rPr>
                        <a:t> modules</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307</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&lt;5%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24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356235" indent="-171450">
                        <a:lnSpc>
                          <a:spcPct val="100000"/>
                        </a:lnSpc>
                        <a:spcBef>
                          <a:spcPts val="295"/>
                        </a:spcBef>
                        <a:buFont typeface="Arial"/>
                        <a:buChar char="•"/>
                        <a:tabLst>
                          <a:tab pos="262890" algn="l"/>
                        </a:tabLst>
                      </a:pPr>
                      <a:r>
                        <a:rPr sz="1000" dirty="0">
                          <a:latin typeface="Calibri"/>
                          <a:cs typeface="Calibri"/>
                        </a:rPr>
                        <a:t>Joint</a:t>
                      </a:r>
                      <a:r>
                        <a:rPr sz="1000" spc="-20" dirty="0">
                          <a:latin typeface="Calibri"/>
                          <a:cs typeface="Calibri"/>
                        </a:rPr>
                        <a:t> </a:t>
                      </a:r>
                      <a:r>
                        <a:rPr sz="1000" dirty="0">
                          <a:latin typeface="Calibri"/>
                          <a:cs typeface="Calibri"/>
                        </a:rPr>
                        <a:t>Design</a:t>
                      </a:r>
                      <a:r>
                        <a:rPr sz="1000" spc="-20" dirty="0">
                          <a:latin typeface="Calibri"/>
                          <a:cs typeface="Calibri"/>
                        </a:rPr>
                        <a:t> </a:t>
                      </a:r>
                      <a:r>
                        <a:rPr sz="1000" dirty="0">
                          <a:latin typeface="Calibri"/>
                          <a:cs typeface="Calibri"/>
                        </a:rPr>
                        <a:t>of</a:t>
                      </a:r>
                      <a:r>
                        <a:rPr sz="1000" spc="-20" dirty="0">
                          <a:latin typeface="Calibri"/>
                          <a:cs typeface="Calibri"/>
                        </a:rPr>
                        <a:t> </a:t>
                      </a:r>
                      <a:r>
                        <a:rPr sz="1000" spc="-10" dirty="0">
                          <a:latin typeface="Calibri"/>
                          <a:cs typeface="Calibri"/>
                        </a:rPr>
                        <a:t>KAERI, </a:t>
                      </a:r>
                      <a:r>
                        <a:rPr sz="1000" dirty="0">
                          <a:latin typeface="Calibri"/>
                          <a:cs typeface="Calibri"/>
                        </a:rPr>
                        <a:t>Republic</a:t>
                      </a:r>
                      <a:r>
                        <a:rPr sz="1000" spc="-30" dirty="0">
                          <a:latin typeface="Calibri"/>
                          <a:cs typeface="Calibri"/>
                        </a:rPr>
                        <a:t> </a:t>
                      </a:r>
                      <a:r>
                        <a:rPr sz="1000" dirty="0">
                          <a:latin typeface="Calibri"/>
                          <a:cs typeface="Calibri"/>
                        </a:rPr>
                        <a:t>of</a:t>
                      </a:r>
                      <a:r>
                        <a:rPr sz="1000" spc="-25" dirty="0">
                          <a:latin typeface="Calibri"/>
                          <a:cs typeface="Calibri"/>
                        </a:rPr>
                        <a:t> </a:t>
                      </a:r>
                      <a:r>
                        <a:rPr sz="1000" dirty="0">
                          <a:latin typeface="Calibri"/>
                          <a:cs typeface="Calibri"/>
                        </a:rPr>
                        <a:t>Korea</a:t>
                      </a:r>
                      <a:r>
                        <a:rPr sz="1000" spc="-15" dirty="0">
                          <a:latin typeface="Calibri"/>
                          <a:cs typeface="Calibri"/>
                        </a:rPr>
                        <a:t> </a:t>
                      </a:r>
                      <a:r>
                        <a:rPr sz="1000" spc="-20" dirty="0">
                          <a:latin typeface="Calibri"/>
                          <a:cs typeface="Calibri"/>
                        </a:rPr>
                        <a:t>with </a:t>
                      </a:r>
                      <a:r>
                        <a:rPr sz="1000" dirty="0">
                          <a:latin typeface="Calibri"/>
                          <a:cs typeface="Calibri"/>
                        </a:rPr>
                        <a:t>K.A.CARE,</a:t>
                      </a:r>
                      <a:r>
                        <a:rPr sz="1000" spc="-35" dirty="0">
                          <a:latin typeface="Calibri"/>
                          <a:cs typeface="Calibri"/>
                        </a:rPr>
                        <a:t> </a:t>
                      </a:r>
                      <a:r>
                        <a:rPr sz="1000" dirty="0">
                          <a:latin typeface="Calibri"/>
                          <a:cs typeface="Calibri"/>
                        </a:rPr>
                        <a:t>Saudi</a:t>
                      </a:r>
                      <a:r>
                        <a:rPr sz="1000" spc="-30" dirty="0">
                          <a:latin typeface="Calibri"/>
                          <a:cs typeface="Calibri"/>
                        </a:rPr>
                        <a:t> </a:t>
                      </a:r>
                      <a:r>
                        <a:rPr sz="1000" spc="-10" dirty="0">
                          <a:latin typeface="Calibri"/>
                          <a:cs typeface="Calibri"/>
                        </a:rPr>
                        <a:t>Arabia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marR="232410" indent="-171450">
                        <a:lnSpc>
                          <a:spcPct val="100000"/>
                        </a:lnSpc>
                        <a:buFont typeface="Arial"/>
                        <a:buChar char="•"/>
                        <a:tabLst>
                          <a:tab pos="262890" algn="l"/>
                        </a:tabLst>
                      </a:pPr>
                      <a:r>
                        <a:rPr sz="1000" dirty="0">
                          <a:latin typeface="Calibri"/>
                          <a:cs typeface="Calibri"/>
                        </a:rPr>
                        <a:t>365</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107</a:t>
                      </a:r>
                      <a:r>
                        <a:rPr sz="1000" spc="5" dirty="0">
                          <a:latin typeface="Calibri"/>
                          <a:cs typeface="Calibri"/>
                        </a:rPr>
                        <a:t> </a:t>
                      </a:r>
                      <a:r>
                        <a:rPr sz="1000" dirty="0">
                          <a:latin typeface="Calibri"/>
                          <a:cs typeface="Calibri"/>
                        </a:rPr>
                        <a:t>MWe</a:t>
                      </a:r>
                      <a:r>
                        <a:rPr sz="1000" spc="-20" dirty="0">
                          <a:latin typeface="Calibri"/>
                          <a:cs typeface="Calibri"/>
                        </a:rPr>
                        <a:t> </a:t>
                      </a:r>
                      <a:r>
                        <a:rPr sz="1000" spc="-25"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322</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&lt;5%</a:t>
                      </a:r>
                      <a:endParaRPr sz="1000">
                        <a:latin typeface="Calibri"/>
                        <a:cs typeface="Calibri"/>
                      </a:endParaRPr>
                    </a:p>
                    <a:p>
                      <a:pPr marL="262255" indent="-171450">
                        <a:lnSpc>
                          <a:spcPct val="100000"/>
                        </a:lnSpc>
                        <a:spcBef>
                          <a:spcPts val="5"/>
                        </a:spcBef>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30</a:t>
                      </a:r>
                      <a:r>
                        <a:rPr sz="1000" spc="-10" dirty="0">
                          <a:latin typeface="Calibri"/>
                          <a:cs typeface="Calibri"/>
                        </a:rPr>
                        <a:t> months</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For</a:t>
                      </a:r>
                      <a:r>
                        <a:rPr sz="1000" spc="-20" dirty="0">
                          <a:latin typeface="Calibri"/>
                          <a:cs typeface="Calibri"/>
                        </a:rPr>
                        <a:t> </a:t>
                      </a:r>
                      <a:r>
                        <a:rPr sz="1000" spc="-10" dirty="0">
                          <a:latin typeface="Calibri"/>
                          <a:cs typeface="Calibri"/>
                        </a:rPr>
                        <a:t>Desalination</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116839" indent="-171450">
                        <a:lnSpc>
                          <a:spcPct val="100000"/>
                        </a:lnSpc>
                        <a:spcBef>
                          <a:spcPts val="295"/>
                        </a:spcBef>
                        <a:buFont typeface="Arial"/>
                        <a:buChar char="•"/>
                        <a:tabLst>
                          <a:tab pos="262890" algn="l"/>
                        </a:tabLst>
                      </a:pPr>
                      <a:r>
                        <a:rPr sz="1000" dirty="0">
                          <a:latin typeface="Calibri"/>
                          <a:cs typeface="Calibri"/>
                        </a:rPr>
                        <a:t>NuScale</a:t>
                      </a:r>
                      <a:r>
                        <a:rPr sz="1000" spc="-40" dirty="0">
                          <a:latin typeface="Calibri"/>
                          <a:cs typeface="Calibri"/>
                        </a:rPr>
                        <a:t> </a:t>
                      </a:r>
                      <a:r>
                        <a:rPr sz="1000" dirty="0">
                          <a:latin typeface="Calibri"/>
                          <a:cs typeface="Calibri"/>
                        </a:rPr>
                        <a:t>Power,</a:t>
                      </a:r>
                      <a:r>
                        <a:rPr sz="1000" spc="-20" dirty="0">
                          <a:latin typeface="Calibri"/>
                          <a:cs typeface="Calibri"/>
                        </a:rPr>
                        <a:t> </a:t>
                      </a:r>
                      <a:r>
                        <a:rPr sz="1000" dirty="0">
                          <a:latin typeface="Calibri"/>
                          <a:cs typeface="Calibri"/>
                        </a:rPr>
                        <a:t>LLC,</a:t>
                      </a:r>
                      <a:r>
                        <a:rPr sz="1000" spc="-10" dirty="0">
                          <a:latin typeface="Calibri"/>
                          <a:cs typeface="Calibri"/>
                        </a:rPr>
                        <a:t> United </a:t>
                      </a:r>
                      <a:r>
                        <a:rPr sz="1000" dirty="0">
                          <a:latin typeface="Calibri"/>
                          <a:cs typeface="Calibri"/>
                        </a:rPr>
                        <a:t>States</a:t>
                      </a:r>
                      <a:r>
                        <a:rPr sz="1000" spc="-20" dirty="0">
                          <a:latin typeface="Calibri"/>
                          <a:cs typeface="Calibri"/>
                        </a:rPr>
                        <a:t> </a:t>
                      </a:r>
                      <a:r>
                        <a:rPr sz="1000" dirty="0">
                          <a:latin typeface="Calibri"/>
                          <a:cs typeface="Calibri"/>
                        </a:rPr>
                        <a:t>of</a:t>
                      </a:r>
                      <a:r>
                        <a:rPr sz="1000" spc="-15" dirty="0">
                          <a:latin typeface="Calibri"/>
                          <a:cs typeface="Calibri"/>
                        </a:rPr>
                        <a:t> </a:t>
                      </a:r>
                      <a:r>
                        <a:rPr sz="1000" spc="-10" dirty="0">
                          <a:latin typeface="Calibri"/>
                          <a:cs typeface="Calibri"/>
                        </a:rPr>
                        <a:t>America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Natural</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marR="269240" indent="-171450">
                        <a:lnSpc>
                          <a:spcPct val="100000"/>
                        </a:lnSpc>
                        <a:spcBef>
                          <a:spcPts val="5"/>
                        </a:spcBef>
                        <a:buFont typeface="Arial"/>
                        <a:buChar char="•"/>
                        <a:tabLst>
                          <a:tab pos="262890" algn="l"/>
                        </a:tabLst>
                      </a:pPr>
                      <a:r>
                        <a:rPr sz="1000" dirty="0">
                          <a:latin typeface="Calibri"/>
                          <a:cs typeface="Calibri"/>
                        </a:rPr>
                        <a:t>200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60</a:t>
                      </a:r>
                      <a:r>
                        <a:rPr sz="1000" spc="229" dirty="0">
                          <a:latin typeface="Calibri"/>
                          <a:cs typeface="Calibri"/>
                        </a:rPr>
                        <a:t> </a:t>
                      </a:r>
                      <a:r>
                        <a:rPr sz="1000" dirty="0">
                          <a:latin typeface="Calibri"/>
                          <a:cs typeface="Calibri"/>
                        </a:rPr>
                        <a:t>MWe</a:t>
                      </a:r>
                      <a:r>
                        <a:rPr sz="1000" spc="-20" dirty="0">
                          <a:latin typeface="Calibri"/>
                          <a:cs typeface="Calibri"/>
                        </a:rPr>
                        <a:t> </a:t>
                      </a:r>
                      <a:r>
                        <a:rPr sz="1000" spc="-25" dirty="0">
                          <a:latin typeface="Calibri"/>
                          <a:cs typeface="Calibri"/>
                        </a:rPr>
                        <a:t>per </a:t>
                      </a:r>
                      <a:r>
                        <a:rPr sz="1000" dirty="0">
                          <a:latin typeface="Calibri"/>
                          <a:cs typeface="Calibri"/>
                        </a:rPr>
                        <a:t>module</a:t>
                      </a:r>
                      <a:r>
                        <a:rPr sz="1000" spc="-20" dirty="0">
                          <a:latin typeface="Calibri"/>
                          <a:cs typeface="Calibri"/>
                        </a:rPr>
                        <a:t> </a:t>
                      </a:r>
                      <a:r>
                        <a:rPr sz="1000" dirty="0">
                          <a:latin typeface="Calibri"/>
                          <a:cs typeface="Calibri"/>
                        </a:rPr>
                        <a:t>x 12</a:t>
                      </a:r>
                      <a:r>
                        <a:rPr sz="1000" spc="-5" dirty="0">
                          <a:latin typeface="Calibri"/>
                          <a:cs typeface="Calibri"/>
                        </a:rPr>
                        <a:t> </a:t>
                      </a:r>
                      <a:r>
                        <a:rPr sz="1000" spc="-10" dirty="0">
                          <a:latin typeface="Calibri"/>
                          <a:cs typeface="Calibri"/>
                        </a:rPr>
                        <a:t>Modules</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321</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&lt;4.95%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24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1978914" y="1712214"/>
            <a:ext cx="1216914" cy="2375915"/>
          </a:xfrm>
          <a:prstGeom prst="rect">
            <a:avLst/>
          </a:prstGeom>
        </p:spPr>
      </p:pic>
      <p:pic>
        <p:nvPicPr>
          <p:cNvPr id="4" name="object 4"/>
          <p:cNvPicPr/>
          <p:nvPr/>
        </p:nvPicPr>
        <p:blipFill>
          <a:blip r:embed="rId3" cstate="print"/>
          <a:stretch>
            <a:fillRect/>
          </a:stretch>
        </p:blipFill>
        <p:spPr>
          <a:xfrm>
            <a:off x="3874770" y="1820417"/>
            <a:ext cx="918209" cy="2160269"/>
          </a:xfrm>
          <a:prstGeom prst="rect">
            <a:avLst/>
          </a:prstGeom>
        </p:spPr>
      </p:pic>
      <p:pic>
        <p:nvPicPr>
          <p:cNvPr id="5" name="object 5"/>
          <p:cNvPicPr/>
          <p:nvPr/>
        </p:nvPicPr>
        <p:blipFill>
          <a:blip r:embed="rId4" cstate="print"/>
          <a:stretch>
            <a:fillRect/>
          </a:stretch>
        </p:blipFill>
        <p:spPr>
          <a:xfrm>
            <a:off x="5349240" y="1928622"/>
            <a:ext cx="1623821" cy="1943861"/>
          </a:xfrm>
          <a:prstGeom prst="rect">
            <a:avLst/>
          </a:prstGeom>
        </p:spPr>
      </p:pic>
      <p:pic>
        <p:nvPicPr>
          <p:cNvPr id="6" name="object 6"/>
          <p:cNvPicPr/>
          <p:nvPr/>
        </p:nvPicPr>
        <p:blipFill>
          <a:blip r:embed="rId5" cstate="print"/>
          <a:stretch>
            <a:fillRect/>
          </a:stretch>
        </p:blipFill>
        <p:spPr>
          <a:xfrm>
            <a:off x="7447788" y="1835657"/>
            <a:ext cx="1083563" cy="2160269"/>
          </a:xfrm>
          <a:prstGeom prst="rect">
            <a:avLst/>
          </a:prstGeom>
        </p:spPr>
      </p:pic>
      <p:pic>
        <p:nvPicPr>
          <p:cNvPr id="7" name="object 7"/>
          <p:cNvPicPr/>
          <p:nvPr/>
        </p:nvPicPr>
        <p:blipFill>
          <a:blip r:embed="rId6" cstate="print"/>
          <a:stretch>
            <a:fillRect/>
          </a:stretch>
        </p:blipFill>
        <p:spPr>
          <a:xfrm>
            <a:off x="9268206" y="1771650"/>
            <a:ext cx="777989" cy="2257043"/>
          </a:xfrm>
          <a:prstGeom prst="rect">
            <a:avLst/>
          </a:prstGeom>
        </p:spPr>
      </p:pic>
      <p:sp>
        <p:nvSpPr>
          <p:cNvPr id="8" name="object 8"/>
          <p:cNvSpPr txBox="1">
            <a:spLocks noGrp="1"/>
          </p:cNvSpPr>
          <p:nvPr>
            <p:ph type="title"/>
          </p:nvPr>
        </p:nvSpPr>
        <p:spPr>
          <a:xfrm>
            <a:off x="838200" y="713718"/>
            <a:ext cx="10515600" cy="628377"/>
          </a:xfrm>
          <a:prstGeom prst="rect">
            <a:avLst/>
          </a:prstGeom>
        </p:spPr>
        <p:txBody>
          <a:bodyPr vert="horz" wrap="square" lIns="0" tIns="12700" rIns="0" bIns="0" rtlCol="0">
            <a:spAutoFit/>
          </a:bodyPr>
          <a:lstStyle/>
          <a:p>
            <a:pPr algn="ctr">
              <a:lnSpc>
                <a:spcPct val="100000"/>
              </a:lnSpc>
              <a:spcBef>
                <a:spcPts val="100"/>
              </a:spcBef>
            </a:pPr>
            <a:r>
              <a:rPr sz="4000" spc="-10" dirty="0">
                <a:latin typeface="Expo M" panose="02030504000101010101" pitchFamily="18" charset="-127"/>
                <a:ea typeface="Expo M" panose="02030504000101010101" pitchFamily="18" charset="-127"/>
              </a:rPr>
              <a:t>Land-</a:t>
            </a:r>
            <a:r>
              <a:rPr sz="4000" dirty="0">
                <a:latin typeface="Expo M" panose="02030504000101010101" pitchFamily="18" charset="-127"/>
                <a:ea typeface="Expo M" panose="02030504000101010101" pitchFamily="18" charset="-127"/>
              </a:rPr>
              <a:t>based</a:t>
            </a:r>
            <a:r>
              <a:rPr sz="4000" spc="-15" dirty="0">
                <a:latin typeface="Expo M" panose="02030504000101010101" pitchFamily="18" charset="-127"/>
                <a:ea typeface="Expo M" panose="02030504000101010101" pitchFamily="18" charset="-127"/>
              </a:rPr>
              <a:t> </a:t>
            </a:r>
            <a:r>
              <a:rPr sz="4000" dirty="0">
                <a:latin typeface="Expo M" panose="02030504000101010101" pitchFamily="18" charset="-127"/>
                <a:ea typeface="Expo M" panose="02030504000101010101" pitchFamily="18" charset="-127"/>
              </a:rPr>
              <a:t>SMRs</a:t>
            </a:r>
          </a:p>
        </p:txBody>
      </p:sp>
      <p:sp>
        <p:nvSpPr>
          <p:cNvPr id="10" name="テキスト ボックス 9">
            <a:extLst>
              <a:ext uri="{FF2B5EF4-FFF2-40B4-BE49-F238E27FC236}">
                <a16:creationId xmlns:a16="http://schemas.microsoft.com/office/drawing/2014/main" id="{8B745DE7-F00D-4D04-8225-27039E452B6B}"/>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陸上設置の原子炉</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88859" y="2113788"/>
            <a:ext cx="9446260" cy="2261235"/>
            <a:chOff x="1388859" y="2113788"/>
            <a:chExt cx="9446260" cy="2261235"/>
          </a:xfrm>
        </p:grpSpPr>
        <p:sp>
          <p:nvSpPr>
            <p:cNvPr id="3" name="object 3"/>
            <p:cNvSpPr/>
            <p:nvPr/>
          </p:nvSpPr>
          <p:spPr>
            <a:xfrm>
              <a:off x="1388859" y="2149474"/>
              <a:ext cx="9446260" cy="2225040"/>
            </a:xfrm>
            <a:custGeom>
              <a:avLst/>
              <a:gdLst/>
              <a:ahLst/>
              <a:cxnLst/>
              <a:rect l="l" t="t" r="r" b="b"/>
              <a:pathLst>
                <a:path w="9446260" h="2225040">
                  <a:moveTo>
                    <a:pt x="7084428" y="0"/>
                  </a:moveTo>
                  <a:lnTo>
                    <a:pt x="4722952" y="0"/>
                  </a:lnTo>
                  <a:lnTo>
                    <a:pt x="2361476" y="0"/>
                  </a:lnTo>
                  <a:lnTo>
                    <a:pt x="0" y="0"/>
                  </a:lnTo>
                  <a:lnTo>
                    <a:pt x="0" y="2225040"/>
                  </a:lnTo>
                  <a:lnTo>
                    <a:pt x="2361476" y="2225040"/>
                  </a:lnTo>
                  <a:lnTo>
                    <a:pt x="4722952" y="2225040"/>
                  </a:lnTo>
                  <a:lnTo>
                    <a:pt x="7084428" y="2225040"/>
                  </a:lnTo>
                  <a:lnTo>
                    <a:pt x="7084428" y="0"/>
                  </a:lnTo>
                  <a:close/>
                </a:path>
                <a:path w="9446260" h="2225040">
                  <a:moveTo>
                    <a:pt x="9445917" y="0"/>
                  </a:moveTo>
                  <a:lnTo>
                    <a:pt x="7084441" y="0"/>
                  </a:lnTo>
                  <a:lnTo>
                    <a:pt x="7084441" y="2225040"/>
                  </a:lnTo>
                  <a:lnTo>
                    <a:pt x="9445917" y="2225040"/>
                  </a:lnTo>
                  <a:lnTo>
                    <a:pt x="9445917" y="0"/>
                  </a:lnTo>
                  <a:close/>
                </a:path>
              </a:pathLst>
            </a:custGeom>
            <a:solidFill>
              <a:srgbClr val="D2DEEE"/>
            </a:solidFill>
          </p:spPr>
          <p:txBody>
            <a:bodyPr wrap="square" lIns="0" tIns="0" rIns="0" bIns="0" rtlCol="0"/>
            <a:lstStyle/>
            <a:p>
              <a:endParaRPr/>
            </a:p>
          </p:txBody>
        </p:sp>
        <p:pic>
          <p:nvPicPr>
            <p:cNvPr id="4" name="object 4"/>
            <p:cNvPicPr/>
            <p:nvPr/>
          </p:nvPicPr>
          <p:blipFill>
            <a:blip r:embed="rId2" cstate="print"/>
            <a:stretch>
              <a:fillRect/>
            </a:stretch>
          </p:blipFill>
          <p:spPr>
            <a:xfrm>
              <a:off x="6261354" y="2235707"/>
              <a:ext cx="1921001" cy="1986533"/>
            </a:xfrm>
            <a:prstGeom prst="rect">
              <a:avLst/>
            </a:prstGeom>
          </p:spPr>
        </p:pic>
        <p:pic>
          <p:nvPicPr>
            <p:cNvPr id="5" name="object 5"/>
            <p:cNvPicPr/>
            <p:nvPr/>
          </p:nvPicPr>
          <p:blipFill>
            <a:blip r:embed="rId3" cstate="print"/>
            <a:stretch>
              <a:fillRect/>
            </a:stretch>
          </p:blipFill>
          <p:spPr>
            <a:xfrm>
              <a:off x="8688323" y="2381250"/>
              <a:ext cx="1921763" cy="1840991"/>
            </a:xfrm>
            <a:prstGeom prst="rect">
              <a:avLst/>
            </a:prstGeom>
          </p:spPr>
        </p:pic>
        <p:pic>
          <p:nvPicPr>
            <p:cNvPr id="6" name="object 6"/>
            <p:cNvPicPr/>
            <p:nvPr/>
          </p:nvPicPr>
          <p:blipFill>
            <a:blip r:embed="rId4" cstate="print"/>
            <a:stretch>
              <a:fillRect/>
            </a:stretch>
          </p:blipFill>
          <p:spPr>
            <a:xfrm>
              <a:off x="1594104" y="3228594"/>
              <a:ext cx="2024633" cy="1037831"/>
            </a:xfrm>
            <a:prstGeom prst="rect">
              <a:avLst/>
            </a:prstGeom>
          </p:spPr>
        </p:pic>
        <p:pic>
          <p:nvPicPr>
            <p:cNvPr id="7" name="object 7"/>
            <p:cNvPicPr/>
            <p:nvPr/>
          </p:nvPicPr>
          <p:blipFill>
            <a:blip r:embed="rId5" cstate="print"/>
            <a:stretch>
              <a:fillRect/>
            </a:stretch>
          </p:blipFill>
          <p:spPr>
            <a:xfrm>
              <a:off x="2029968" y="2113788"/>
              <a:ext cx="1152143" cy="1360169"/>
            </a:xfrm>
            <a:prstGeom prst="rect">
              <a:avLst/>
            </a:prstGeom>
          </p:spPr>
        </p:pic>
        <p:pic>
          <p:nvPicPr>
            <p:cNvPr id="8" name="object 8"/>
            <p:cNvPicPr/>
            <p:nvPr/>
          </p:nvPicPr>
          <p:blipFill>
            <a:blip r:embed="rId6" cstate="print"/>
            <a:stretch>
              <a:fillRect/>
            </a:stretch>
          </p:blipFill>
          <p:spPr>
            <a:xfrm>
              <a:off x="4150614" y="2204465"/>
              <a:ext cx="1591817" cy="2078735"/>
            </a:xfrm>
            <a:prstGeom prst="rect">
              <a:avLst/>
            </a:prstGeom>
          </p:spPr>
        </p:pic>
      </p:grpSp>
      <p:graphicFrame>
        <p:nvGraphicFramePr>
          <p:cNvPr id="9" name="object 9"/>
          <p:cNvGraphicFramePr>
            <a:graphicFrameLocks noGrp="1"/>
          </p:cNvGraphicFramePr>
          <p:nvPr/>
        </p:nvGraphicFramePr>
        <p:xfrm>
          <a:off x="1382502" y="1484650"/>
          <a:ext cx="9446259" cy="5229860"/>
        </p:xfrm>
        <a:graphic>
          <a:graphicData uri="http://schemas.openxmlformats.org/drawingml/2006/table">
            <a:tbl>
              <a:tblPr firstRow="1" bandRow="1">
                <a:tableStyleId>{2D5ABB26-0587-4C30-8999-92F81FD0307C}</a:tableStyleId>
              </a:tblPr>
              <a:tblGrid>
                <a:gridCol w="2361565">
                  <a:extLst>
                    <a:ext uri="{9D8B030D-6E8A-4147-A177-3AD203B41FA5}">
                      <a16:colId xmlns:a16="http://schemas.microsoft.com/office/drawing/2014/main" val="20000"/>
                    </a:ext>
                  </a:extLst>
                </a:gridCol>
                <a:gridCol w="2361565">
                  <a:extLst>
                    <a:ext uri="{9D8B030D-6E8A-4147-A177-3AD203B41FA5}">
                      <a16:colId xmlns:a16="http://schemas.microsoft.com/office/drawing/2014/main" val="20001"/>
                    </a:ext>
                  </a:extLst>
                </a:gridCol>
                <a:gridCol w="2361564">
                  <a:extLst>
                    <a:ext uri="{9D8B030D-6E8A-4147-A177-3AD203B41FA5}">
                      <a16:colId xmlns:a16="http://schemas.microsoft.com/office/drawing/2014/main" val="20002"/>
                    </a:ext>
                  </a:extLst>
                </a:gridCol>
                <a:gridCol w="2361565">
                  <a:extLst>
                    <a:ext uri="{9D8B030D-6E8A-4147-A177-3AD203B41FA5}">
                      <a16:colId xmlns:a16="http://schemas.microsoft.com/office/drawing/2014/main" val="20003"/>
                    </a:ext>
                  </a:extLst>
                </a:gridCol>
              </a:tblGrid>
              <a:tr h="353060">
                <a:tc gridSpan="2">
                  <a:txBody>
                    <a:bodyPr/>
                    <a:lstStyle/>
                    <a:p>
                      <a:pPr algn="ctr">
                        <a:lnSpc>
                          <a:spcPct val="100000"/>
                        </a:lnSpc>
                        <a:spcBef>
                          <a:spcPts val="290"/>
                        </a:spcBef>
                      </a:pPr>
                      <a:r>
                        <a:rPr sz="1400" b="1" spc="-10" dirty="0">
                          <a:solidFill>
                            <a:srgbClr val="FFFFFF"/>
                          </a:solidFill>
                          <a:latin typeface="Calibri"/>
                          <a:cs typeface="Calibri"/>
                        </a:rPr>
                        <a:t>On-</a:t>
                      </a:r>
                      <a:r>
                        <a:rPr sz="1400" b="1" dirty="0">
                          <a:solidFill>
                            <a:srgbClr val="FFFFFF"/>
                          </a:solidFill>
                          <a:latin typeface="Calibri"/>
                          <a:cs typeface="Calibri"/>
                        </a:rPr>
                        <a:t>Shore</a:t>
                      </a:r>
                      <a:r>
                        <a:rPr sz="1400" b="1" spc="-70" dirty="0">
                          <a:solidFill>
                            <a:srgbClr val="FFFFFF"/>
                          </a:solidFill>
                          <a:latin typeface="Calibri"/>
                          <a:cs typeface="Calibri"/>
                        </a:rPr>
                        <a:t> </a:t>
                      </a:r>
                      <a:r>
                        <a:rPr sz="1400" b="1" spc="-10" dirty="0">
                          <a:solidFill>
                            <a:srgbClr val="FFFFFF"/>
                          </a:solidFill>
                          <a:latin typeface="Calibri"/>
                          <a:cs typeface="Calibri"/>
                        </a:rPr>
                        <a:t>Deployment</a:t>
                      </a:r>
                      <a:endParaRPr sz="1400">
                        <a:latin typeface="Calibri"/>
                        <a:cs typeface="Calibri"/>
                      </a:endParaRPr>
                    </a:p>
                  </a:txBody>
                  <a:tcPr marL="0" marR="0" marT="36830" marB="0">
                    <a:lnR w="38100">
                      <a:solidFill>
                        <a:srgbClr val="FFFFFF"/>
                      </a:solidFill>
                      <a:prstDash val="solid"/>
                    </a:lnR>
                    <a:lnB w="12700">
                      <a:solidFill>
                        <a:srgbClr val="FFFFFF"/>
                      </a:solidFill>
                      <a:prstDash val="solid"/>
                    </a:lnB>
                    <a:solidFill>
                      <a:srgbClr val="4471C4"/>
                    </a:solidFill>
                  </a:tcPr>
                </a:tc>
                <a:tc hMerge="1">
                  <a:txBody>
                    <a:bodyPr/>
                    <a:lstStyle/>
                    <a:p>
                      <a:endParaRPr/>
                    </a:p>
                  </a:txBody>
                  <a:tcPr marL="0" marR="0" marT="0" marB="0"/>
                </a:tc>
                <a:tc gridSpan="2">
                  <a:txBody>
                    <a:bodyPr/>
                    <a:lstStyle/>
                    <a:p>
                      <a:pPr algn="ctr">
                        <a:lnSpc>
                          <a:spcPct val="100000"/>
                        </a:lnSpc>
                        <a:spcBef>
                          <a:spcPts val="290"/>
                        </a:spcBef>
                      </a:pPr>
                      <a:r>
                        <a:rPr sz="1400" b="1" spc="-10" dirty="0">
                          <a:solidFill>
                            <a:srgbClr val="FFFFFF"/>
                          </a:solidFill>
                          <a:latin typeface="Calibri"/>
                          <a:cs typeface="Calibri"/>
                        </a:rPr>
                        <a:t>Off-Shore</a:t>
                      </a:r>
                      <a:r>
                        <a:rPr sz="1400" b="1" spc="-25" dirty="0">
                          <a:solidFill>
                            <a:srgbClr val="FFFFFF"/>
                          </a:solidFill>
                          <a:latin typeface="Calibri"/>
                          <a:cs typeface="Calibri"/>
                        </a:rPr>
                        <a:t> </a:t>
                      </a:r>
                      <a:r>
                        <a:rPr sz="1400" b="1" spc="-10" dirty="0">
                          <a:solidFill>
                            <a:srgbClr val="FFFFFF"/>
                          </a:solidFill>
                          <a:latin typeface="Calibri"/>
                          <a:cs typeface="Calibri"/>
                        </a:rPr>
                        <a:t>Deployment</a:t>
                      </a:r>
                      <a:endParaRPr sz="1400">
                        <a:latin typeface="Calibri"/>
                        <a:cs typeface="Calibri"/>
                      </a:endParaRPr>
                    </a:p>
                  </a:txBody>
                  <a:tcPr marL="0" marR="0" marT="36830" marB="0">
                    <a:lnL w="38100">
                      <a:solidFill>
                        <a:srgbClr val="FFFFFF"/>
                      </a:solidFill>
                      <a:prstDash val="solid"/>
                    </a:lnL>
                    <a:lnB w="12700">
                      <a:solidFill>
                        <a:srgbClr val="FFFFFF"/>
                      </a:solidFill>
                      <a:prstDash val="solid"/>
                    </a:lnB>
                    <a:solidFill>
                      <a:srgbClr val="4471C4"/>
                    </a:solidFill>
                  </a:tcPr>
                </a:tc>
                <a:tc hMerge="1">
                  <a:txBody>
                    <a:bodyPr/>
                    <a:lstStyle/>
                    <a:p>
                      <a:endParaRPr/>
                    </a:p>
                  </a:txBody>
                  <a:tcPr marL="0" marR="0" marT="0" marB="0"/>
                </a:tc>
                <a:extLst>
                  <a:ext uri="{0D108BD9-81ED-4DB2-BD59-A6C34878D82A}">
                    <a16:rowId xmlns:a16="http://schemas.microsoft.com/office/drawing/2014/main" val="10000"/>
                  </a:ext>
                </a:extLst>
              </a:tr>
              <a:tr h="304800">
                <a:tc>
                  <a:txBody>
                    <a:bodyPr/>
                    <a:lstStyle/>
                    <a:p>
                      <a:pPr algn="ctr">
                        <a:lnSpc>
                          <a:spcPct val="100000"/>
                        </a:lnSpc>
                        <a:spcBef>
                          <a:spcPts val="265"/>
                        </a:spcBef>
                      </a:pPr>
                      <a:r>
                        <a:rPr sz="1400" b="1" spc="-40" dirty="0">
                          <a:solidFill>
                            <a:srgbClr val="FFFFFF"/>
                          </a:solidFill>
                          <a:latin typeface="Calibri"/>
                          <a:cs typeface="Calibri"/>
                        </a:rPr>
                        <a:t>KLT-</a:t>
                      </a:r>
                      <a:r>
                        <a:rPr sz="1400" b="1" spc="-25" dirty="0">
                          <a:solidFill>
                            <a:srgbClr val="FFFFFF"/>
                          </a:solidFill>
                          <a:latin typeface="Calibri"/>
                          <a:cs typeface="Calibri"/>
                        </a:rPr>
                        <a:t>40S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745490">
                        <a:lnSpc>
                          <a:spcPct val="100000"/>
                        </a:lnSpc>
                        <a:spcBef>
                          <a:spcPts val="265"/>
                        </a:spcBef>
                      </a:pPr>
                      <a:r>
                        <a:rPr sz="1400" b="1" spc="-20" dirty="0">
                          <a:solidFill>
                            <a:srgbClr val="FFFFFF"/>
                          </a:solidFill>
                          <a:latin typeface="Calibri"/>
                          <a:cs typeface="Calibri"/>
                        </a:rPr>
                        <a:t>RITM-200M</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0" dirty="0">
                          <a:solidFill>
                            <a:srgbClr val="FFFFFF"/>
                          </a:solidFill>
                          <a:latin typeface="Calibri"/>
                          <a:cs typeface="Calibri"/>
                        </a:rPr>
                        <a:t>ACPR-</a:t>
                      </a:r>
                      <a:r>
                        <a:rPr sz="1400" b="1" spc="-25" dirty="0">
                          <a:solidFill>
                            <a:srgbClr val="FFFFFF"/>
                          </a:solidFill>
                          <a:latin typeface="Calibri"/>
                          <a:cs typeface="Calibri"/>
                        </a:rPr>
                        <a:t>50S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10" dirty="0">
                          <a:solidFill>
                            <a:srgbClr val="FFFFFF"/>
                          </a:solidFill>
                          <a:latin typeface="Calibri"/>
                          <a:cs typeface="Calibri"/>
                        </a:rPr>
                        <a:t>SHELF</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1"/>
                  </a:ext>
                </a:extLst>
              </a:tr>
              <a:tr h="2225040">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731520">
                <a:tc>
                  <a:txBody>
                    <a:bodyPr/>
                    <a:lstStyle/>
                    <a:p>
                      <a:pPr marL="90805">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236854">
                        <a:lnSpc>
                          <a:spcPct val="100000"/>
                        </a:lnSpc>
                        <a:spcBef>
                          <a:spcPts val="5"/>
                        </a:spcBef>
                      </a:pPr>
                      <a:r>
                        <a:rPr sz="1050" dirty="0">
                          <a:latin typeface="Calibri"/>
                          <a:cs typeface="Calibri"/>
                        </a:rPr>
                        <a:t>Full</a:t>
                      </a:r>
                      <a:r>
                        <a:rPr sz="1050" spc="-15" dirty="0">
                          <a:latin typeface="Calibri"/>
                          <a:cs typeface="Calibri"/>
                        </a:rPr>
                        <a:t> </a:t>
                      </a:r>
                      <a:r>
                        <a:rPr sz="1050" dirty="0">
                          <a:latin typeface="Calibri"/>
                          <a:cs typeface="Calibri"/>
                        </a:rPr>
                        <a:t>Commercial</a:t>
                      </a:r>
                      <a:r>
                        <a:rPr sz="1050" spc="-30" dirty="0">
                          <a:latin typeface="Calibri"/>
                          <a:cs typeface="Calibri"/>
                        </a:rPr>
                        <a:t> </a:t>
                      </a:r>
                      <a:r>
                        <a:rPr sz="1050" dirty="0">
                          <a:latin typeface="Calibri"/>
                          <a:cs typeface="Calibri"/>
                        </a:rPr>
                        <a:t>Operation</a:t>
                      </a:r>
                      <a:r>
                        <a:rPr sz="1050" spc="-25" dirty="0">
                          <a:latin typeface="Calibri"/>
                          <a:cs typeface="Calibri"/>
                        </a:rPr>
                        <a:t> </a:t>
                      </a:r>
                      <a:r>
                        <a:rPr sz="1050" dirty="0">
                          <a:latin typeface="Calibri"/>
                          <a:cs typeface="Calibri"/>
                        </a:rPr>
                        <a:t>since</a:t>
                      </a:r>
                      <a:r>
                        <a:rPr sz="1050" spc="-5" dirty="0">
                          <a:latin typeface="Calibri"/>
                          <a:cs typeface="Calibri"/>
                        </a:rPr>
                        <a:t> </a:t>
                      </a:r>
                      <a:r>
                        <a:rPr sz="1050" spc="-25" dirty="0">
                          <a:latin typeface="Calibri"/>
                          <a:cs typeface="Calibri"/>
                        </a:rPr>
                        <a:t>May </a:t>
                      </a:r>
                      <a:r>
                        <a:rPr sz="1050" dirty="0">
                          <a:latin typeface="Calibri"/>
                          <a:cs typeface="Calibri"/>
                        </a:rPr>
                        <a:t>2020</a:t>
                      </a:r>
                      <a:r>
                        <a:rPr sz="1050" spc="5" dirty="0">
                          <a:latin typeface="Calibri"/>
                          <a:cs typeface="Calibri"/>
                        </a:rPr>
                        <a:t> </a:t>
                      </a:r>
                      <a:r>
                        <a:rPr sz="1050" dirty="0">
                          <a:latin typeface="Calibri"/>
                          <a:cs typeface="Calibri"/>
                        </a:rPr>
                        <a:t>in</a:t>
                      </a:r>
                      <a:r>
                        <a:rPr sz="1050" spc="-10" dirty="0">
                          <a:latin typeface="Calibri"/>
                          <a:cs typeface="Calibri"/>
                        </a:rPr>
                        <a:t> </a:t>
                      </a:r>
                      <a:r>
                        <a:rPr sz="1050" dirty="0">
                          <a:latin typeface="Calibri"/>
                          <a:cs typeface="Calibri"/>
                        </a:rPr>
                        <a:t>the</a:t>
                      </a:r>
                      <a:r>
                        <a:rPr sz="1050" spc="-10" dirty="0">
                          <a:latin typeface="Calibri"/>
                          <a:cs typeface="Calibri"/>
                        </a:rPr>
                        <a:t> </a:t>
                      </a:r>
                      <a:r>
                        <a:rPr sz="1050" dirty="0">
                          <a:latin typeface="Calibri"/>
                          <a:cs typeface="Calibri"/>
                        </a:rPr>
                        <a:t>Akademik</a:t>
                      </a:r>
                      <a:r>
                        <a:rPr sz="1050" spc="-10" dirty="0">
                          <a:latin typeface="Calibri"/>
                          <a:cs typeface="Calibri"/>
                        </a:rPr>
                        <a:t> Lomonosov </a:t>
                      </a:r>
                      <a:r>
                        <a:rPr sz="1050" dirty="0">
                          <a:latin typeface="Calibri"/>
                          <a:cs typeface="Calibri"/>
                        </a:rPr>
                        <a:t>Floating</a:t>
                      </a:r>
                      <a:r>
                        <a:rPr sz="1050" spc="-25" dirty="0">
                          <a:latin typeface="Calibri"/>
                          <a:cs typeface="Calibri"/>
                        </a:rPr>
                        <a:t> NPP</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217804">
                        <a:lnSpc>
                          <a:spcPct val="100000"/>
                        </a:lnSpc>
                        <a:spcBef>
                          <a:spcPts val="290"/>
                        </a:spcBef>
                      </a:pPr>
                      <a:r>
                        <a:rPr sz="1050" u="sng" dirty="0">
                          <a:uFill>
                            <a:solidFill>
                              <a:srgbClr val="000000"/>
                            </a:solidFill>
                          </a:uFill>
                          <a:latin typeface="Calibri"/>
                          <a:cs typeface="Calibri"/>
                        </a:rPr>
                        <a:t>Design Status</a:t>
                      </a:r>
                      <a:r>
                        <a:rPr sz="1050" dirty="0">
                          <a:latin typeface="Calibri"/>
                          <a:cs typeface="Calibri"/>
                        </a:rPr>
                        <a:t>:</a:t>
                      </a:r>
                      <a:r>
                        <a:rPr sz="1050" spc="-20" dirty="0">
                          <a:latin typeface="Calibri"/>
                          <a:cs typeface="Calibri"/>
                        </a:rPr>
                        <a:t> </a:t>
                      </a:r>
                      <a:r>
                        <a:rPr sz="1050" dirty="0">
                          <a:latin typeface="Calibri"/>
                          <a:cs typeface="Calibri"/>
                        </a:rPr>
                        <a:t>6</a:t>
                      </a:r>
                      <a:r>
                        <a:rPr sz="1050" spc="-10" dirty="0">
                          <a:latin typeface="Calibri"/>
                          <a:cs typeface="Calibri"/>
                        </a:rPr>
                        <a:t> </a:t>
                      </a:r>
                      <a:r>
                        <a:rPr sz="1050" dirty="0">
                          <a:latin typeface="Calibri"/>
                          <a:cs typeface="Calibri"/>
                        </a:rPr>
                        <a:t>prototype</a:t>
                      </a:r>
                      <a:r>
                        <a:rPr sz="1050" spc="-30" dirty="0">
                          <a:latin typeface="Calibri"/>
                          <a:cs typeface="Calibri"/>
                        </a:rPr>
                        <a:t> </a:t>
                      </a:r>
                      <a:r>
                        <a:rPr sz="1050" spc="-10" dirty="0">
                          <a:latin typeface="Calibri"/>
                          <a:cs typeface="Calibri"/>
                        </a:rPr>
                        <a:t>reactors </a:t>
                      </a:r>
                      <a:r>
                        <a:rPr sz="1050" dirty="0">
                          <a:latin typeface="Calibri"/>
                          <a:cs typeface="Calibri"/>
                        </a:rPr>
                        <a:t>were</a:t>
                      </a:r>
                      <a:r>
                        <a:rPr sz="1050" spc="-15" dirty="0">
                          <a:latin typeface="Calibri"/>
                          <a:cs typeface="Calibri"/>
                        </a:rPr>
                        <a:t> </a:t>
                      </a:r>
                      <a:r>
                        <a:rPr sz="1050" dirty="0">
                          <a:latin typeface="Calibri"/>
                          <a:cs typeface="Calibri"/>
                        </a:rPr>
                        <a:t>manufactured</a:t>
                      </a:r>
                      <a:r>
                        <a:rPr sz="1050" spc="-20" dirty="0">
                          <a:latin typeface="Calibri"/>
                          <a:cs typeface="Calibri"/>
                        </a:rPr>
                        <a:t> </a:t>
                      </a:r>
                      <a:r>
                        <a:rPr sz="1050" dirty="0">
                          <a:latin typeface="Calibri"/>
                          <a:cs typeface="Calibri"/>
                        </a:rPr>
                        <a:t>and</a:t>
                      </a:r>
                      <a:r>
                        <a:rPr sz="1050" spc="-20" dirty="0">
                          <a:latin typeface="Calibri"/>
                          <a:cs typeface="Calibri"/>
                        </a:rPr>
                        <a:t> </a:t>
                      </a:r>
                      <a:r>
                        <a:rPr sz="1050" dirty="0">
                          <a:latin typeface="Calibri"/>
                          <a:cs typeface="Calibri"/>
                        </a:rPr>
                        <a:t>installed</a:t>
                      </a:r>
                      <a:r>
                        <a:rPr sz="1050" spc="-20" dirty="0">
                          <a:latin typeface="Calibri"/>
                          <a:cs typeface="Calibri"/>
                        </a:rPr>
                        <a:t> </a:t>
                      </a:r>
                      <a:r>
                        <a:rPr sz="1050" spc="-25" dirty="0">
                          <a:latin typeface="Calibri"/>
                          <a:cs typeface="Calibri"/>
                        </a:rPr>
                        <a:t>on </a:t>
                      </a:r>
                      <a:r>
                        <a:rPr sz="1050" dirty="0">
                          <a:latin typeface="Calibri"/>
                          <a:cs typeface="Calibri"/>
                        </a:rPr>
                        <a:t>icebreakers</a:t>
                      </a:r>
                      <a:r>
                        <a:rPr sz="1050" spc="-20" dirty="0">
                          <a:latin typeface="Calibri"/>
                          <a:cs typeface="Calibri"/>
                        </a:rPr>
                        <a:t> </a:t>
                      </a:r>
                      <a:r>
                        <a:rPr sz="1050" dirty="0">
                          <a:latin typeface="Calibri"/>
                          <a:cs typeface="Calibri"/>
                        </a:rPr>
                        <a:t>(2</a:t>
                      </a:r>
                      <a:r>
                        <a:rPr sz="1050" spc="-5" dirty="0">
                          <a:latin typeface="Calibri"/>
                          <a:cs typeface="Calibri"/>
                        </a:rPr>
                        <a:t> </a:t>
                      </a:r>
                      <a:r>
                        <a:rPr sz="1050" dirty="0">
                          <a:latin typeface="Calibri"/>
                          <a:cs typeface="Calibri"/>
                        </a:rPr>
                        <a:t>ones</a:t>
                      </a:r>
                      <a:r>
                        <a:rPr sz="1050" spc="-15" dirty="0">
                          <a:latin typeface="Calibri"/>
                          <a:cs typeface="Calibri"/>
                        </a:rPr>
                        <a:t> </a:t>
                      </a:r>
                      <a:r>
                        <a:rPr sz="1050" dirty="0">
                          <a:latin typeface="Calibri"/>
                          <a:cs typeface="Calibri"/>
                        </a:rPr>
                        <a:t>are</a:t>
                      </a:r>
                      <a:r>
                        <a:rPr sz="1050" spc="-10" dirty="0">
                          <a:latin typeface="Calibri"/>
                          <a:cs typeface="Calibri"/>
                        </a:rPr>
                        <a:t> </a:t>
                      </a:r>
                      <a:r>
                        <a:rPr sz="1050" dirty="0">
                          <a:latin typeface="Calibri"/>
                          <a:cs typeface="Calibri"/>
                        </a:rPr>
                        <a:t>in</a:t>
                      </a:r>
                      <a:r>
                        <a:rPr sz="1050" spc="-15" dirty="0">
                          <a:latin typeface="Calibri"/>
                          <a:cs typeface="Calibri"/>
                        </a:rPr>
                        <a:t> </a:t>
                      </a:r>
                      <a:r>
                        <a:rPr sz="1050" dirty="0">
                          <a:latin typeface="Calibri"/>
                          <a:cs typeface="Calibri"/>
                        </a:rPr>
                        <a:t>the</a:t>
                      </a:r>
                      <a:r>
                        <a:rPr sz="1050" spc="-10" dirty="0">
                          <a:latin typeface="Calibri"/>
                          <a:cs typeface="Calibri"/>
                        </a:rPr>
                        <a:t> process </a:t>
                      </a:r>
                      <a:r>
                        <a:rPr sz="1050" dirty="0">
                          <a:latin typeface="Calibri"/>
                          <a:cs typeface="Calibri"/>
                        </a:rPr>
                        <a:t>of</a:t>
                      </a:r>
                      <a:r>
                        <a:rPr sz="1050" spc="-5" dirty="0">
                          <a:latin typeface="Calibri"/>
                          <a:cs typeface="Calibri"/>
                        </a:rPr>
                        <a:t> </a:t>
                      </a:r>
                      <a:r>
                        <a:rPr sz="1050" spc="-10" dirty="0">
                          <a:latin typeface="Calibri"/>
                          <a:cs typeface="Calibri"/>
                        </a:rPr>
                        <a:t>testing)</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marR="650240" indent="-635" algn="just">
                        <a:lnSpc>
                          <a:spcPct val="100000"/>
                        </a:lnSpc>
                        <a:spcBef>
                          <a:spcPts val="290"/>
                        </a:spcBef>
                      </a:pPr>
                      <a:r>
                        <a:rPr sz="1050" u="sng" dirty="0">
                          <a:uFill>
                            <a:solidFill>
                              <a:srgbClr val="000000"/>
                            </a:solidFill>
                          </a:uFill>
                          <a:latin typeface="Calibri"/>
                          <a:cs typeface="Calibri"/>
                        </a:rPr>
                        <a:t>Design</a:t>
                      </a:r>
                      <a:r>
                        <a:rPr sz="1050" u="sng" spc="-10" dirty="0">
                          <a:uFill>
                            <a:solidFill>
                              <a:srgbClr val="000000"/>
                            </a:solidFill>
                          </a:uFill>
                          <a:latin typeface="Calibri"/>
                          <a:cs typeface="Calibri"/>
                        </a:rPr>
                        <a:t> </a:t>
                      </a:r>
                      <a:r>
                        <a:rPr sz="1050" u="sng" dirty="0">
                          <a:uFill>
                            <a:solidFill>
                              <a:srgbClr val="000000"/>
                            </a:solidFill>
                          </a:uFill>
                          <a:latin typeface="Calibri"/>
                          <a:cs typeface="Calibri"/>
                        </a:rPr>
                        <a:t>Status</a:t>
                      </a:r>
                      <a:r>
                        <a:rPr sz="1050" dirty="0">
                          <a:latin typeface="Calibri"/>
                          <a:cs typeface="Calibri"/>
                        </a:rPr>
                        <a:t>:</a:t>
                      </a:r>
                      <a:r>
                        <a:rPr sz="1050" spc="-30" dirty="0">
                          <a:latin typeface="Calibri"/>
                          <a:cs typeface="Calibri"/>
                        </a:rPr>
                        <a:t> </a:t>
                      </a:r>
                      <a:r>
                        <a:rPr sz="1050" dirty="0">
                          <a:latin typeface="Calibri"/>
                          <a:cs typeface="Calibri"/>
                        </a:rPr>
                        <a:t>Completion</a:t>
                      </a:r>
                      <a:r>
                        <a:rPr sz="1050" spc="-35" dirty="0">
                          <a:latin typeface="Calibri"/>
                          <a:cs typeface="Calibri"/>
                        </a:rPr>
                        <a:t> </a:t>
                      </a:r>
                      <a:r>
                        <a:rPr sz="1050" spc="-25" dirty="0">
                          <a:latin typeface="Calibri"/>
                          <a:cs typeface="Calibri"/>
                        </a:rPr>
                        <a:t>of </a:t>
                      </a:r>
                      <a:r>
                        <a:rPr sz="1050" dirty="0">
                          <a:latin typeface="Calibri"/>
                          <a:cs typeface="Calibri"/>
                        </a:rPr>
                        <a:t>conceptual/</a:t>
                      </a:r>
                      <a:r>
                        <a:rPr sz="1050" spc="-25" dirty="0">
                          <a:latin typeface="Calibri"/>
                          <a:cs typeface="Calibri"/>
                        </a:rPr>
                        <a:t> </a:t>
                      </a:r>
                      <a:r>
                        <a:rPr sz="1050" dirty="0">
                          <a:latin typeface="Calibri"/>
                          <a:cs typeface="Calibri"/>
                        </a:rPr>
                        <a:t>program</a:t>
                      </a:r>
                      <a:r>
                        <a:rPr sz="1050" spc="-25" dirty="0">
                          <a:latin typeface="Calibri"/>
                          <a:cs typeface="Calibri"/>
                        </a:rPr>
                        <a:t> </a:t>
                      </a:r>
                      <a:r>
                        <a:rPr sz="1050" spc="-10" dirty="0">
                          <a:latin typeface="Calibri"/>
                          <a:cs typeface="Calibri"/>
                        </a:rPr>
                        <a:t>design, </a:t>
                      </a:r>
                      <a:r>
                        <a:rPr sz="1050" dirty="0">
                          <a:latin typeface="Calibri"/>
                          <a:cs typeface="Calibri"/>
                        </a:rPr>
                        <a:t>preparation</a:t>
                      </a:r>
                      <a:r>
                        <a:rPr sz="1050" spc="-40" dirty="0">
                          <a:latin typeface="Calibri"/>
                          <a:cs typeface="Calibri"/>
                        </a:rPr>
                        <a:t> </a:t>
                      </a:r>
                      <a:r>
                        <a:rPr sz="1050" dirty="0">
                          <a:latin typeface="Calibri"/>
                          <a:cs typeface="Calibri"/>
                        </a:rPr>
                        <a:t>of</a:t>
                      </a:r>
                      <a:r>
                        <a:rPr sz="1050" spc="-5" dirty="0">
                          <a:latin typeface="Calibri"/>
                          <a:cs typeface="Calibri"/>
                        </a:rPr>
                        <a:t> </a:t>
                      </a:r>
                      <a:r>
                        <a:rPr sz="1050" dirty="0">
                          <a:latin typeface="Calibri"/>
                          <a:cs typeface="Calibri"/>
                        </a:rPr>
                        <a:t>project</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a:lnSpc>
                          <a:spcPct val="100000"/>
                        </a:lnSpc>
                        <a:spcBef>
                          <a:spcPts val="5"/>
                        </a:spcBef>
                      </a:pPr>
                      <a:r>
                        <a:rPr sz="1050" dirty="0">
                          <a:latin typeface="Calibri"/>
                          <a:cs typeface="Calibri"/>
                        </a:rPr>
                        <a:t>Detailed</a:t>
                      </a:r>
                      <a:r>
                        <a:rPr sz="1050" spc="-30" dirty="0">
                          <a:latin typeface="Calibri"/>
                          <a:cs typeface="Calibri"/>
                        </a:rPr>
                        <a:t> </a:t>
                      </a:r>
                      <a:r>
                        <a:rPr sz="1050" dirty="0">
                          <a:latin typeface="Calibri"/>
                          <a:cs typeface="Calibri"/>
                        </a:rPr>
                        <a:t>design</a:t>
                      </a:r>
                      <a:r>
                        <a:rPr sz="1050" spc="-5" dirty="0">
                          <a:latin typeface="Calibri"/>
                          <a:cs typeface="Calibri"/>
                        </a:rPr>
                        <a:t> </a:t>
                      </a:r>
                      <a:r>
                        <a:rPr sz="1050" spc="-10" dirty="0">
                          <a:latin typeface="Calibri"/>
                          <a:cs typeface="Calibri"/>
                        </a:rPr>
                        <a:t>underway</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3"/>
                  </a:ext>
                </a:extLst>
              </a:tr>
              <a:tr h="1615440">
                <a:tc>
                  <a:txBody>
                    <a:bodyPr/>
                    <a:lstStyle/>
                    <a:p>
                      <a:pPr marL="262255" indent="-172085">
                        <a:lnSpc>
                          <a:spcPct val="100000"/>
                        </a:lnSpc>
                        <a:spcBef>
                          <a:spcPts val="295"/>
                        </a:spcBef>
                        <a:buFont typeface="Arial"/>
                        <a:buChar char="•"/>
                        <a:tabLst>
                          <a:tab pos="262890" algn="l"/>
                        </a:tabLst>
                      </a:pPr>
                      <a:r>
                        <a:rPr sz="1000" dirty="0">
                          <a:latin typeface="Calibri"/>
                          <a:cs typeface="Calibri"/>
                        </a:rPr>
                        <a:t>OKBM</a:t>
                      </a:r>
                      <a:r>
                        <a:rPr sz="1000" spc="-30" dirty="0">
                          <a:latin typeface="Calibri"/>
                          <a:cs typeface="Calibri"/>
                        </a:rPr>
                        <a:t> </a:t>
                      </a:r>
                      <a:r>
                        <a:rPr sz="1000" dirty="0">
                          <a:latin typeface="Calibri"/>
                          <a:cs typeface="Calibri"/>
                        </a:rPr>
                        <a:t>Afrikantov,</a:t>
                      </a:r>
                      <a:r>
                        <a:rPr sz="1000" spc="-4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Compact</a:t>
                      </a:r>
                      <a:r>
                        <a:rPr sz="1000" spc="-20" dirty="0">
                          <a:latin typeface="Calibri"/>
                          <a:cs typeface="Calibri"/>
                        </a:rPr>
                        <a:t> </a:t>
                      </a:r>
                      <a:r>
                        <a:rPr sz="1000" dirty="0">
                          <a:latin typeface="Calibri"/>
                          <a:cs typeface="Calibri"/>
                        </a:rPr>
                        <a:t>Loop</a:t>
                      </a:r>
                      <a:r>
                        <a:rPr sz="1000" spc="-20" dirty="0">
                          <a:latin typeface="Calibri"/>
                          <a:cs typeface="Calibri"/>
                        </a:rPr>
                        <a:t> </a:t>
                      </a:r>
                      <a:r>
                        <a:rPr sz="1000" spc="-25" dirty="0">
                          <a:latin typeface="Calibri"/>
                          <a:cs typeface="Calibri"/>
                        </a:rPr>
                        <a:t>PWR</a:t>
                      </a:r>
                      <a:endParaRPr sz="1000">
                        <a:latin typeface="Calibri"/>
                        <a:cs typeface="Calibri"/>
                      </a:endParaRPr>
                    </a:p>
                    <a:p>
                      <a:pPr marL="262255" marR="251460" indent="-171450">
                        <a:lnSpc>
                          <a:spcPct val="100000"/>
                        </a:lnSpc>
                        <a:buFont typeface="Arial"/>
                        <a:buChar char="•"/>
                        <a:tabLst>
                          <a:tab pos="262890" algn="l"/>
                        </a:tabLst>
                      </a:pPr>
                      <a:r>
                        <a:rPr sz="1000" dirty="0">
                          <a:latin typeface="Calibri"/>
                          <a:cs typeface="Calibri"/>
                        </a:rPr>
                        <a:t>150</a:t>
                      </a:r>
                      <a:r>
                        <a:rPr sz="1000" spc="-10"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10" dirty="0">
                          <a:latin typeface="Calibri"/>
                          <a:cs typeface="Calibri"/>
                        </a:rPr>
                        <a:t> </a:t>
                      </a:r>
                      <a:r>
                        <a:rPr sz="1000" dirty="0">
                          <a:latin typeface="Calibri"/>
                          <a:cs typeface="Calibri"/>
                        </a:rPr>
                        <a:t>35 MWe</a:t>
                      </a:r>
                      <a:r>
                        <a:rPr sz="1000" spc="-20" dirty="0">
                          <a:latin typeface="Calibri"/>
                          <a:cs typeface="Calibri"/>
                        </a:rPr>
                        <a:t> </a:t>
                      </a:r>
                      <a:r>
                        <a:rPr sz="1000" dirty="0">
                          <a:latin typeface="Calibri"/>
                          <a:cs typeface="Calibri"/>
                        </a:rPr>
                        <a:t>per module</a:t>
                      </a:r>
                      <a:r>
                        <a:rPr sz="1000" spc="-20" dirty="0">
                          <a:latin typeface="Calibri"/>
                          <a:cs typeface="Calibri"/>
                        </a:rPr>
                        <a:t> </a:t>
                      </a:r>
                      <a:r>
                        <a:rPr sz="1000" dirty="0">
                          <a:latin typeface="Calibri"/>
                          <a:cs typeface="Calibri"/>
                        </a:rPr>
                        <a:t>x </a:t>
                      </a:r>
                      <a:r>
                        <a:rPr sz="1000" spc="-50" dirty="0">
                          <a:latin typeface="Calibri"/>
                          <a:cs typeface="Calibri"/>
                        </a:rPr>
                        <a:t>2</a:t>
                      </a:r>
                      <a:r>
                        <a:rPr sz="1000" dirty="0">
                          <a:latin typeface="Calibri"/>
                          <a:cs typeface="Calibri"/>
                        </a:rPr>
                        <a:t> modules</a:t>
                      </a:r>
                      <a:r>
                        <a:rPr sz="1000" spc="-35" dirty="0">
                          <a:latin typeface="Calibri"/>
                          <a:cs typeface="Calibri"/>
                        </a:rPr>
                        <a:t> </a:t>
                      </a:r>
                      <a:r>
                        <a:rPr sz="1000" dirty="0">
                          <a:latin typeface="Calibri"/>
                          <a:cs typeface="Calibri"/>
                        </a:rPr>
                        <a:t>for</a:t>
                      </a:r>
                      <a:r>
                        <a:rPr sz="1000" spc="-25" dirty="0">
                          <a:latin typeface="Calibri"/>
                          <a:cs typeface="Calibri"/>
                        </a:rPr>
                        <a:t> </a:t>
                      </a:r>
                      <a:r>
                        <a:rPr sz="1000" dirty="0">
                          <a:latin typeface="Calibri"/>
                          <a:cs typeface="Calibri"/>
                        </a:rPr>
                        <a:t>the</a:t>
                      </a:r>
                      <a:r>
                        <a:rPr sz="1000" spc="-5" dirty="0">
                          <a:latin typeface="Calibri"/>
                          <a:cs typeface="Calibri"/>
                        </a:rPr>
                        <a:t> </a:t>
                      </a:r>
                      <a:r>
                        <a:rPr sz="1000" spc="-20" dirty="0">
                          <a:latin typeface="Calibri"/>
                          <a:cs typeface="Calibri"/>
                        </a:rPr>
                        <a:t>FNPP</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316</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18.6%</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36</a:t>
                      </a:r>
                      <a:r>
                        <a:rPr sz="1000" spc="-10" dirty="0">
                          <a:latin typeface="Calibri"/>
                          <a:cs typeface="Calibri"/>
                        </a:rPr>
                        <a:t> months</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Without</a:t>
                      </a:r>
                      <a:r>
                        <a:rPr sz="1000" spc="-35" dirty="0">
                          <a:latin typeface="Calibri"/>
                          <a:cs typeface="Calibri"/>
                        </a:rPr>
                        <a:t> </a:t>
                      </a:r>
                      <a:r>
                        <a:rPr sz="1000" dirty="0">
                          <a:latin typeface="Calibri"/>
                          <a:cs typeface="Calibri"/>
                        </a:rPr>
                        <a:t>onsite</a:t>
                      </a:r>
                      <a:r>
                        <a:rPr sz="1000" spc="-25" dirty="0">
                          <a:latin typeface="Calibri"/>
                          <a:cs typeface="Calibri"/>
                        </a:rPr>
                        <a:t> </a:t>
                      </a:r>
                      <a:r>
                        <a:rPr sz="1000" spc="-10" dirty="0">
                          <a:latin typeface="Calibri"/>
                          <a:cs typeface="Calibri"/>
                        </a:rPr>
                        <a:t>refuelling</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Spent</a:t>
                      </a:r>
                      <a:r>
                        <a:rPr sz="1000" spc="-10" dirty="0">
                          <a:latin typeface="Calibri"/>
                          <a:cs typeface="Calibri"/>
                        </a:rPr>
                        <a:t> </a:t>
                      </a:r>
                      <a:r>
                        <a:rPr sz="1000" dirty="0">
                          <a:latin typeface="Calibri"/>
                          <a:cs typeface="Calibri"/>
                        </a:rPr>
                        <a:t>fuel</a:t>
                      </a:r>
                      <a:r>
                        <a:rPr sz="1000" spc="-20" dirty="0">
                          <a:latin typeface="Calibri"/>
                          <a:cs typeface="Calibri"/>
                        </a:rPr>
                        <a:t> </a:t>
                      </a:r>
                      <a:r>
                        <a:rPr sz="1000" dirty="0">
                          <a:latin typeface="Calibri"/>
                          <a:cs typeface="Calibri"/>
                        </a:rPr>
                        <a:t>take</a:t>
                      </a:r>
                      <a:r>
                        <a:rPr sz="1000" spc="-15" dirty="0">
                          <a:latin typeface="Calibri"/>
                          <a:cs typeface="Calibri"/>
                        </a:rPr>
                        <a:t> </a:t>
                      </a:r>
                      <a:r>
                        <a:rPr sz="1000" spc="-20" dirty="0">
                          <a:latin typeface="Calibri"/>
                          <a:cs typeface="Calibri"/>
                        </a:rPr>
                        <a:t>back</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OKBM</a:t>
                      </a:r>
                      <a:r>
                        <a:rPr sz="1000" spc="-30" dirty="0">
                          <a:latin typeface="Calibri"/>
                          <a:cs typeface="Calibri"/>
                        </a:rPr>
                        <a:t> </a:t>
                      </a:r>
                      <a:r>
                        <a:rPr sz="1000" dirty="0">
                          <a:latin typeface="Calibri"/>
                          <a:cs typeface="Calibri"/>
                        </a:rPr>
                        <a:t>Afrikantov,</a:t>
                      </a:r>
                      <a:r>
                        <a:rPr sz="1000" spc="-4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175 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318</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&lt;20%</a:t>
                      </a:r>
                      <a:endParaRPr sz="1000">
                        <a:latin typeface="Calibri"/>
                        <a:cs typeface="Calibri"/>
                      </a:endParaRPr>
                    </a:p>
                    <a:p>
                      <a:pPr marL="262255" indent="-171450">
                        <a:lnSpc>
                          <a:spcPct val="100000"/>
                        </a:lnSpc>
                        <a:spcBef>
                          <a:spcPts val="5"/>
                        </a:spcBef>
                        <a:buFont typeface="Arial"/>
                        <a:buChar char="•"/>
                        <a:tabLst>
                          <a:tab pos="262890" algn="l"/>
                        </a:tabLst>
                      </a:pPr>
                      <a:r>
                        <a:rPr sz="1000" dirty="0">
                          <a:latin typeface="Calibri"/>
                          <a:cs typeface="Calibri"/>
                        </a:rPr>
                        <a:t>Refuel</a:t>
                      </a:r>
                      <a:r>
                        <a:rPr sz="1000" spc="-30"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Up</a:t>
                      </a:r>
                      <a:r>
                        <a:rPr sz="1000" spc="-20" dirty="0">
                          <a:latin typeface="Calibri"/>
                          <a:cs typeface="Calibri"/>
                        </a:rPr>
                        <a:t> </a:t>
                      </a:r>
                      <a:r>
                        <a:rPr sz="1000" dirty="0">
                          <a:latin typeface="Calibri"/>
                          <a:cs typeface="Calibri"/>
                        </a:rPr>
                        <a:t>to</a:t>
                      </a:r>
                      <a:r>
                        <a:rPr sz="1000" spc="-15" dirty="0">
                          <a:latin typeface="Calibri"/>
                          <a:cs typeface="Calibri"/>
                        </a:rPr>
                        <a:t> </a:t>
                      </a:r>
                      <a:r>
                        <a:rPr sz="1000" dirty="0">
                          <a:latin typeface="Calibri"/>
                          <a:cs typeface="Calibri"/>
                        </a:rPr>
                        <a:t>120</a:t>
                      </a:r>
                      <a:r>
                        <a:rPr sz="1000" spc="5" dirty="0">
                          <a:latin typeface="Calibri"/>
                          <a:cs typeface="Calibri"/>
                        </a:rPr>
                        <a:t> </a:t>
                      </a:r>
                      <a:r>
                        <a:rPr sz="1000" spc="-10" dirty="0">
                          <a:latin typeface="Calibri"/>
                          <a:cs typeface="Calibri"/>
                        </a:rPr>
                        <a:t>months</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Without</a:t>
                      </a:r>
                      <a:r>
                        <a:rPr sz="1000" spc="-35" dirty="0">
                          <a:latin typeface="Calibri"/>
                          <a:cs typeface="Calibri"/>
                        </a:rPr>
                        <a:t> </a:t>
                      </a:r>
                      <a:r>
                        <a:rPr sz="1000" dirty="0">
                          <a:latin typeface="Calibri"/>
                          <a:cs typeface="Calibri"/>
                        </a:rPr>
                        <a:t>onsite</a:t>
                      </a:r>
                      <a:r>
                        <a:rPr sz="1000" spc="-25" dirty="0">
                          <a:latin typeface="Calibri"/>
                          <a:cs typeface="Calibri"/>
                        </a:rPr>
                        <a:t> </a:t>
                      </a:r>
                      <a:r>
                        <a:rPr sz="1000" spc="-10" dirty="0">
                          <a:latin typeface="Calibri"/>
                          <a:cs typeface="Calibri"/>
                        </a:rPr>
                        <a:t>refuelling</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Spent</a:t>
                      </a:r>
                      <a:r>
                        <a:rPr sz="1000" spc="-10" dirty="0">
                          <a:latin typeface="Calibri"/>
                          <a:cs typeface="Calibri"/>
                        </a:rPr>
                        <a:t> </a:t>
                      </a:r>
                      <a:r>
                        <a:rPr sz="1000" dirty="0">
                          <a:latin typeface="Calibri"/>
                          <a:cs typeface="Calibri"/>
                        </a:rPr>
                        <a:t>fuel</a:t>
                      </a:r>
                      <a:r>
                        <a:rPr sz="1000" spc="-20" dirty="0">
                          <a:latin typeface="Calibri"/>
                          <a:cs typeface="Calibri"/>
                        </a:rPr>
                        <a:t> </a:t>
                      </a:r>
                      <a:r>
                        <a:rPr sz="1000" dirty="0">
                          <a:latin typeface="Calibri"/>
                          <a:cs typeface="Calibri"/>
                        </a:rPr>
                        <a:t>take</a:t>
                      </a:r>
                      <a:r>
                        <a:rPr sz="1000" spc="-15" dirty="0">
                          <a:latin typeface="Calibri"/>
                          <a:cs typeface="Calibri"/>
                        </a:rPr>
                        <a:t> </a:t>
                      </a:r>
                      <a:r>
                        <a:rPr sz="1000" spc="-20" dirty="0">
                          <a:latin typeface="Calibri"/>
                          <a:cs typeface="Calibri"/>
                        </a:rPr>
                        <a:t>back</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CGNPC,</a:t>
                      </a:r>
                      <a:r>
                        <a:rPr sz="1000" spc="-20" dirty="0">
                          <a:latin typeface="Calibri"/>
                          <a:cs typeface="Calibri"/>
                        </a:rPr>
                        <a:t> </a:t>
                      </a:r>
                      <a:r>
                        <a:rPr sz="1000" spc="-10" dirty="0">
                          <a:latin typeface="Calibri"/>
                          <a:cs typeface="Calibri"/>
                        </a:rPr>
                        <a:t>China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200 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10" dirty="0">
                          <a:latin typeface="Calibri"/>
                          <a:cs typeface="Calibri"/>
                        </a:rPr>
                        <a:t>321.8</a:t>
                      </a:r>
                      <a:r>
                        <a:rPr sz="975" spc="-15" baseline="25641" dirty="0">
                          <a:latin typeface="Calibri"/>
                          <a:cs typeface="Calibri"/>
                        </a:rPr>
                        <a:t>o</a:t>
                      </a:r>
                      <a:r>
                        <a:rPr sz="1000" spc="-10" dirty="0">
                          <a:latin typeface="Calibri"/>
                          <a:cs typeface="Calibri"/>
                        </a:rPr>
                        <a:t>C</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&lt;5%</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30</a:t>
                      </a:r>
                      <a:r>
                        <a:rPr sz="1000" spc="-10" dirty="0">
                          <a:latin typeface="Calibri"/>
                          <a:cs typeface="Calibri"/>
                        </a:rPr>
                        <a:t> months</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Whole</a:t>
                      </a:r>
                      <a:r>
                        <a:rPr sz="1000" spc="-30" dirty="0">
                          <a:latin typeface="Calibri"/>
                          <a:cs typeface="Calibri"/>
                        </a:rPr>
                        <a:t> </a:t>
                      </a:r>
                      <a:r>
                        <a:rPr sz="1000" dirty="0">
                          <a:latin typeface="Calibri"/>
                          <a:cs typeface="Calibri"/>
                        </a:rPr>
                        <a:t>heap</a:t>
                      </a:r>
                      <a:r>
                        <a:rPr sz="1000" spc="-15" dirty="0">
                          <a:latin typeface="Calibri"/>
                          <a:cs typeface="Calibri"/>
                        </a:rPr>
                        <a:t> </a:t>
                      </a:r>
                      <a:r>
                        <a:rPr sz="1000" spc="-10" dirty="0">
                          <a:latin typeface="Calibri"/>
                          <a:cs typeface="Calibri"/>
                        </a:rPr>
                        <a:t>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NIKIET,</a:t>
                      </a:r>
                      <a:r>
                        <a:rPr sz="1000" spc="-3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dirty="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28.4</a:t>
                      </a:r>
                      <a:r>
                        <a:rPr sz="1000" spc="-5" dirty="0">
                          <a:latin typeface="Calibri"/>
                          <a:cs typeface="Calibri"/>
                        </a:rPr>
                        <a:t> </a:t>
                      </a:r>
                      <a:r>
                        <a:rPr sz="1000" dirty="0">
                          <a:latin typeface="Calibri"/>
                          <a:cs typeface="Calibri"/>
                        </a:rPr>
                        <a:t>MWt</a:t>
                      </a:r>
                      <a:r>
                        <a:rPr sz="1000" spc="-10" dirty="0">
                          <a:latin typeface="Calibri"/>
                          <a:cs typeface="Calibri"/>
                        </a:rPr>
                        <a:t> </a:t>
                      </a:r>
                      <a:r>
                        <a:rPr sz="1000" dirty="0">
                          <a:latin typeface="Calibri"/>
                          <a:cs typeface="Calibri"/>
                        </a:rPr>
                        <a:t>/</a:t>
                      </a:r>
                      <a:r>
                        <a:rPr sz="1000" spc="-10" dirty="0">
                          <a:latin typeface="Calibri"/>
                          <a:cs typeface="Calibri"/>
                        </a:rPr>
                        <a:t> </a:t>
                      </a:r>
                      <a:r>
                        <a:rPr sz="1000" dirty="0">
                          <a:latin typeface="Calibri"/>
                          <a:cs typeface="Calibri"/>
                        </a:rPr>
                        <a:t>6.6</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per </a:t>
                      </a:r>
                      <a:r>
                        <a:rPr sz="1000" spc="-10" dirty="0">
                          <a:latin typeface="Calibri"/>
                          <a:cs typeface="Calibri"/>
                        </a:rPr>
                        <a:t>module</a:t>
                      </a:r>
                      <a:endParaRPr sz="1000" dirty="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310</a:t>
                      </a:r>
                      <a:r>
                        <a:rPr sz="975" spc="-30" baseline="25641" dirty="0">
                          <a:latin typeface="Calibri"/>
                          <a:cs typeface="Calibri"/>
                        </a:rPr>
                        <a:t>o</a:t>
                      </a:r>
                      <a:r>
                        <a:rPr sz="1000" spc="-20" dirty="0">
                          <a:latin typeface="Calibri"/>
                          <a:cs typeface="Calibri"/>
                        </a:rPr>
                        <a:t>C</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19.7%</a:t>
                      </a:r>
                      <a:endParaRPr sz="1000" dirty="0">
                        <a:latin typeface="Calibri"/>
                        <a:cs typeface="Calibri"/>
                      </a:endParaRPr>
                    </a:p>
                    <a:p>
                      <a:pPr marL="262255" marR="221615" indent="-171450">
                        <a:lnSpc>
                          <a:spcPct val="100000"/>
                        </a:lnSpc>
                        <a:buFont typeface="Arial"/>
                        <a:buChar char="•"/>
                        <a:tabLst>
                          <a:tab pos="262890" algn="l"/>
                        </a:tabLst>
                      </a:pPr>
                      <a:r>
                        <a:rPr sz="1000" dirty="0">
                          <a:latin typeface="Calibri"/>
                          <a:cs typeface="Calibri"/>
                        </a:rPr>
                        <a:t>Refuel</a:t>
                      </a:r>
                      <a:r>
                        <a:rPr sz="1000" spc="-30"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6</a:t>
                      </a:r>
                      <a:r>
                        <a:rPr sz="1000" spc="-5" dirty="0">
                          <a:latin typeface="Calibri"/>
                          <a:cs typeface="Calibri"/>
                        </a:rPr>
                        <a:t> </a:t>
                      </a:r>
                      <a:r>
                        <a:rPr sz="1000" dirty="0">
                          <a:latin typeface="Calibri"/>
                          <a:cs typeface="Calibri"/>
                        </a:rPr>
                        <a:t>years</a:t>
                      </a:r>
                      <a:r>
                        <a:rPr sz="1000" spc="-30" dirty="0">
                          <a:latin typeface="Calibri"/>
                          <a:cs typeface="Calibri"/>
                        </a:rPr>
                        <a:t> </a:t>
                      </a:r>
                      <a:r>
                        <a:rPr sz="1000" dirty="0">
                          <a:latin typeface="Calibri"/>
                          <a:cs typeface="Calibri"/>
                        </a:rPr>
                        <a:t>(8</a:t>
                      </a:r>
                      <a:r>
                        <a:rPr sz="1000" spc="-15" dirty="0">
                          <a:latin typeface="Calibri"/>
                          <a:cs typeface="Calibri"/>
                        </a:rPr>
                        <a:t> </a:t>
                      </a:r>
                      <a:r>
                        <a:rPr sz="1000" dirty="0">
                          <a:latin typeface="Calibri"/>
                          <a:cs typeface="Calibri"/>
                        </a:rPr>
                        <a:t>for</a:t>
                      </a:r>
                      <a:r>
                        <a:rPr sz="1000" spc="-15" dirty="0">
                          <a:latin typeface="Calibri"/>
                          <a:cs typeface="Calibri"/>
                        </a:rPr>
                        <a:t> </a:t>
                      </a:r>
                      <a:r>
                        <a:rPr sz="1000" spc="-10" dirty="0">
                          <a:latin typeface="Calibri"/>
                          <a:cs typeface="Calibri"/>
                        </a:rPr>
                        <a:t>SHELF- </a:t>
                      </a:r>
                      <a:r>
                        <a:rPr sz="1000" spc="-25" dirty="0">
                          <a:latin typeface="Calibri"/>
                          <a:cs typeface="Calibri"/>
                        </a:rPr>
                        <a:t>M)</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Without</a:t>
                      </a:r>
                      <a:r>
                        <a:rPr sz="1000" spc="-35" dirty="0">
                          <a:latin typeface="Calibri"/>
                          <a:cs typeface="Calibri"/>
                        </a:rPr>
                        <a:t> </a:t>
                      </a:r>
                      <a:r>
                        <a:rPr sz="1000" dirty="0">
                          <a:latin typeface="Calibri"/>
                          <a:cs typeface="Calibri"/>
                        </a:rPr>
                        <a:t>onsite</a:t>
                      </a:r>
                      <a:r>
                        <a:rPr sz="1000" spc="-25" dirty="0">
                          <a:latin typeface="Calibri"/>
                          <a:cs typeface="Calibri"/>
                        </a:rPr>
                        <a:t> </a:t>
                      </a:r>
                      <a:r>
                        <a:rPr sz="1000" spc="-10" dirty="0">
                          <a:latin typeface="Calibri"/>
                          <a:cs typeface="Calibri"/>
                        </a:rPr>
                        <a:t>refuelling</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Spent</a:t>
                      </a:r>
                      <a:r>
                        <a:rPr sz="1000" spc="-10" dirty="0">
                          <a:latin typeface="Calibri"/>
                          <a:cs typeface="Calibri"/>
                        </a:rPr>
                        <a:t> </a:t>
                      </a:r>
                      <a:r>
                        <a:rPr sz="1000" dirty="0">
                          <a:latin typeface="Calibri"/>
                          <a:cs typeface="Calibri"/>
                        </a:rPr>
                        <a:t>fuel</a:t>
                      </a:r>
                      <a:r>
                        <a:rPr sz="1000" spc="-20" dirty="0">
                          <a:latin typeface="Calibri"/>
                          <a:cs typeface="Calibri"/>
                        </a:rPr>
                        <a:t> </a:t>
                      </a:r>
                      <a:r>
                        <a:rPr sz="1000" dirty="0">
                          <a:latin typeface="Calibri"/>
                          <a:cs typeface="Calibri"/>
                        </a:rPr>
                        <a:t>take</a:t>
                      </a:r>
                      <a:r>
                        <a:rPr sz="1000" spc="-15" dirty="0">
                          <a:latin typeface="Calibri"/>
                          <a:cs typeface="Calibri"/>
                        </a:rPr>
                        <a:t> </a:t>
                      </a:r>
                      <a:r>
                        <a:rPr sz="1000" spc="-20" dirty="0">
                          <a:latin typeface="Calibri"/>
                          <a:cs typeface="Calibri"/>
                        </a:rPr>
                        <a:t>back</a:t>
                      </a:r>
                      <a:endParaRPr sz="1000" dirty="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4"/>
                  </a:ext>
                </a:extLst>
              </a:tr>
            </a:tbl>
          </a:graphicData>
        </a:graphic>
      </p:graphicFrame>
      <p:sp>
        <p:nvSpPr>
          <p:cNvPr id="10" name="object 10"/>
          <p:cNvSpPr txBox="1">
            <a:spLocks noGrp="1"/>
          </p:cNvSpPr>
          <p:nvPr>
            <p:ph type="title"/>
          </p:nvPr>
        </p:nvSpPr>
        <p:spPr>
          <a:xfrm>
            <a:off x="838200" y="682941"/>
            <a:ext cx="10515600" cy="689932"/>
          </a:xfrm>
          <a:prstGeom prst="rect">
            <a:avLst/>
          </a:prstGeom>
        </p:spPr>
        <p:txBody>
          <a:bodyPr vert="horz" wrap="square" lIns="0" tIns="12700" rIns="0" bIns="0" rtlCol="0">
            <a:spAutoFit/>
          </a:bodyPr>
          <a:lstStyle/>
          <a:p>
            <a:pPr marL="21590" algn="ctr">
              <a:lnSpc>
                <a:spcPct val="100000"/>
              </a:lnSpc>
              <a:spcBef>
                <a:spcPts val="100"/>
              </a:spcBef>
            </a:pPr>
            <a:r>
              <a:rPr spc="-10" dirty="0">
                <a:latin typeface="Amasis MT Pro Black" panose="02040A04050005020304" pitchFamily="18" charset="0"/>
              </a:rPr>
              <a:t>Marine-</a:t>
            </a:r>
            <a:r>
              <a:rPr dirty="0">
                <a:latin typeface="Amasis MT Pro Black" panose="02040A04050005020304" pitchFamily="18" charset="0"/>
              </a:rPr>
              <a:t>based</a:t>
            </a:r>
            <a:r>
              <a:rPr spc="5" dirty="0">
                <a:latin typeface="Amasis MT Pro Black" panose="02040A04050005020304" pitchFamily="18" charset="0"/>
              </a:rPr>
              <a:t> </a:t>
            </a:r>
            <a:r>
              <a:rPr dirty="0">
                <a:latin typeface="Amasis MT Pro Black" panose="02040A04050005020304" pitchFamily="18" charset="0"/>
              </a:rPr>
              <a:t>SMRs</a:t>
            </a:r>
          </a:p>
        </p:txBody>
      </p:sp>
      <p:sp>
        <p:nvSpPr>
          <p:cNvPr id="12" name="テキスト ボックス 11">
            <a:extLst>
              <a:ext uri="{FF2B5EF4-FFF2-40B4-BE49-F238E27FC236}">
                <a16:creationId xmlns:a16="http://schemas.microsoft.com/office/drawing/2014/main" id="{7ECF02FD-BD3E-4901-BE7D-DA1F920C819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海洋設置の原子炉</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98600" y="1533525"/>
          <a:ext cx="9334500" cy="5181599"/>
        </p:xfrm>
        <a:graphic>
          <a:graphicData uri="http://schemas.openxmlformats.org/drawingml/2006/table">
            <a:tbl>
              <a:tblPr firstRow="1" bandRow="1">
                <a:tableStyleId>{2D5ABB26-0587-4C30-8999-92F81FD0307C}</a:tableStyleId>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gridCol w="1866900">
                  <a:extLst>
                    <a:ext uri="{9D8B030D-6E8A-4147-A177-3AD203B41FA5}">
                      <a16:colId xmlns:a16="http://schemas.microsoft.com/office/drawing/2014/main" val="20004"/>
                    </a:ext>
                  </a:extLst>
                </a:gridCol>
              </a:tblGrid>
              <a:tr h="304800">
                <a:tc>
                  <a:txBody>
                    <a:bodyPr/>
                    <a:lstStyle/>
                    <a:p>
                      <a:pPr algn="ctr">
                        <a:lnSpc>
                          <a:spcPct val="100000"/>
                        </a:lnSpc>
                        <a:spcBef>
                          <a:spcPts val="265"/>
                        </a:spcBef>
                      </a:pPr>
                      <a:r>
                        <a:rPr sz="1400" b="1" spc="-20" dirty="0">
                          <a:solidFill>
                            <a:srgbClr val="FFFFFF"/>
                          </a:solidFill>
                          <a:latin typeface="Calibri"/>
                          <a:cs typeface="Calibri"/>
                        </a:rPr>
                        <a:t>HTR-</a:t>
                      </a:r>
                      <a:r>
                        <a:rPr sz="1400" b="1" spc="-25" dirty="0">
                          <a:solidFill>
                            <a:srgbClr val="FFFFFF"/>
                          </a:solidFill>
                          <a:latin typeface="Calibri"/>
                          <a:cs typeface="Calibri"/>
                        </a:rPr>
                        <a:t>PM</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13410">
                        <a:lnSpc>
                          <a:spcPct val="100000"/>
                        </a:lnSpc>
                        <a:spcBef>
                          <a:spcPts val="265"/>
                        </a:spcBef>
                      </a:pPr>
                      <a:r>
                        <a:rPr sz="1400" b="1" spc="-20" dirty="0">
                          <a:solidFill>
                            <a:srgbClr val="FFFFFF"/>
                          </a:solidFill>
                          <a:latin typeface="Calibri"/>
                          <a:cs typeface="Calibri"/>
                        </a:rPr>
                        <a:t>SC-HTGR</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548640">
                        <a:lnSpc>
                          <a:spcPct val="100000"/>
                        </a:lnSpc>
                        <a:spcBef>
                          <a:spcPts val="265"/>
                        </a:spcBef>
                      </a:pPr>
                      <a:r>
                        <a:rPr sz="1400" b="1" spc="-10" dirty="0">
                          <a:solidFill>
                            <a:srgbClr val="FFFFFF"/>
                          </a:solidFill>
                          <a:latin typeface="Calibri"/>
                          <a:cs typeface="Calibri"/>
                        </a:rPr>
                        <a:t>GTHTR300</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546100">
                        <a:lnSpc>
                          <a:spcPct val="100000"/>
                        </a:lnSpc>
                        <a:spcBef>
                          <a:spcPts val="265"/>
                        </a:spcBef>
                      </a:pPr>
                      <a:r>
                        <a:rPr sz="1400" b="1" spc="-10" dirty="0">
                          <a:solidFill>
                            <a:srgbClr val="FFFFFF"/>
                          </a:solidFill>
                          <a:latin typeface="Calibri"/>
                          <a:cs typeface="Calibri"/>
                        </a:rPr>
                        <a:t>PBMR-</a:t>
                      </a:r>
                      <a:r>
                        <a:rPr sz="1400" b="1" spc="-25" dirty="0">
                          <a:solidFill>
                            <a:srgbClr val="FFFFFF"/>
                          </a:solidFill>
                          <a:latin typeface="Calibri"/>
                          <a:cs typeface="Calibri"/>
                        </a:rPr>
                        <a:t>400</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5" dirty="0">
                          <a:solidFill>
                            <a:srgbClr val="FFFFFF"/>
                          </a:solidFill>
                          <a:latin typeface="Calibri"/>
                          <a:cs typeface="Calibri"/>
                        </a:rPr>
                        <a:t>Xe-100</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225040">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731520">
                <a:tc>
                  <a:txBody>
                    <a:bodyPr/>
                    <a:lstStyle/>
                    <a:p>
                      <a:pPr marL="91440">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266700">
                        <a:lnSpc>
                          <a:spcPct val="100000"/>
                        </a:lnSpc>
                        <a:spcBef>
                          <a:spcPts val="5"/>
                        </a:spcBef>
                      </a:pPr>
                      <a:r>
                        <a:rPr sz="1050" dirty="0">
                          <a:latin typeface="Calibri"/>
                          <a:cs typeface="Calibri"/>
                        </a:rPr>
                        <a:t>Finalizing</a:t>
                      </a:r>
                      <a:r>
                        <a:rPr sz="1050" spc="-40" dirty="0">
                          <a:latin typeface="Calibri"/>
                          <a:cs typeface="Calibri"/>
                        </a:rPr>
                        <a:t> </a:t>
                      </a:r>
                      <a:r>
                        <a:rPr sz="1050" dirty="0">
                          <a:latin typeface="Calibri"/>
                          <a:cs typeface="Calibri"/>
                        </a:rPr>
                        <a:t>construction</a:t>
                      </a:r>
                      <a:r>
                        <a:rPr sz="1050" spc="-35" dirty="0">
                          <a:latin typeface="Calibri"/>
                          <a:cs typeface="Calibri"/>
                        </a:rPr>
                        <a:t> </a:t>
                      </a:r>
                      <a:r>
                        <a:rPr sz="1050" spc="-25" dirty="0">
                          <a:latin typeface="Calibri"/>
                          <a:cs typeface="Calibri"/>
                        </a:rPr>
                        <a:t>in </a:t>
                      </a:r>
                      <a:r>
                        <a:rPr sz="1050" dirty="0">
                          <a:latin typeface="Calibri"/>
                          <a:cs typeface="Calibri"/>
                        </a:rPr>
                        <a:t>Shidao</a:t>
                      </a:r>
                      <a:r>
                        <a:rPr sz="1050" spc="-20" dirty="0">
                          <a:latin typeface="Calibri"/>
                          <a:cs typeface="Calibri"/>
                        </a:rPr>
                        <a:t> </a:t>
                      </a:r>
                      <a:r>
                        <a:rPr sz="1050" dirty="0">
                          <a:latin typeface="Calibri"/>
                          <a:cs typeface="Calibri"/>
                        </a:rPr>
                        <a:t>Bay</a:t>
                      </a:r>
                      <a:r>
                        <a:rPr sz="1050" spc="-10" dirty="0">
                          <a:latin typeface="Calibri"/>
                          <a:cs typeface="Calibri"/>
                        </a:rPr>
                        <a:t> </a:t>
                      </a:r>
                      <a:r>
                        <a:rPr sz="1050" dirty="0">
                          <a:latin typeface="Calibri"/>
                          <a:cs typeface="Calibri"/>
                        </a:rPr>
                        <a:t>for</a:t>
                      </a:r>
                      <a:r>
                        <a:rPr sz="1050" spc="-10" dirty="0">
                          <a:latin typeface="Calibri"/>
                          <a:cs typeface="Calibri"/>
                        </a:rPr>
                        <a:t> </a:t>
                      </a:r>
                      <a:r>
                        <a:rPr sz="1050" dirty="0">
                          <a:latin typeface="Calibri"/>
                          <a:cs typeface="Calibri"/>
                        </a:rPr>
                        <a:t>operation</a:t>
                      </a:r>
                      <a:r>
                        <a:rPr sz="1050" spc="-35" dirty="0">
                          <a:latin typeface="Calibri"/>
                          <a:cs typeface="Calibri"/>
                        </a:rPr>
                        <a:t> </a:t>
                      </a:r>
                      <a:r>
                        <a:rPr sz="1050" spc="-25" dirty="0">
                          <a:latin typeface="Calibri"/>
                          <a:cs typeface="Calibri"/>
                        </a:rPr>
                        <a:t>by </a:t>
                      </a:r>
                      <a:r>
                        <a:rPr sz="1050" spc="-20" dirty="0">
                          <a:latin typeface="Calibri"/>
                          <a:cs typeface="Calibri"/>
                        </a:rPr>
                        <a:t>2021</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760730">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a:lnSpc>
                          <a:spcPct val="100000"/>
                        </a:lnSpc>
                        <a:spcBef>
                          <a:spcPts val="5"/>
                        </a:spcBef>
                      </a:pPr>
                      <a:r>
                        <a:rPr sz="1050" spc="-10" dirty="0">
                          <a:latin typeface="Calibri"/>
                          <a:cs typeface="Calibri"/>
                        </a:rPr>
                        <a:t>Pre-Licensing;</a:t>
                      </a:r>
                      <a:endParaRPr sz="1050">
                        <a:latin typeface="Calibri"/>
                        <a:cs typeface="Calibri"/>
                      </a:endParaRPr>
                    </a:p>
                    <a:p>
                      <a:pPr marL="90805">
                        <a:lnSpc>
                          <a:spcPct val="100000"/>
                        </a:lnSpc>
                      </a:pPr>
                      <a:r>
                        <a:rPr sz="1050" dirty="0">
                          <a:latin typeface="Calibri"/>
                          <a:cs typeface="Calibri"/>
                        </a:rPr>
                        <a:t>Basic</a:t>
                      </a:r>
                      <a:r>
                        <a:rPr sz="1050" spc="-15" dirty="0">
                          <a:latin typeface="Calibri"/>
                          <a:cs typeface="Calibri"/>
                        </a:rPr>
                        <a:t> </a:t>
                      </a:r>
                      <a:r>
                        <a:rPr sz="1050" dirty="0">
                          <a:latin typeface="Calibri"/>
                          <a:cs typeface="Calibri"/>
                        </a:rPr>
                        <a:t>Design </a:t>
                      </a:r>
                      <a:r>
                        <a:rPr sz="1050" spc="-10" dirty="0">
                          <a:latin typeface="Calibri"/>
                          <a:cs typeface="Calibri"/>
                        </a:rPr>
                        <a:t>Completed</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95250">
                        <a:lnSpc>
                          <a:spcPct val="100000"/>
                        </a:lnSpc>
                        <a:spcBef>
                          <a:spcPts val="5"/>
                        </a:spcBef>
                      </a:pPr>
                      <a:r>
                        <a:rPr sz="1050" dirty="0">
                          <a:latin typeface="Calibri"/>
                          <a:cs typeface="Calibri"/>
                        </a:rPr>
                        <a:t>Preliminary</a:t>
                      </a:r>
                      <a:r>
                        <a:rPr sz="1050" spc="-50" dirty="0">
                          <a:latin typeface="Calibri"/>
                          <a:cs typeface="Calibri"/>
                        </a:rPr>
                        <a:t> </a:t>
                      </a:r>
                      <a:r>
                        <a:rPr sz="1050" dirty="0">
                          <a:latin typeface="Calibri"/>
                          <a:cs typeface="Calibri"/>
                        </a:rPr>
                        <a:t>Design</a:t>
                      </a:r>
                      <a:r>
                        <a:rPr sz="1050" spc="-10" dirty="0">
                          <a:latin typeface="Calibri"/>
                          <a:cs typeface="Calibri"/>
                        </a:rPr>
                        <a:t> Completed, </a:t>
                      </a:r>
                      <a:r>
                        <a:rPr sz="1050" dirty="0">
                          <a:latin typeface="Calibri"/>
                          <a:cs typeface="Calibri"/>
                        </a:rPr>
                        <a:t>Test</a:t>
                      </a:r>
                      <a:r>
                        <a:rPr sz="1050" spc="-20" dirty="0">
                          <a:latin typeface="Calibri"/>
                          <a:cs typeface="Calibri"/>
                        </a:rPr>
                        <a:t> </a:t>
                      </a:r>
                      <a:r>
                        <a:rPr sz="1050" dirty="0">
                          <a:latin typeface="Calibri"/>
                          <a:cs typeface="Calibri"/>
                        </a:rPr>
                        <a:t>Facilities</a:t>
                      </a:r>
                      <a:r>
                        <a:rPr sz="1050" spc="-20" dirty="0">
                          <a:latin typeface="Calibri"/>
                          <a:cs typeface="Calibri"/>
                        </a:rPr>
                        <a:t> </a:t>
                      </a:r>
                      <a:r>
                        <a:rPr sz="1050" spc="-10" dirty="0">
                          <a:latin typeface="Calibri"/>
                          <a:cs typeface="Calibri"/>
                        </a:rPr>
                        <a:t>Demonstration</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marR="773430">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 development</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920239">
                <a:tc>
                  <a:txBody>
                    <a:bodyPr/>
                    <a:lstStyle/>
                    <a:p>
                      <a:pPr marL="262255" marR="287655" indent="-171450">
                        <a:lnSpc>
                          <a:spcPct val="100000"/>
                        </a:lnSpc>
                        <a:spcBef>
                          <a:spcPts val="295"/>
                        </a:spcBef>
                        <a:buFont typeface="Arial"/>
                        <a:buChar char="•"/>
                        <a:tabLst>
                          <a:tab pos="262890" algn="l"/>
                        </a:tabLst>
                      </a:pPr>
                      <a:r>
                        <a:rPr sz="1000" dirty="0">
                          <a:latin typeface="Calibri"/>
                          <a:cs typeface="Calibri"/>
                        </a:rPr>
                        <a:t>INET</a:t>
                      </a:r>
                      <a:r>
                        <a:rPr sz="1000" spc="-25" dirty="0">
                          <a:latin typeface="Calibri"/>
                          <a:cs typeface="Calibri"/>
                        </a:rPr>
                        <a:t> </a:t>
                      </a:r>
                      <a:r>
                        <a:rPr sz="1000" dirty="0">
                          <a:latin typeface="Calibri"/>
                          <a:cs typeface="Calibri"/>
                        </a:rPr>
                        <a:t>Tsinghua</a:t>
                      </a:r>
                      <a:r>
                        <a:rPr sz="1000" spc="-25" dirty="0">
                          <a:latin typeface="Calibri"/>
                          <a:cs typeface="Calibri"/>
                        </a:rPr>
                        <a:t> </a:t>
                      </a:r>
                      <a:r>
                        <a:rPr sz="1000" spc="-10" dirty="0">
                          <a:latin typeface="Calibri"/>
                          <a:cs typeface="Calibri"/>
                        </a:rPr>
                        <a:t>University, China</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Modular</a:t>
                      </a:r>
                      <a:r>
                        <a:rPr sz="1000" spc="-10" dirty="0">
                          <a:latin typeface="Calibri"/>
                          <a:cs typeface="Calibri"/>
                        </a:rPr>
                        <a:t> pebble-</a:t>
                      </a:r>
                      <a:r>
                        <a:rPr sz="1000" dirty="0">
                          <a:latin typeface="Calibri"/>
                          <a:cs typeface="Calibri"/>
                        </a:rPr>
                        <a:t>Bed </a:t>
                      </a:r>
                      <a:r>
                        <a:rPr sz="1000" spc="-20" dirty="0">
                          <a:latin typeface="Calibri"/>
                          <a:cs typeface="Calibri"/>
                        </a:rPr>
                        <a:t>HTGR</a:t>
                      </a:r>
                      <a:endParaRPr sz="1000" dirty="0">
                        <a:latin typeface="Calibri"/>
                        <a:cs typeface="Calibri"/>
                      </a:endParaRPr>
                    </a:p>
                    <a:p>
                      <a:pPr marL="262255" marR="317500" indent="-171450">
                        <a:lnSpc>
                          <a:spcPct val="100000"/>
                        </a:lnSpc>
                        <a:buFont typeface="Arial"/>
                        <a:buChar char="•"/>
                        <a:tabLst>
                          <a:tab pos="262890" algn="l"/>
                        </a:tabLst>
                      </a:pPr>
                      <a:r>
                        <a:rPr sz="1000" dirty="0">
                          <a:latin typeface="Calibri"/>
                          <a:cs typeface="Calibri"/>
                        </a:rPr>
                        <a:t>250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210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x</a:t>
                      </a:r>
                      <a:r>
                        <a:rPr sz="1000" spc="5" dirty="0">
                          <a:latin typeface="Calibri"/>
                          <a:cs typeface="Calibri"/>
                        </a:rPr>
                        <a:t> </a:t>
                      </a:r>
                      <a:r>
                        <a:rPr sz="1000" spc="-50" dirty="0">
                          <a:latin typeface="Calibri"/>
                          <a:cs typeface="Calibri"/>
                        </a:rPr>
                        <a:t>2</a:t>
                      </a:r>
                      <a:r>
                        <a:rPr sz="1000" spc="-10" dirty="0">
                          <a:latin typeface="Calibri"/>
                          <a:cs typeface="Calibri"/>
                        </a:rPr>
                        <a:t> modules</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dirty="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750</a:t>
                      </a:r>
                      <a:r>
                        <a:rPr sz="975" spc="-30" baseline="25641" dirty="0">
                          <a:latin typeface="Calibri"/>
                          <a:cs typeface="Calibri"/>
                        </a:rPr>
                        <a:t>o</a:t>
                      </a:r>
                      <a:r>
                        <a:rPr sz="1000" spc="-20" dirty="0">
                          <a:latin typeface="Calibri"/>
                          <a:cs typeface="Calibri"/>
                        </a:rPr>
                        <a:t>C</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8.5%</a:t>
                      </a:r>
                      <a:endParaRPr sz="1000" dirty="0">
                        <a:latin typeface="Calibri"/>
                        <a:cs typeface="Calibri"/>
                      </a:endParaRPr>
                    </a:p>
                    <a:p>
                      <a:pPr marL="262255" marR="44450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dirty="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403860" indent="-171450">
                        <a:lnSpc>
                          <a:spcPct val="100000"/>
                        </a:lnSpc>
                        <a:spcBef>
                          <a:spcPts val="295"/>
                        </a:spcBef>
                        <a:buFont typeface="Arial"/>
                        <a:buChar char="•"/>
                        <a:tabLst>
                          <a:tab pos="262890" algn="l"/>
                        </a:tabLst>
                      </a:pPr>
                      <a:r>
                        <a:rPr sz="1000" dirty="0">
                          <a:latin typeface="Calibri"/>
                          <a:cs typeface="Calibri"/>
                        </a:rPr>
                        <a:t>Framatome</a:t>
                      </a:r>
                      <a:r>
                        <a:rPr sz="1000" spc="-15" dirty="0">
                          <a:latin typeface="Calibri"/>
                          <a:cs typeface="Calibri"/>
                        </a:rPr>
                        <a:t> </a:t>
                      </a:r>
                      <a:r>
                        <a:rPr sz="1000" dirty="0">
                          <a:latin typeface="Calibri"/>
                          <a:cs typeface="Calibri"/>
                        </a:rPr>
                        <a:t>Inc</a:t>
                      </a:r>
                      <a:r>
                        <a:rPr sz="1000" spc="-15" dirty="0">
                          <a:latin typeface="Calibri"/>
                          <a:cs typeface="Calibri"/>
                        </a:rPr>
                        <a:t> </a:t>
                      </a:r>
                      <a:r>
                        <a:rPr sz="1000" spc="-10" dirty="0">
                          <a:latin typeface="Calibri"/>
                          <a:cs typeface="Calibri"/>
                        </a:rPr>
                        <a:t>,United </a:t>
                      </a:r>
                      <a:r>
                        <a:rPr sz="1000" dirty="0">
                          <a:latin typeface="Calibri"/>
                          <a:cs typeface="Calibri"/>
                        </a:rPr>
                        <a:t>States,</a:t>
                      </a:r>
                      <a:r>
                        <a:rPr sz="1000" spc="-30" dirty="0">
                          <a:latin typeface="Calibri"/>
                          <a:cs typeface="Calibri"/>
                        </a:rPr>
                        <a:t> </a:t>
                      </a:r>
                      <a:r>
                        <a:rPr sz="1000" spc="-10" dirty="0">
                          <a:latin typeface="Calibri"/>
                          <a:cs typeface="Calibri"/>
                        </a:rPr>
                        <a:t>France</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Prismatic-</a:t>
                      </a:r>
                      <a:r>
                        <a:rPr sz="1000" dirty="0">
                          <a:latin typeface="Calibri"/>
                          <a:cs typeface="Calibri"/>
                        </a:rPr>
                        <a:t>bloc</a:t>
                      </a:r>
                      <a:r>
                        <a:rPr sz="1000" spc="30" dirty="0">
                          <a:latin typeface="Calibri"/>
                          <a:cs typeface="Calibri"/>
                        </a:rPr>
                        <a:t> </a:t>
                      </a:r>
                      <a:r>
                        <a:rPr sz="1000" spc="-20" dirty="0">
                          <a:latin typeface="Calibri"/>
                          <a:cs typeface="Calibri"/>
                        </a:rPr>
                        <a:t>HTGR</a:t>
                      </a:r>
                      <a:endParaRPr sz="1000">
                        <a:latin typeface="Calibri"/>
                        <a:cs typeface="Calibri"/>
                      </a:endParaRPr>
                    </a:p>
                    <a:p>
                      <a:pPr marL="262255" marR="291465" indent="-171450">
                        <a:lnSpc>
                          <a:spcPct val="100000"/>
                        </a:lnSpc>
                        <a:buFont typeface="Arial"/>
                        <a:buChar char="•"/>
                        <a:tabLst>
                          <a:tab pos="262890" algn="l"/>
                        </a:tabLst>
                      </a:pPr>
                      <a:r>
                        <a:rPr sz="1000" dirty="0">
                          <a:latin typeface="Calibri"/>
                          <a:cs typeface="Calibri"/>
                        </a:rPr>
                        <a:t>625</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272</a:t>
                      </a:r>
                      <a:r>
                        <a:rPr sz="1000" spc="5" dirty="0">
                          <a:latin typeface="Calibri"/>
                          <a:cs typeface="Calibri"/>
                        </a:rPr>
                        <a:t> </a:t>
                      </a:r>
                      <a:r>
                        <a:rPr sz="1000" dirty="0">
                          <a:latin typeface="Calibri"/>
                          <a:cs typeface="Calibri"/>
                        </a:rPr>
                        <a:t>MWe</a:t>
                      </a:r>
                      <a:r>
                        <a:rPr sz="1000" spc="-20" dirty="0">
                          <a:latin typeface="Calibri"/>
                          <a:cs typeface="Calibri"/>
                        </a:rPr>
                        <a:t> </a:t>
                      </a:r>
                      <a:r>
                        <a:rPr sz="1000" spc="-25" dirty="0">
                          <a:latin typeface="Calibri"/>
                          <a:cs typeface="Calibri"/>
                        </a:rPr>
                        <a:t>per </a:t>
                      </a:r>
                      <a:r>
                        <a:rPr sz="1000" spc="-10" dirty="0">
                          <a:latin typeface="Calibri"/>
                          <a:cs typeface="Calibri"/>
                        </a:rPr>
                        <a:t>module</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convection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750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marR="317500" indent="-171450">
                        <a:lnSpc>
                          <a:spcPts val="1200"/>
                        </a:lnSpc>
                        <a:spcBef>
                          <a:spcPts val="35"/>
                        </a:spcBef>
                        <a:buFont typeface="Arial"/>
                        <a:buChar char="•"/>
                        <a:tabLst>
                          <a:tab pos="262890" algn="l"/>
                        </a:tabLst>
                      </a:pPr>
                      <a:r>
                        <a:rPr sz="1000" dirty="0">
                          <a:latin typeface="Calibri"/>
                          <a:cs typeface="Calibri"/>
                        </a:rPr>
                        <a:t>Enrichment:</a:t>
                      </a:r>
                      <a:r>
                        <a:rPr sz="1000" spc="-35" dirty="0">
                          <a:latin typeface="Calibri"/>
                          <a:cs typeface="Calibri"/>
                        </a:rPr>
                        <a:t> </a:t>
                      </a:r>
                      <a:r>
                        <a:rPr sz="1000" dirty="0">
                          <a:latin typeface="Calibri"/>
                          <a:cs typeface="Calibri"/>
                        </a:rPr>
                        <a:t>&lt;14.5%</a:t>
                      </a:r>
                      <a:r>
                        <a:rPr sz="1000" spc="-20" dirty="0">
                          <a:latin typeface="Calibri"/>
                          <a:cs typeface="Calibri"/>
                        </a:rPr>
                        <a:t> avg, </a:t>
                      </a:r>
                      <a:r>
                        <a:rPr sz="1000" dirty="0">
                          <a:latin typeface="Calibri"/>
                          <a:cs typeface="Calibri"/>
                        </a:rPr>
                        <a:t>18.5%</a:t>
                      </a:r>
                      <a:r>
                        <a:rPr sz="1000" spc="-5" dirty="0">
                          <a:latin typeface="Calibri"/>
                          <a:cs typeface="Calibri"/>
                        </a:rPr>
                        <a:t> </a:t>
                      </a:r>
                      <a:r>
                        <a:rPr sz="1000" spc="-25" dirty="0">
                          <a:latin typeface="Calibri"/>
                          <a:cs typeface="Calibri"/>
                        </a:rPr>
                        <a:t>max</a:t>
                      </a:r>
                      <a:endParaRPr sz="1000">
                        <a:latin typeface="Calibri"/>
                        <a:cs typeface="Calibri"/>
                      </a:endParaRPr>
                    </a:p>
                    <a:p>
                      <a:pPr marL="262255" marR="251460" indent="-171450">
                        <a:lnSpc>
                          <a:spcPts val="1200"/>
                        </a:lnSpc>
                        <a:buFont typeface="Arial"/>
                        <a:buChar char="•"/>
                        <a:tabLst>
                          <a:tab pos="262890" algn="l"/>
                        </a:tabLst>
                      </a:pPr>
                      <a:r>
                        <a:rPr sz="1000" dirty="0">
                          <a:latin typeface="Calibri"/>
                          <a:cs typeface="Calibri"/>
                        </a:rPr>
                        <a:t>Refuel</a:t>
                      </a:r>
                      <a:r>
                        <a:rPr sz="1000" spc="-45"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½</a:t>
                      </a:r>
                      <a:r>
                        <a:rPr sz="1000" spc="-10" dirty="0">
                          <a:latin typeface="Calibri"/>
                          <a:cs typeface="Calibri"/>
                        </a:rPr>
                        <a:t> </a:t>
                      </a:r>
                      <a:r>
                        <a:rPr sz="1000" spc="-20" dirty="0">
                          <a:latin typeface="Calibri"/>
                          <a:cs typeface="Calibri"/>
                        </a:rPr>
                        <a:t>core </a:t>
                      </a:r>
                      <a:r>
                        <a:rPr sz="1000" dirty="0">
                          <a:latin typeface="Calibri"/>
                          <a:cs typeface="Calibri"/>
                        </a:rPr>
                        <a:t>replaced</a:t>
                      </a:r>
                      <a:r>
                        <a:rPr sz="1000" spc="-25" dirty="0">
                          <a:latin typeface="Calibri"/>
                          <a:cs typeface="Calibri"/>
                        </a:rPr>
                        <a:t> </a:t>
                      </a:r>
                      <a:r>
                        <a:rPr sz="1000" dirty="0">
                          <a:latin typeface="Calibri"/>
                          <a:cs typeface="Calibri"/>
                        </a:rPr>
                        <a:t>every</a:t>
                      </a:r>
                      <a:r>
                        <a:rPr sz="1000" spc="-15" dirty="0">
                          <a:latin typeface="Calibri"/>
                          <a:cs typeface="Calibri"/>
                        </a:rPr>
                        <a:t> </a:t>
                      </a:r>
                      <a:r>
                        <a:rPr sz="1000" dirty="0">
                          <a:latin typeface="Calibri"/>
                          <a:cs typeface="Calibri"/>
                        </a:rPr>
                        <a:t>18</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JAEA,</a:t>
                      </a:r>
                      <a:r>
                        <a:rPr sz="1000" spc="-20" dirty="0">
                          <a:latin typeface="Calibri"/>
                          <a:cs typeface="Calibri"/>
                        </a:rPr>
                        <a:t> </a:t>
                      </a:r>
                      <a:r>
                        <a:rPr sz="1000" spc="-10" dirty="0">
                          <a:latin typeface="Calibri"/>
                          <a:cs typeface="Calibri"/>
                        </a:rPr>
                        <a:t>Japan</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Prismatic</a:t>
                      </a:r>
                      <a:r>
                        <a:rPr sz="1000" spc="-45" dirty="0">
                          <a:latin typeface="Calibri"/>
                          <a:cs typeface="Calibri"/>
                        </a:rPr>
                        <a:t> </a:t>
                      </a:r>
                      <a:r>
                        <a:rPr sz="1000" spc="-20" dirty="0">
                          <a:latin typeface="Calibri"/>
                          <a:cs typeface="Calibri"/>
                        </a:rPr>
                        <a:t>HTGR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600 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100~300</a:t>
                      </a:r>
                      <a:r>
                        <a:rPr sz="1000" spc="20" dirty="0">
                          <a:latin typeface="Calibri"/>
                          <a:cs typeface="Calibri"/>
                        </a:rPr>
                        <a:t> </a:t>
                      </a:r>
                      <a:r>
                        <a:rPr sz="1000" spc="-25" dirty="0">
                          <a:latin typeface="Calibri"/>
                          <a:cs typeface="Calibri"/>
                        </a:rPr>
                        <a:t>MWe</a:t>
                      </a:r>
                      <a:endParaRPr sz="1000">
                        <a:latin typeface="Calibri"/>
                        <a:cs typeface="Calibri"/>
                      </a:endParaRPr>
                    </a:p>
                    <a:p>
                      <a:pPr marL="262255" marR="378460" indent="-171450">
                        <a:lnSpc>
                          <a:spcPct val="1000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850- </a:t>
                      </a:r>
                      <a:r>
                        <a:rPr sz="1000" spc="-10" dirty="0">
                          <a:latin typeface="Calibri"/>
                          <a:cs typeface="Calibri"/>
                        </a:rPr>
                        <a:t>950</a:t>
                      </a:r>
                      <a:r>
                        <a:rPr sz="975" spc="-15" baseline="25641" dirty="0">
                          <a:latin typeface="Calibri"/>
                          <a:cs typeface="Calibri"/>
                        </a:rPr>
                        <a:t>o</a:t>
                      </a:r>
                      <a:r>
                        <a:rPr sz="1000" spc="-10" dirty="0">
                          <a:latin typeface="Calibri"/>
                          <a:cs typeface="Calibri"/>
                        </a:rPr>
                        <a:t>C</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&lt;14%</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48</a:t>
                      </a:r>
                      <a:r>
                        <a:rPr sz="1000" spc="-10" dirty="0">
                          <a:latin typeface="Calibri"/>
                          <a:cs typeface="Calibri"/>
                        </a:rPr>
                        <a:t> months</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Multiple</a:t>
                      </a:r>
                      <a:r>
                        <a:rPr sz="1000" spc="-40" dirty="0">
                          <a:latin typeface="Calibri"/>
                          <a:cs typeface="Calibri"/>
                        </a:rPr>
                        <a:t> </a:t>
                      </a:r>
                      <a:r>
                        <a:rPr sz="1000" spc="-10" dirty="0">
                          <a:latin typeface="Calibri"/>
                          <a:cs typeface="Calibri"/>
                        </a:rPr>
                        <a:t>applications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PBMR</a:t>
                      </a:r>
                      <a:r>
                        <a:rPr sz="1000" spc="-25" dirty="0">
                          <a:latin typeface="Calibri"/>
                          <a:cs typeface="Calibri"/>
                        </a:rPr>
                        <a:t> </a:t>
                      </a:r>
                      <a:r>
                        <a:rPr sz="1000" dirty="0">
                          <a:latin typeface="Calibri"/>
                          <a:cs typeface="Calibri"/>
                        </a:rPr>
                        <a:t>SOC,</a:t>
                      </a:r>
                      <a:r>
                        <a:rPr sz="1000" spc="-10" dirty="0">
                          <a:latin typeface="Calibri"/>
                          <a:cs typeface="Calibri"/>
                        </a:rPr>
                        <a:t> </a:t>
                      </a:r>
                      <a:r>
                        <a:rPr sz="1000" dirty="0">
                          <a:latin typeface="Calibri"/>
                          <a:cs typeface="Calibri"/>
                        </a:rPr>
                        <a:t>Ltd,</a:t>
                      </a:r>
                      <a:r>
                        <a:rPr sz="1000" spc="-5" dirty="0">
                          <a:latin typeface="Calibri"/>
                          <a:cs typeface="Calibri"/>
                        </a:rPr>
                        <a:t> </a:t>
                      </a:r>
                      <a:r>
                        <a:rPr sz="1000" dirty="0">
                          <a:latin typeface="Calibri"/>
                          <a:cs typeface="Calibri"/>
                        </a:rPr>
                        <a:t>South</a:t>
                      </a:r>
                      <a:r>
                        <a:rPr sz="1000" spc="-15" dirty="0">
                          <a:latin typeface="Calibri"/>
                          <a:cs typeface="Calibri"/>
                        </a:rPr>
                        <a:t> </a:t>
                      </a:r>
                      <a:r>
                        <a:rPr sz="1000" spc="-10" dirty="0">
                          <a:latin typeface="Calibri"/>
                          <a:cs typeface="Calibri"/>
                        </a:rPr>
                        <a:t>Africa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Pebble-</a:t>
                      </a:r>
                      <a:r>
                        <a:rPr sz="1000" dirty="0">
                          <a:latin typeface="Calibri"/>
                          <a:cs typeface="Calibri"/>
                        </a:rPr>
                        <a:t>Bed</a:t>
                      </a:r>
                      <a:r>
                        <a:rPr sz="1000" spc="30" dirty="0">
                          <a:latin typeface="Calibri"/>
                          <a:cs typeface="Calibri"/>
                        </a:rPr>
                        <a:t> </a:t>
                      </a:r>
                      <a:r>
                        <a:rPr sz="1000" spc="-20" dirty="0">
                          <a:latin typeface="Calibri"/>
                          <a:cs typeface="Calibri"/>
                        </a:rPr>
                        <a:t>HTGR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marR="292100" indent="-171450">
                        <a:lnSpc>
                          <a:spcPct val="100000"/>
                        </a:lnSpc>
                        <a:buFont typeface="Arial"/>
                        <a:buChar char="•"/>
                        <a:tabLst>
                          <a:tab pos="262890" algn="l"/>
                        </a:tabLst>
                      </a:pPr>
                      <a:r>
                        <a:rPr sz="1000" dirty="0">
                          <a:latin typeface="Calibri"/>
                          <a:cs typeface="Calibri"/>
                        </a:rPr>
                        <a:t>400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165</a:t>
                      </a:r>
                      <a:r>
                        <a:rPr sz="1000" spc="5" dirty="0">
                          <a:latin typeface="Calibri"/>
                          <a:cs typeface="Calibri"/>
                        </a:rPr>
                        <a:t> </a:t>
                      </a:r>
                      <a:r>
                        <a:rPr sz="1000" dirty="0">
                          <a:latin typeface="Calibri"/>
                          <a:cs typeface="Calibri"/>
                        </a:rPr>
                        <a:t>MWe</a:t>
                      </a:r>
                      <a:r>
                        <a:rPr sz="1000" spc="-20" dirty="0">
                          <a:latin typeface="Calibri"/>
                          <a:cs typeface="Calibri"/>
                        </a:rPr>
                        <a:t> </a:t>
                      </a:r>
                      <a:r>
                        <a:rPr sz="1000" spc="-25"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900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9.5%</a:t>
                      </a:r>
                      <a:endParaRPr sz="1000">
                        <a:latin typeface="Calibri"/>
                        <a:cs typeface="Calibri"/>
                      </a:endParaRPr>
                    </a:p>
                    <a:p>
                      <a:pPr marL="262255" marR="44450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247650" indent="-171450">
                        <a:lnSpc>
                          <a:spcPct val="100000"/>
                        </a:lnSpc>
                        <a:spcBef>
                          <a:spcPts val="295"/>
                        </a:spcBef>
                        <a:buFont typeface="Arial"/>
                        <a:buChar char="•"/>
                        <a:tabLst>
                          <a:tab pos="262890" algn="l"/>
                        </a:tabLst>
                      </a:pPr>
                      <a:r>
                        <a:rPr sz="1000" spc="-10" dirty="0">
                          <a:latin typeface="Calibri"/>
                          <a:cs typeface="Calibri"/>
                        </a:rPr>
                        <a:t>X-</a:t>
                      </a:r>
                      <a:r>
                        <a:rPr sz="1000" dirty="0">
                          <a:latin typeface="Calibri"/>
                          <a:cs typeface="Calibri"/>
                        </a:rPr>
                        <a:t>Energy,</a:t>
                      </a:r>
                      <a:r>
                        <a:rPr sz="1000" spc="-25" dirty="0">
                          <a:latin typeface="Calibri"/>
                          <a:cs typeface="Calibri"/>
                        </a:rPr>
                        <a:t> </a:t>
                      </a:r>
                      <a:r>
                        <a:rPr sz="1000" dirty="0">
                          <a:latin typeface="Calibri"/>
                          <a:cs typeface="Calibri"/>
                        </a:rPr>
                        <a:t>United</a:t>
                      </a:r>
                      <a:r>
                        <a:rPr sz="1000" spc="-15" dirty="0">
                          <a:latin typeface="Calibri"/>
                          <a:cs typeface="Calibri"/>
                        </a:rPr>
                        <a:t> </a:t>
                      </a:r>
                      <a:r>
                        <a:rPr sz="1000" dirty="0">
                          <a:latin typeface="Calibri"/>
                          <a:cs typeface="Calibri"/>
                        </a:rPr>
                        <a:t>States</a:t>
                      </a:r>
                      <a:r>
                        <a:rPr sz="1000" spc="-15" dirty="0">
                          <a:latin typeface="Calibri"/>
                          <a:cs typeface="Calibri"/>
                        </a:rPr>
                        <a:t> </a:t>
                      </a:r>
                      <a:r>
                        <a:rPr sz="1000" spc="-25" dirty="0">
                          <a:latin typeface="Calibri"/>
                          <a:cs typeface="Calibri"/>
                        </a:rPr>
                        <a:t>of </a:t>
                      </a:r>
                      <a:r>
                        <a:rPr sz="1000" spc="-10" dirty="0">
                          <a:latin typeface="Calibri"/>
                          <a:cs typeface="Calibri"/>
                        </a:rPr>
                        <a:t>America</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Modular</a:t>
                      </a:r>
                      <a:r>
                        <a:rPr sz="1000" spc="-15" dirty="0">
                          <a:latin typeface="Calibri"/>
                          <a:cs typeface="Calibri"/>
                        </a:rPr>
                        <a:t> </a:t>
                      </a:r>
                      <a:r>
                        <a:rPr sz="1000" spc="-10" dirty="0">
                          <a:latin typeface="Calibri"/>
                          <a:cs typeface="Calibri"/>
                        </a:rPr>
                        <a:t>Pebble-</a:t>
                      </a:r>
                      <a:r>
                        <a:rPr sz="1000" dirty="0">
                          <a:latin typeface="Calibri"/>
                          <a:cs typeface="Calibri"/>
                        </a:rPr>
                        <a:t>Bed </a:t>
                      </a:r>
                      <a:r>
                        <a:rPr sz="1000" spc="-20" dirty="0">
                          <a:latin typeface="Calibri"/>
                          <a:cs typeface="Calibri"/>
                        </a:rPr>
                        <a:t>HTGR</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200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75</a:t>
                      </a:r>
                      <a:r>
                        <a:rPr sz="1000" spc="229" dirty="0">
                          <a:latin typeface="Calibri"/>
                          <a:cs typeface="Calibri"/>
                        </a:rPr>
                        <a:t> </a:t>
                      </a:r>
                      <a:r>
                        <a:rPr sz="1000" spc="-25" dirty="0">
                          <a:latin typeface="Calibri"/>
                          <a:cs typeface="Calibri"/>
                        </a:rPr>
                        <a:t>MWe</a:t>
                      </a:r>
                      <a:endParaRPr sz="1000" dirty="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750</a:t>
                      </a:r>
                      <a:r>
                        <a:rPr sz="975" spc="-30" baseline="25641" dirty="0">
                          <a:latin typeface="Calibri"/>
                          <a:cs typeface="Calibri"/>
                        </a:rPr>
                        <a:t>o</a:t>
                      </a:r>
                      <a:r>
                        <a:rPr sz="1000" spc="-20" dirty="0">
                          <a:latin typeface="Calibri"/>
                          <a:cs typeface="Calibri"/>
                        </a:rPr>
                        <a:t>C</a:t>
                      </a:r>
                      <a:endParaRPr sz="1000" dirty="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&lt;15.5%</a:t>
                      </a:r>
                      <a:endParaRPr sz="1000" dirty="0">
                        <a:latin typeface="Calibri"/>
                        <a:cs typeface="Calibri"/>
                      </a:endParaRPr>
                    </a:p>
                    <a:p>
                      <a:pPr marL="262255" marR="44450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dirty="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2079498" y="1911857"/>
            <a:ext cx="969263" cy="2106167"/>
          </a:xfrm>
          <a:prstGeom prst="rect">
            <a:avLst/>
          </a:prstGeom>
        </p:spPr>
      </p:pic>
      <p:pic>
        <p:nvPicPr>
          <p:cNvPr id="4" name="object 4"/>
          <p:cNvPicPr/>
          <p:nvPr/>
        </p:nvPicPr>
        <p:blipFill>
          <a:blip r:embed="rId3" cstate="print"/>
          <a:stretch>
            <a:fillRect/>
          </a:stretch>
        </p:blipFill>
        <p:spPr>
          <a:xfrm>
            <a:off x="3719322" y="1926335"/>
            <a:ext cx="1312163" cy="2077211"/>
          </a:xfrm>
          <a:prstGeom prst="rect">
            <a:avLst/>
          </a:prstGeom>
        </p:spPr>
      </p:pic>
      <p:pic>
        <p:nvPicPr>
          <p:cNvPr id="5" name="object 5"/>
          <p:cNvPicPr/>
          <p:nvPr/>
        </p:nvPicPr>
        <p:blipFill>
          <a:blip r:embed="rId4" cstate="print"/>
          <a:stretch>
            <a:fillRect/>
          </a:stretch>
        </p:blipFill>
        <p:spPr>
          <a:xfrm>
            <a:off x="5343144" y="2244852"/>
            <a:ext cx="1728215" cy="1413509"/>
          </a:xfrm>
          <a:prstGeom prst="rect">
            <a:avLst/>
          </a:prstGeom>
        </p:spPr>
      </p:pic>
      <p:pic>
        <p:nvPicPr>
          <p:cNvPr id="6" name="object 6"/>
          <p:cNvPicPr/>
          <p:nvPr/>
        </p:nvPicPr>
        <p:blipFill>
          <a:blip r:embed="rId5" cstate="print"/>
          <a:stretch>
            <a:fillRect/>
          </a:stretch>
        </p:blipFill>
        <p:spPr>
          <a:xfrm>
            <a:off x="7225283" y="2219718"/>
            <a:ext cx="1694885" cy="1311662"/>
          </a:xfrm>
          <a:prstGeom prst="rect">
            <a:avLst/>
          </a:prstGeom>
        </p:spPr>
      </p:pic>
      <p:pic>
        <p:nvPicPr>
          <p:cNvPr id="7" name="object 7"/>
          <p:cNvPicPr/>
          <p:nvPr/>
        </p:nvPicPr>
        <p:blipFill>
          <a:blip r:embed="rId6" cstate="print"/>
          <a:stretch>
            <a:fillRect/>
          </a:stretch>
        </p:blipFill>
        <p:spPr>
          <a:xfrm>
            <a:off x="9332976" y="1882902"/>
            <a:ext cx="1055369" cy="2163317"/>
          </a:xfrm>
          <a:prstGeom prst="rect">
            <a:avLst/>
          </a:prstGeom>
        </p:spPr>
      </p:pic>
      <p:sp>
        <p:nvSpPr>
          <p:cNvPr id="8" name="object 8"/>
          <p:cNvSpPr txBox="1">
            <a:spLocks noGrp="1"/>
          </p:cNvSpPr>
          <p:nvPr>
            <p:ph type="title"/>
          </p:nvPr>
        </p:nvSpPr>
        <p:spPr>
          <a:xfrm>
            <a:off x="838200" y="713718"/>
            <a:ext cx="10515600" cy="628377"/>
          </a:xfrm>
          <a:prstGeom prst="rect">
            <a:avLst/>
          </a:prstGeom>
        </p:spPr>
        <p:txBody>
          <a:bodyPr vert="horz" wrap="square" lIns="0" tIns="12700" rIns="0" bIns="0" rtlCol="0">
            <a:spAutoFit/>
          </a:bodyPr>
          <a:lstStyle/>
          <a:p>
            <a:pPr marL="21590" algn="ctr">
              <a:lnSpc>
                <a:spcPct val="100000"/>
              </a:lnSpc>
              <a:spcBef>
                <a:spcPts val="100"/>
              </a:spcBef>
            </a:pPr>
            <a:r>
              <a:rPr lang="en-US" sz="4000" spc="-10" dirty="0">
                <a:latin typeface="Headline R" panose="02030504000101010101" pitchFamily="18" charset="-127"/>
                <a:ea typeface="Headline R" panose="02030504000101010101" pitchFamily="18" charset="-127"/>
              </a:rPr>
              <a:t>HTGR</a:t>
            </a:r>
            <a:r>
              <a:rPr sz="4000" spc="-10" dirty="0">
                <a:latin typeface="Headline R" panose="02030504000101010101" pitchFamily="18" charset="-127"/>
                <a:ea typeface="Headline R" panose="02030504000101010101" pitchFamily="18" charset="-127"/>
              </a:rPr>
              <a:t>-</a:t>
            </a:r>
            <a:r>
              <a:rPr sz="4000" dirty="0">
                <a:latin typeface="Headline R" panose="02030504000101010101" pitchFamily="18" charset="-127"/>
                <a:ea typeface="Headline R" panose="02030504000101010101" pitchFamily="18" charset="-127"/>
              </a:rPr>
              <a:t>type</a:t>
            </a:r>
            <a:r>
              <a:rPr lang="en-US" sz="4000" dirty="0">
                <a:latin typeface="Headline R" panose="02030504000101010101" pitchFamily="18" charset="-127"/>
                <a:ea typeface="Headline R" panose="02030504000101010101" pitchFamily="18" charset="-127"/>
              </a:rPr>
              <a:t> </a:t>
            </a:r>
            <a:r>
              <a:rPr sz="4000" dirty="0">
                <a:latin typeface="Headline R" panose="02030504000101010101" pitchFamily="18" charset="-127"/>
                <a:ea typeface="Headline R" panose="02030504000101010101" pitchFamily="18" charset="-127"/>
              </a:rPr>
              <a:t>SMRs</a:t>
            </a:r>
          </a:p>
        </p:txBody>
      </p:sp>
      <p:sp>
        <p:nvSpPr>
          <p:cNvPr id="10" name="テキスト ボックス 9">
            <a:extLst>
              <a:ext uri="{FF2B5EF4-FFF2-40B4-BE49-F238E27FC236}">
                <a16:creationId xmlns:a16="http://schemas.microsoft.com/office/drawing/2014/main" id="{932A904B-118E-4F78-9944-D52513E1AD91}"/>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高温ガス炉</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7904855" y="1137429"/>
            <a:ext cx="4011728" cy="5305593"/>
            <a:chOff x="5593600" y="1490344"/>
            <a:chExt cx="4424045" cy="5850890"/>
          </a:xfrm>
        </p:grpSpPr>
        <p:pic>
          <p:nvPicPr>
            <p:cNvPr id="5" name="object 5"/>
            <p:cNvPicPr/>
            <p:nvPr/>
          </p:nvPicPr>
          <p:blipFill>
            <a:blip r:embed="rId2" cstate="print"/>
            <a:stretch>
              <a:fillRect/>
            </a:stretch>
          </p:blipFill>
          <p:spPr>
            <a:xfrm>
              <a:off x="5595251" y="1493519"/>
              <a:ext cx="4419600" cy="5844540"/>
            </a:xfrm>
            <a:prstGeom prst="rect">
              <a:avLst/>
            </a:prstGeom>
          </p:spPr>
        </p:pic>
        <p:sp>
          <p:nvSpPr>
            <p:cNvPr id="6" name="object 6"/>
            <p:cNvSpPr/>
            <p:nvPr/>
          </p:nvSpPr>
          <p:spPr>
            <a:xfrm>
              <a:off x="5600585" y="1497329"/>
              <a:ext cx="4410075" cy="5836920"/>
            </a:xfrm>
            <a:custGeom>
              <a:avLst/>
              <a:gdLst/>
              <a:ahLst/>
              <a:cxnLst/>
              <a:rect l="l" t="t" r="r" b="b"/>
              <a:pathLst>
                <a:path w="4410075" h="5836920">
                  <a:moveTo>
                    <a:pt x="0" y="5836920"/>
                  </a:moveTo>
                  <a:lnTo>
                    <a:pt x="0" y="0"/>
                  </a:lnTo>
                  <a:lnTo>
                    <a:pt x="4409694" y="0"/>
                  </a:lnTo>
                  <a:lnTo>
                    <a:pt x="4409694" y="5836920"/>
                  </a:lnTo>
                  <a:lnTo>
                    <a:pt x="0" y="5836920"/>
                  </a:lnTo>
                  <a:close/>
                </a:path>
              </a:pathLst>
            </a:custGeom>
            <a:ln w="13703">
              <a:solidFill>
                <a:srgbClr val="F79646"/>
              </a:solidFill>
            </a:ln>
          </p:spPr>
          <p:txBody>
            <a:bodyPr wrap="square" lIns="0" tIns="0" rIns="0" bIns="0" rtlCol="0"/>
            <a:lstStyle/>
            <a:p>
              <a:endParaRPr sz="1632"/>
            </a:p>
          </p:txBody>
        </p:sp>
        <p:pic>
          <p:nvPicPr>
            <p:cNvPr id="7" name="object 7"/>
            <p:cNvPicPr/>
            <p:nvPr/>
          </p:nvPicPr>
          <p:blipFill>
            <a:blip r:embed="rId3" cstate="print"/>
            <a:stretch>
              <a:fillRect/>
            </a:stretch>
          </p:blipFill>
          <p:spPr>
            <a:xfrm>
              <a:off x="6044831" y="4331208"/>
              <a:ext cx="3496817" cy="1446276"/>
            </a:xfrm>
            <a:prstGeom prst="rect">
              <a:avLst/>
            </a:prstGeom>
          </p:spPr>
        </p:pic>
        <p:sp>
          <p:nvSpPr>
            <p:cNvPr id="8" name="object 8"/>
            <p:cNvSpPr/>
            <p:nvPr/>
          </p:nvSpPr>
          <p:spPr>
            <a:xfrm>
              <a:off x="6044831" y="4331208"/>
              <a:ext cx="3496945" cy="1446530"/>
            </a:xfrm>
            <a:custGeom>
              <a:avLst/>
              <a:gdLst/>
              <a:ahLst/>
              <a:cxnLst/>
              <a:rect l="l" t="t" r="r" b="b"/>
              <a:pathLst>
                <a:path w="3496945" h="1446529">
                  <a:moveTo>
                    <a:pt x="0" y="1446276"/>
                  </a:moveTo>
                  <a:lnTo>
                    <a:pt x="0" y="0"/>
                  </a:lnTo>
                  <a:lnTo>
                    <a:pt x="3496817" y="0"/>
                  </a:lnTo>
                  <a:lnTo>
                    <a:pt x="3496817" y="1446276"/>
                  </a:lnTo>
                  <a:lnTo>
                    <a:pt x="0" y="1446276"/>
                  </a:lnTo>
                  <a:close/>
                </a:path>
              </a:pathLst>
            </a:custGeom>
            <a:ln w="13703">
              <a:solidFill>
                <a:srgbClr val="000000"/>
              </a:solidFill>
            </a:ln>
          </p:spPr>
          <p:txBody>
            <a:bodyPr wrap="square" lIns="0" tIns="0" rIns="0" bIns="0" rtlCol="0"/>
            <a:lstStyle/>
            <a:p>
              <a:endParaRPr sz="1632"/>
            </a:p>
          </p:txBody>
        </p:sp>
        <p:pic>
          <p:nvPicPr>
            <p:cNvPr id="9" name="object 9"/>
            <p:cNvPicPr/>
            <p:nvPr/>
          </p:nvPicPr>
          <p:blipFill>
            <a:blip r:embed="rId3" cstate="print"/>
            <a:stretch>
              <a:fillRect/>
            </a:stretch>
          </p:blipFill>
          <p:spPr>
            <a:xfrm>
              <a:off x="6044831" y="5842254"/>
              <a:ext cx="3496817" cy="1438656"/>
            </a:xfrm>
            <a:prstGeom prst="rect">
              <a:avLst/>
            </a:prstGeom>
          </p:spPr>
        </p:pic>
        <p:sp>
          <p:nvSpPr>
            <p:cNvPr id="10" name="object 10"/>
            <p:cNvSpPr/>
            <p:nvPr/>
          </p:nvSpPr>
          <p:spPr>
            <a:xfrm>
              <a:off x="6044831" y="5842254"/>
              <a:ext cx="3496945" cy="1438910"/>
            </a:xfrm>
            <a:custGeom>
              <a:avLst/>
              <a:gdLst/>
              <a:ahLst/>
              <a:cxnLst/>
              <a:rect l="l" t="t" r="r" b="b"/>
              <a:pathLst>
                <a:path w="3496945" h="1438909">
                  <a:moveTo>
                    <a:pt x="0" y="1438656"/>
                  </a:moveTo>
                  <a:lnTo>
                    <a:pt x="0" y="0"/>
                  </a:lnTo>
                  <a:lnTo>
                    <a:pt x="3496817" y="0"/>
                  </a:lnTo>
                  <a:lnTo>
                    <a:pt x="3496817" y="1438656"/>
                  </a:lnTo>
                  <a:lnTo>
                    <a:pt x="0" y="1438656"/>
                  </a:lnTo>
                  <a:close/>
                </a:path>
              </a:pathLst>
            </a:custGeom>
            <a:ln w="10274">
              <a:solidFill>
                <a:srgbClr val="000000"/>
              </a:solidFill>
            </a:ln>
          </p:spPr>
          <p:txBody>
            <a:bodyPr wrap="square" lIns="0" tIns="0" rIns="0" bIns="0" rtlCol="0"/>
            <a:lstStyle/>
            <a:p>
              <a:endParaRPr sz="1632"/>
            </a:p>
          </p:txBody>
        </p:sp>
        <p:pic>
          <p:nvPicPr>
            <p:cNvPr id="11" name="object 11"/>
            <p:cNvPicPr/>
            <p:nvPr/>
          </p:nvPicPr>
          <p:blipFill>
            <a:blip r:embed="rId4" cstate="print"/>
            <a:stretch>
              <a:fillRect/>
            </a:stretch>
          </p:blipFill>
          <p:spPr>
            <a:xfrm>
              <a:off x="6044831" y="2800350"/>
              <a:ext cx="3496817" cy="1462277"/>
            </a:xfrm>
            <a:prstGeom prst="rect">
              <a:avLst/>
            </a:prstGeom>
          </p:spPr>
        </p:pic>
        <p:sp>
          <p:nvSpPr>
            <p:cNvPr id="12" name="object 12"/>
            <p:cNvSpPr/>
            <p:nvPr/>
          </p:nvSpPr>
          <p:spPr>
            <a:xfrm>
              <a:off x="6044831" y="2800350"/>
              <a:ext cx="3496945" cy="1462405"/>
            </a:xfrm>
            <a:custGeom>
              <a:avLst/>
              <a:gdLst/>
              <a:ahLst/>
              <a:cxnLst/>
              <a:rect l="l" t="t" r="r" b="b"/>
              <a:pathLst>
                <a:path w="3496945" h="1462404">
                  <a:moveTo>
                    <a:pt x="0" y="1462277"/>
                  </a:moveTo>
                  <a:lnTo>
                    <a:pt x="0" y="0"/>
                  </a:lnTo>
                  <a:lnTo>
                    <a:pt x="3496817" y="0"/>
                  </a:lnTo>
                  <a:lnTo>
                    <a:pt x="3496817" y="1462277"/>
                  </a:lnTo>
                  <a:lnTo>
                    <a:pt x="0" y="1462277"/>
                  </a:lnTo>
                  <a:close/>
                </a:path>
              </a:pathLst>
            </a:custGeom>
            <a:ln w="13703">
              <a:solidFill>
                <a:srgbClr val="000000"/>
              </a:solidFill>
            </a:ln>
          </p:spPr>
          <p:txBody>
            <a:bodyPr wrap="square" lIns="0" tIns="0" rIns="0" bIns="0" rtlCol="0"/>
            <a:lstStyle/>
            <a:p>
              <a:endParaRPr sz="1632"/>
            </a:p>
          </p:txBody>
        </p:sp>
        <p:sp>
          <p:nvSpPr>
            <p:cNvPr id="13" name="object 13"/>
            <p:cNvSpPr/>
            <p:nvPr/>
          </p:nvSpPr>
          <p:spPr>
            <a:xfrm>
              <a:off x="6044831" y="2800350"/>
              <a:ext cx="3496945" cy="245745"/>
            </a:xfrm>
            <a:custGeom>
              <a:avLst/>
              <a:gdLst/>
              <a:ahLst/>
              <a:cxnLst/>
              <a:rect l="l" t="t" r="r" b="b"/>
              <a:pathLst>
                <a:path w="3496945" h="245744">
                  <a:moveTo>
                    <a:pt x="3496817" y="245363"/>
                  </a:moveTo>
                  <a:lnTo>
                    <a:pt x="3496817" y="0"/>
                  </a:lnTo>
                  <a:lnTo>
                    <a:pt x="0" y="0"/>
                  </a:lnTo>
                  <a:lnTo>
                    <a:pt x="0" y="245364"/>
                  </a:lnTo>
                  <a:lnTo>
                    <a:pt x="3496817" y="245363"/>
                  </a:lnTo>
                  <a:close/>
                </a:path>
              </a:pathLst>
            </a:custGeom>
            <a:solidFill>
              <a:srgbClr val="00B050"/>
            </a:solidFill>
          </p:spPr>
          <p:txBody>
            <a:bodyPr wrap="square" lIns="0" tIns="0" rIns="0" bIns="0" rtlCol="0"/>
            <a:lstStyle/>
            <a:p>
              <a:endParaRPr sz="1632"/>
            </a:p>
          </p:txBody>
        </p:sp>
        <p:pic>
          <p:nvPicPr>
            <p:cNvPr id="14" name="object 14"/>
            <p:cNvPicPr/>
            <p:nvPr/>
          </p:nvPicPr>
          <p:blipFill>
            <a:blip r:embed="rId5" cstate="print"/>
            <a:stretch>
              <a:fillRect/>
            </a:stretch>
          </p:blipFill>
          <p:spPr>
            <a:xfrm>
              <a:off x="6326771" y="3134868"/>
              <a:ext cx="1173480" cy="1056894"/>
            </a:xfrm>
            <a:prstGeom prst="rect">
              <a:avLst/>
            </a:prstGeom>
          </p:spPr>
        </p:pic>
        <p:sp>
          <p:nvSpPr>
            <p:cNvPr id="15" name="object 15"/>
            <p:cNvSpPr/>
            <p:nvPr/>
          </p:nvSpPr>
          <p:spPr>
            <a:xfrm>
              <a:off x="7704467" y="3364230"/>
              <a:ext cx="427990" cy="250825"/>
            </a:xfrm>
            <a:custGeom>
              <a:avLst/>
              <a:gdLst/>
              <a:ahLst/>
              <a:cxnLst/>
              <a:rect l="l" t="t" r="r" b="b"/>
              <a:pathLst>
                <a:path w="427990" h="250825">
                  <a:moveTo>
                    <a:pt x="427481" y="124968"/>
                  </a:moveTo>
                  <a:lnTo>
                    <a:pt x="224028" y="0"/>
                  </a:lnTo>
                  <a:lnTo>
                    <a:pt x="224028" y="62484"/>
                  </a:lnTo>
                  <a:lnTo>
                    <a:pt x="0" y="62484"/>
                  </a:lnTo>
                  <a:lnTo>
                    <a:pt x="0" y="188214"/>
                  </a:lnTo>
                  <a:lnTo>
                    <a:pt x="224028" y="188214"/>
                  </a:lnTo>
                  <a:lnTo>
                    <a:pt x="224028" y="250698"/>
                  </a:lnTo>
                  <a:lnTo>
                    <a:pt x="427481" y="124968"/>
                  </a:lnTo>
                  <a:close/>
                </a:path>
              </a:pathLst>
            </a:custGeom>
            <a:solidFill>
              <a:srgbClr val="00B0F0"/>
            </a:solidFill>
          </p:spPr>
          <p:txBody>
            <a:bodyPr wrap="square" lIns="0" tIns="0" rIns="0" bIns="0" rtlCol="0"/>
            <a:lstStyle/>
            <a:p>
              <a:endParaRPr sz="1632"/>
            </a:p>
          </p:txBody>
        </p:sp>
        <p:pic>
          <p:nvPicPr>
            <p:cNvPr id="16" name="object 16"/>
            <p:cNvPicPr/>
            <p:nvPr/>
          </p:nvPicPr>
          <p:blipFill>
            <a:blip r:embed="rId6" cstate="print"/>
            <a:stretch>
              <a:fillRect/>
            </a:stretch>
          </p:blipFill>
          <p:spPr>
            <a:xfrm>
              <a:off x="8331593" y="3102102"/>
              <a:ext cx="995172" cy="416813"/>
            </a:xfrm>
            <a:prstGeom prst="rect">
              <a:avLst/>
            </a:prstGeom>
          </p:spPr>
        </p:pic>
      </p:grpSp>
      <p:graphicFrame>
        <p:nvGraphicFramePr>
          <p:cNvPr id="17" name="object 17"/>
          <p:cNvGraphicFramePr>
            <a:graphicFrameLocks noGrp="1"/>
          </p:cNvGraphicFramePr>
          <p:nvPr>
            <p:extLst>
              <p:ext uri="{D42A27DB-BD31-4B8C-83A1-F6EECF244321}">
                <p14:modId xmlns:p14="http://schemas.microsoft.com/office/powerpoint/2010/main" val="663338499"/>
              </p:ext>
            </p:extLst>
          </p:nvPr>
        </p:nvGraphicFramePr>
        <p:xfrm>
          <a:off x="3368677" y="3287203"/>
          <a:ext cx="3875835" cy="3080053"/>
        </p:xfrm>
        <a:graphic>
          <a:graphicData uri="http://schemas.openxmlformats.org/drawingml/2006/table">
            <a:tbl>
              <a:tblPr firstRow="1" bandRow="1">
                <a:tableStyleId>{2D5ABB26-0587-4C30-8999-92F81FD0307C}</a:tableStyleId>
              </a:tblPr>
              <a:tblGrid>
                <a:gridCol w="3875835">
                  <a:extLst>
                    <a:ext uri="{9D8B030D-6E8A-4147-A177-3AD203B41FA5}">
                      <a16:colId xmlns:a16="http://schemas.microsoft.com/office/drawing/2014/main" val="20000"/>
                    </a:ext>
                  </a:extLst>
                </a:gridCol>
              </a:tblGrid>
              <a:tr h="308063">
                <a:tc>
                  <a:txBody>
                    <a:bodyPr/>
                    <a:lstStyle/>
                    <a:p>
                      <a:pPr marR="17780" algn="ctr">
                        <a:lnSpc>
                          <a:spcPct val="100000"/>
                        </a:lnSpc>
                        <a:spcBef>
                          <a:spcPts val="440"/>
                        </a:spcBef>
                      </a:pPr>
                      <a:r>
                        <a:rPr sz="1500" dirty="0">
                          <a:solidFill>
                            <a:srgbClr val="FFFFFF"/>
                          </a:solidFill>
                          <a:latin typeface="Meiryo UI"/>
                          <a:cs typeface="Meiryo UI"/>
                        </a:rPr>
                        <a:t>安全性</a:t>
                      </a:r>
                      <a:r>
                        <a:rPr sz="1500" spc="-25" dirty="0">
                          <a:solidFill>
                            <a:srgbClr val="FFFFFF"/>
                          </a:solidFill>
                          <a:latin typeface="Meiryo UI"/>
                          <a:cs typeface="Meiryo UI"/>
                        </a:rPr>
                        <a:t>（S）</a:t>
                      </a:r>
                      <a:endParaRPr sz="1500">
                        <a:latin typeface="Meiryo UI"/>
                        <a:cs typeface="Meiryo UI"/>
                      </a:endParaRPr>
                    </a:p>
                  </a:txBody>
                  <a:tcPr marL="0" marR="0" marT="50672" marB="0">
                    <a:lnL w="28575">
                      <a:solidFill>
                        <a:srgbClr val="8064A2"/>
                      </a:solidFill>
                      <a:prstDash val="solid"/>
                    </a:lnL>
                    <a:lnR w="28575">
                      <a:solidFill>
                        <a:srgbClr val="8064A2"/>
                      </a:solidFill>
                      <a:prstDash val="solid"/>
                    </a:lnR>
                    <a:solidFill>
                      <a:srgbClr val="8064A2"/>
                    </a:solidFill>
                  </a:tcPr>
                </a:tc>
                <a:extLst>
                  <a:ext uri="{0D108BD9-81ED-4DB2-BD59-A6C34878D82A}">
                    <a16:rowId xmlns:a16="http://schemas.microsoft.com/office/drawing/2014/main" val="10000"/>
                  </a:ext>
                </a:extLst>
              </a:tr>
              <a:tr h="275241">
                <a:tc>
                  <a:txBody>
                    <a:bodyPr/>
                    <a:lstStyle/>
                    <a:p>
                      <a:pPr marL="455930" indent="-285750">
                        <a:lnSpc>
                          <a:spcPct val="100000"/>
                        </a:lnSpc>
                        <a:spcBef>
                          <a:spcPts val="165"/>
                        </a:spcBef>
                        <a:buFont typeface="Wingdings"/>
                        <a:buChar char=""/>
                        <a:tabLst>
                          <a:tab pos="455930" algn="l"/>
                          <a:tab pos="456565" algn="l"/>
                        </a:tabLst>
                      </a:pPr>
                      <a:r>
                        <a:rPr sz="1400" spc="-15" dirty="0">
                          <a:latin typeface="Meiryo UI"/>
                          <a:cs typeface="Meiryo UI"/>
                        </a:rPr>
                        <a:t>炉⼼溶融しない等の⾼い安全性</a:t>
                      </a:r>
                      <a:endParaRPr sz="1400">
                        <a:latin typeface="Meiryo UI"/>
                        <a:cs typeface="Meiryo UI"/>
                      </a:endParaRPr>
                    </a:p>
                  </a:txBody>
                  <a:tcPr marL="0" marR="0" marT="19002" marB="0">
                    <a:lnL w="28575">
                      <a:solidFill>
                        <a:srgbClr val="8064A2"/>
                      </a:solidFill>
                      <a:prstDash val="solid"/>
                    </a:lnL>
                    <a:lnR w="28575">
                      <a:solidFill>
                        <a:srgbClr val="8064A2"/>
                      </a:solidFill>
                      <a:prstDash val="solid"/>
                    </a:lnR>
                    <a:lnB w="28575">
                      <a:solidFill>
                        <a:srgbClr val="8064A2"/>
                      </a:solidFill>
                      <a:prstDash val="solid"/>
                    </a:lnB>
                  </a:tcPr>
                </a:tc>
                <a:extLst>
                  <a:ext uri="{0D108BD9-81ED-4DB2-BD59-A6C34878D82A}">
                    <a16:rowId xmlns:a16="http://schemas.microsoft.com/office/drawing/2014/main" val="10001"/>
                  </a:ext>
                </a:extLst>
              </a:tr>
              <a:tr h="47793">
                <a:tc>
                  <a:txBody>
                    <a:bodyPr/>
                    <a:lstStyle/>
                    <a:p>
                      <a:pPr>
                        <a:lnSpc>
                          <a:spcPct val="100000"/>
                        </a:lnSpc>
                      </a:pPr>
                      <a:endParaRPr sz="100">
                        <a:latin typeface="Times New Roman"/>
                        <a:cs typeface="Times New Roman"/>
                      </a:endParaRPr>
                    </a:p>
                  </a:txBody>
                  <a:tcPr marL="0" marR="0" marT="0" marB="0">
                    <a:lnT w="28575">
                      <a:solidFill>
                        <a:srgbClr val="8064A2"/>
                      </a:solidFill>
                      <a:prstDash val="solid"/>
                    </a:lnT>
                    <a:solidFill>
                      <a:srgbClr val="3333CC"/>
                    </a:solidFill>
                  </a:tcPr>
                </a:tc>
                <a:extLst>
                  <a:ext uri="{0D108BD9-81ED-4DB2-BD59-A6C34878D82A}">
                    <a16:rowId xmlns:a16="http://schemas.microsoft.com/office/drawing/2014/main" val="10002"/>
                  </a:ext>
                </a:extLst>
              </a:tr>
              <a:tr h="281575">
                <a:tc>
                  <a:txBody>
                    <a:bodyPr/>
                    <a:lstStyle/>
                    <a:p>
                      <a:pPr marL="962025">
                        <a:lnSpc>
                          <a:spcPct val="100000"/>
                        </a:lnSpc>
                        <a:spcBef>
                          <a:spcPts val="210"/>
                        </a:spcBef>
                      </a:pPr>
                      <a:r>
                        <a:rPr sz="1500" dirty="0">
                          <a:solidFill>
                            <a:srgbClr val="FFFFFF"/>
                          </a:solidFill>
                          <a:latin typeface="Meiryo UI"/>
                          <a:cs typeface="Meiryo UI"/>
                        </a:rPr>
                        <a:t>エネルギー安定供給</a:t>
                      </a:r>
                      <a:r>
                        <a:rPr sz="1500" spc="-25" dirty="0">
                          <a:solidFill>
                            <a:srgbClr val="FFFFFF"/>
                          </a:solidFill>
                          <a:latin typeface="Meiryo UI"/>
                          <a:cs typeface="Meiryo UI"/>
                        </a:rPr>
                        <a:t>（E）</a:t>
                      </a:r>
                      <a:endParaRPr sz="1500">
                        <a:latin typeface="Meiryo UI"/>
                        <a:cs typeface="Meiryo UI"/>
                      </a:endParaRPr>
                    </a:p>
                  </a:txBody>
                  <a:tcPr marL="0" marR="0" marT="24184" marB="0">
                    <a:lnL w="28575">
                      <a:solidFill>
                        <a:srgbClr val="3333CC"/>
                      </a:solidFill>
                      <a:prstDash val="solid"/>
                    </a:lnL>
                    <a:lnR w="28575">
                      <a:solidFill>
                        <a:srgbClr val="3333CC"/>
                      </a:solidFill>
                      <a:prstDash val="solid"/>
                    </a:lnR>
                    <a:solidFill>
                      <a:srgbClr val="3333CC"/>
                    </a:solidFill>
                  </a:tcPr>
                </a:tc>
                <a:extLst>
                  <a:ext uri="{0D108BD9-81ED-4DB2-BD59-A6C34878D82A}">
                    <a16:rowId xmlns:a16="http://schemas.microsoft.com/office/drawing/2014/main" val="10003"/>
                  </a:ext>
                </a:extLst>
              </a:tr>
              <a:tr h="295395">
                <a:tc>
                  <a:txBody>
                    <a:bodyPr/>
                    <a:lstStyle/>
                    <a:p>
                      <a:pPr marL="455930" indent="-285750">
                        <a:lnSpc>
                          <a:spcPct val="100000"/>
                        </a:lnSpc>
                        <a:spcBef>
                          <a:spcPts val="150"/>
                        </a:spcBef>
                        <a:buFont typeface="Wingdings"/>
                        <a:buChar char=""/>
                        <a:tabLst>
                          <a:tab pos="455930" algn="l"/>
                          <a:tab pos="456565" algn="l"/>
                        </a:tabLst>
                      </a:pPr>
                      <a:r>
                        <a:rPr sz="1400" spc="-20" dirty="0">
                          <a:latin typeface="Meiryo UI"/>
                          <a:cs typeface="Meiryo UI"/>
                        </a:rPr>
                        <a:t>原⼦⼒による⽔素エネルギーの安定供給</a:t>
                      </a:r>
                      <a:endParaRPr sz="1400">
                        <a:latin typeface="Meiryo UI"/>
                        <a:cs typeface="Meiryo UI"/>
                      </a:endParaRPr>
                    </a:p>
                  </a:txBody>
                  <a:tcPr marL="0" marR="0" marT="17275" marB="0">
                    <a:lnL w="28575">
                      <a:solidFill>
                        <a:srgbClr val="3333CC"/>
                      </a:solidFill>
                      <a:prstDash val="solid"/>
                    </a:lnL>
                    <a:lnR w="28575">
                      <a:solidFill>
                        <a:srgbClr val="3333CC"/>
                      </a:solidFill>
                      <a:prstDash val="solid"/>
                    </a:lnR>
                    <a:lnB w="28575">
                      <a:solidFill>
                        <a:srgbClr val="3333CC"/>
                      </a:solidFill>
                      <a:prstDash val="solid"/>
                    </a:lnB>
                  </a:tcPr>
                </a:tc>
                <a:extLst>
                  <a:ext uri="{0D108BD9-81ED-4DB2-BD59-A6C34878D82A}">
                    <a16:rowId xmlns:a16="http://schemas.microsoft.com/office/drawing/2014/main" val="10004"/>
                  </a:ext>
                </a:extLst>
              </a:tr>
              <a:tr h="340309">
                <a:tc>
                  <a:txBody>
                    <a:bodyPr/>
                    <a:lstStyle/>
                    <a:p>
                      <a:pPr marR="18415" algn="ctr">
                        <a:lnSpc>
                          <a:spcPct val="100000"/>
                        </a:lnSpc>
                        <a:spcBef>
                          <a:spcPts val="535"/>
                        </a:spcBef>
                      </a:pPr>
                      <a:r>
                        <a:rPr sz="1500" dirty="0">
                          <a:solidFill>
                            <a:srgbClr val="FFFFFF"/>
                          </a:solidFill>
                          <a:latin typeface="Meiryo UI"/>
                          <a:cs typeface="Meiryo UI"/>
                        </a:rPr>
                        <a:t>経済効率性</a:t>
                      </a:r>
                      <a:r>
                        <a:rPr sz="1500" spc="-25" dirty="0">
                          <a:solidFill>
                            <a:srgbClr val="FFFFFF"/>
                          </a:solidFill>
                          <a:latin typeface="Meiryo UI"/>
                          <a:cs typeface="Meiryo UI"/>
                        </a:rPr>
                        <a:t>（E）</a:t>
                      </a:r>
                      <a:endParaRPr sz="1500">
                        <a:latin typeface="Meiryo UI"/>
                        <a:cs typeface="Meiryo UI"/>
                      </a:endParaRPr>
                    </a:p>
                  </a:txBody>
                  <a:tcPr marL="0" marR="0" marT="61613" marB="0">
                    <a:lnL w="28575">
                      <a:solidFill>
                        <a:srgbClr val="3333CC"/>
                      </a:solidFill>
                      <a:prstDash val="solid"/>
                    </a:lnL>
                    <a:lnR w="28575">
                      <a:solidFill>
                        <a:srgbClr val="3333CC"/>
                      </a:solidFill>
                      <a:prstDash val="solid"/>
                    </a:lnR>
                    <a:lnT w="28575">
                      <a:solidFill>
                        <a:srgbClr val="3333CC"/>
                      </a:solidFill>
                      <a:prstDash val="solid"/>
                    </a:lnT>
                    <a:solidFill>
                      <a:srgbClr val="3333CC"/>
                    </a:solidFill>
                  </a:tcPr>
                </a:tc>
                <a:extLst>
                  <a:ext uri="{0D108BD9-81ED-4DB2-BD59-A6C34878D82A}">
                    <a16:rowId xmlns:a16="http://schemas.microsoft.com/office/drawing/2014/main" val="10005"/>
                  </a:ext>
                </a:extLst>
              </a:tr>
              <a:tr h="696741">
                <a:tc>
                  <a:txBody>
                    <a:bodyPr/>
                    <a:lstStyle/>
                    <a:p>
                      <a:pPr marL="455930" indent="-285750">
                        <a:lnSpc>
                          <a:spcPct val="100000"/>
                        </a:lnSpc>
                        <a:spcBef>
                          <a:spcPts val="215"/>
                        </a:spcBef>
                        <a:buFont typeface="Wingdings"/>
                        <a:buChar char=""/>
                        <a:tabLst>
                          <a:tab pos="455930" algn="l"/>
                          <a:tab pos="456565" algn="l"/>
                        </a:tabLst>
                      </a:pPr>
                      <a:r>
                        <a:rPr sz="1400" dirty="0">
                          <a:latin typeface="Meiryo UI"/>
                          <a:cs typeface="Meiryo UI"/>
                        </a:rPr>
                        <a:t>熱利⽤率︓約</a:t>
                      </a:r>
                      <a:r>
                        <a:rPr sz="1400" spc="-25" dirty="0">
                          <a:latin typeface="Meiryo UI"/>
                          <a:cs typeface="Meiryo UI"/>
                        </a:rPr>
                        <a:t>80％</a:t>
                      </a:r>
                      <a:endParaRPr sz="1400">
                        <a:latin typeface="Meiryo UI"/>
                        <a:cs typeface="Meiryo UI"/>
                      </a:endParaRPr>
                    </a:p>
                    <a:p>
                      <a:pPr marL="455930" indent="-285750">
                        <a:lnSpc>
                          <a:spcPct val="100000"/>
                        </a:lnSpc>
                        <a:spcBef>
                          <a:spcPts val="10"/>
                        </a:spcBef>
                        <a:buFont typeface="Wingdings"/>
                        <a:buChar char=""/>
                        <a:tabLst>
                          <a:tab pos="455930" algn="l"/>
                          <a:tab pos="456565" algn="l"/>
                        </a:tabLst>
                      </a:pPr>
                      <a:r>
                        <a:rPr sz="1400" dirty="0">
                          <a:latin typeface="Meiryo UI"/>
                          <a:cs typeface="Meiryo UI"/>
                        </a:rPr>
                        <a:t>発電効率︓約</a:t>
                      </a:r>
                      <a:r>
                        <a:rPr sz="1400" spc="-25" dirty="0">
                          <a:latin typeface="Meiryo UI"/>
                          <a:cs typeface="Meiryo UI"/>
                        </a:rPr>
                        <a:t>50％</a:t>
                      </a:r>
                      <a:endParaRPr sz="1400">
                        <a:latin typeface="Meiryo UI"/>
                        <a:cs typeface="Meiryo UI"/>
                      </a:endParaRPr>
                    </a:p>
                    <a:p>
                      <a:pPr marL="455930" indent="-285750">
                        <a:lnSpc>
                          <a:spcPct val="100000"/>
                        </a:lnSpc>
                        <a:spcBef>
                          <a:spcPts val="15"/>
                        </a:spcBef>
                        <a:buFont typeface="Wingdings"/>
                        <a:buChar char=""/>
                        <a:tabLst>
                          <a:tab pos="455930" algn="l"/>
                          <a:tab pos="456565" algn="l"/>
                        </a:tabLst>
                      </a:pPr>
                      <a:r>
                        <a:rPr sz="1400" dirty="0">
                          <a:latin typeface="Meiryo UI"/>
                          <a:cs typeface="Meiryo UI"/>
                        </a:rPr>
                        <a:t>燃料の⾼燃焼度化</a:t>
                      </a:r>
                      <a:r>
                        <a:rPr sz="1400" spc="-10" dirty="0">
                          <a:latin typeface="Meiryo UI"/>
                          <a:cs typeface="Meiryo UI"/>
                        </a:rPr>
                        <a:t>（120GWd/t）</a:t>
                      </a:r>
                      <a:endParaRPr sz="1400">
                        <a:latin typeface="Meiryo UI"/>
                        <a:cs typeface="Meiryo UI"/>
                      </a:endParaRPr>
                    </a:p>
                  </a:txBody>
                  <a:tcPr marL="0" marR="0" marT="24760" marB="0">
                    <a:lnL w="28575">
                      <a:solidFill>
                        <a:srgbClr val="3333CC"/>
                      </a:solidFill>
                      <a:prstDash val="solid"/>
                    </a:lnL>
                    <a:lnR w="28575">
                      <a:solidFill>
                        <a:srgbClr val="3333CC"/>
                      </a:solidFill>
                      <a:prstDash val="solid"/>
                    </a:lnR>
                    <a:lnB w="28575">
                      <a:solidFill>
                        <a:srgbClr val="3333CC"/>
                      </a:solidFill>
                      <a:prstDash val="solid"/>
                    </a:lnB>
                  </a:tcPr>
                </a:tc>
                <a:extLst>
                  <a:ext uri="{0D108BD9-81ED-4DB2-BD59-A6C34878D82A}">
                    <a16:rowId xmlns:a16="http://schemas.microsoft.com/office/drawing/2014/main" val="10006"/>
                  </a:ext>
                </a:extLst>
              </a:tr>
              <a:tr h="49520">
                <a:tc>
                  <a:txBody>
                    <a:bodyPr/>
                    <a:lstStyle/>
                    <a:p>
                      <a:pPr>
                        <a:lnSpc>
                          <a:spcPct val="100000"/>
                        </a:lnSpc>
                      </a:pPr>
                      <a:endParaRPr sz="200">
                        <a:latin typeface="Times New Roman"/>
                        <a:cs typeface="Times New Roman"/>
                      </a:endParaRPr>
                    </a:p>
                  </a:txBody>
                  <a:tcPr marL="0" marR="0" marT="0" marB="0">
                    <a:lnT w="28575">
                      <a:solidFill>
                        <a:srgbClr val="3333CC"/>
                      </a:solidFill>
                      <a:prstDash val="solid"/>
                    </a:lnT>
                  </a:tcPr>
                </a:tc>
                <a:extLst>
                  <a:ext uri="{0D108BD9-81ED-4DB2-BD59-A6C34878D82A}">
                    <a16:rowId xmlns:a16="http://schemas.microsoft.com/office/drawing/2014/main" val="10007"/>
                  </a:ext>
                </a:extLst>
              </a:tr>
              <a:tr h="290788">
                <a:tc>
                  <a:txBody>
                    <a:bodyPr/>
                    <a:lstStyle/>
                    <a:p>
                      <a:pPr marR="18415" algn="ctr">
                        <a:lnSpc>
                          <a:spcPct val="100000"/>
                        </a:lnSpc>
                        <a:spcBef>
                          <a:spcPts val="105"/>
                        </a:spcBef>
                      </a:pPr>
                      <a:r>
                        <a:rPr sz="1500" dirty="0">
                          <a:solidFill>
                            <a:srgbClr val="FFFFFF"/>
                          </a:solidFill>
                          <a:latin typeface="Meiryo UI"/>
                          <a:cs typeface="Meiryo UI"/>
                        </a:rPr>
                        <a:t>環境適合性</a:t>
                      </a:r>
                      <a:r>
                        <a:rPr sz="1500" spc="-25" dirty="0">
                          <a:solidFill>
                            <a:srgbClr val="FFFFFF"/>
                          </a:solidFill>
                          <a:latin typeface="Meiryo UI"/>
                          <a:cs typeface="Meiryo UI"/>
                        </a:rPr>
                        <a:t>（E）</a:t>
                      </a:r>
                      <a:endParaRPr sz="1500">
                        <a:latin typeface="Meiryo UI"/>
                        <a:cs typeface="Meiryo UI"/>
                      </a:endParaRPr>
                    </a:p>
                  </a:txBody>
                  <a:tcPr marL="0" marR="0" marT="12092" marB="0">
                    <a:lnL w="28575">
                      <a:solidFill>
                        <a:srgbClr val="3333CC"/>
                      </a:solidFill>
                      <a:prstDash val="solid"/>
                    </a:lnL>
                    <a:lnR w="28575">
                      <a:solidFill>
                        <a:srgbClr val="3333CC"/>
                      </a:solidFill>
                      <a:prstDash val="solid"/>
                    </a:lnR>
                    <a:solidFill>
                      <a:srgbClr val="3333CC"/>
                    </a:solidFill>
                  </a:tcPr>
                </a:tc>
                <a:extLst>
                  <a:ext uri="{0D108BD9-81ED-4DB2-BD59-A6C34878D82A}">
                    <a16:rowId xmlns:a16="http://schemas.microsoft.com/office/drawing/2014/main" val="10008"/>
                  </a:ext>
                </a:extLst>
              </a:tr>
              <a:tr h="494628">
                <a:tc>
                  <a:txBody>
                    <a:bodyPr/>
                    <a:lstStyle/>
                    <a:p>
                      <a:pPr marL="455930" indent="-285750">
                        <a:lnSpc>
                          <a:spcPct val="100000"/>
                        </a:lnSpc>
                        <a:spcBef>
                          <a:spcPts val="310"/>
                        </a:spcBef>
                        <a:buFont typeface="Wingdings"/>
                        <a:buChar char=""/>
                        <a:tabLst>
                          <a:tab pos="455930" algn="l"/>
                          <a:tab pos="456565" algn="l"/>
                        </a:tabLst>
                      </a:pPr>
                      <a:r>
                        <a:rPr sz="1400" dirty="0">
                          <a:latin typeface="Meiryo UI"/>
                          <a:cs typeface="Meiryo UI"/>
                        </a:rPr>
                        <a:t>軽⽔炉の</a:t>
                      </a:r>
                      <a:r>
                        <a:rPr sz="1400" spc="-25" dirty="0">
                          <a:latin typeface="Meiryo UI"/>
                          <a:cs typeface="Meiryo UI"/>
                        </a:rPr>
                        <a:t>1/4</a:t>
                      </a:r>
                      <a:r>
                        <a:rPr sz="1400" spc="-15" dirty="0">
                          <a:latin typeface="Meiryo UI"/>
                          <a:cs typeface="Meiryo UI"/>
                        </a:rPr>
                        <a:t>程度の使⽤済燃料発⽣量</a:t>
                      </a:r>
                      <a:endParaRPr sz="1400">
                        <a:latin typeface="Meiryo UI"/>
                        <a:cs typeface="Meiryo UI"/>
                      </a:endParaRPr>
                    </a:p>
                    <a:p>
                      <a:pPr marL="455930" indent="-285750">
                        <a:lnSpc>
                          <a:spcPct val="100000"/>
                        </a:lnSpc>
                        <a:spcBef>
                          <a:spcPts val="10"/>
                        </a:spcBef>
                        <a:buFont typeface="Wingdings"/>
                        <a:buChar char=""/>
                        <a:tabLst>
                          <a:tab pos="455930" algn="l"/>
                          <a:tab pos="456565" algn="l"/>
                        </a:tabLst>
                      </a:pPr>
                      <a:r>
                        <a:rPr sz="1400" spc="-15" dirty="0">
                          <a:latin typeface="Meiryo UI"/>
                          <a:cs typeface="Meiryo UI"/>
                        </a:rPr>
                        <a:t>炭酸ガス排出量の⼤幅削減へ貢献</a:t>
                      </a:r>
                      <a:endParaRPr sz="1400">
                        <a:latin typeface="Meiryo UI"/>
                        <a:cs typeface="Meiryo UI"/>
                      </a:endParaRPr>
                    </a:p>
                  </a:txBody>
                  <a:tcPr marL="0" marR="0" marT="35701" marB="0">
                    <a:lnL w="28575">
                      <a:solidFill>
                        <a:srgbClr val="3333CC"/>
                      </a:solidFill>
                      <a:prstDash val="solid"/>
                    </a:lnL>
                    <a:lnR w="28575">
                      <a:solidFill>
                        <a:srgbClr val="3333CC"/>
                      </a:solidFill>
                      <a:prstDash val="solid"/>
                    </a:lnR>
                    <a:lnB w="28575">
                      <a:solidFill>
                        <a:srgbClr val="3333CC"/>
                      </a:solidFill>
                      <a:prstDash val="solid"/>
                    </a:lnB>
                  </a:tcPr>
                </a:tc>
                <a:extLst>
                  <a:ext uri="{0D108BD9-81ED-4DB2-BD59-A6C34878D82A}">
                    <a16:rowId xmlns:a16="http://schemas.microsoft.com/office/drawing/2014/main" val="10009"/>
                  </a:ext>
                </a:extLst>
              </a:tr>
            </a:tbl>
          </a:graphicData>
        </a:graphic>
      </p:graphicFrame>
      <p:sp>
        <p:nvSpPr>
          <p:cNvPr id="19" name="object 19"/>
          <p:cNvSpPr txBox="1"/>
          <p:nvPr/>
        </p:nvSpPr>
        <p:spPr>
          <a:xfrm>
            <a:off x="8617367" y="3379322"/>
            <a:ext cx="647796" cy="177884"/>
          </a:xfrm>
          <a:prstGeom prst="rect">
            <a:avLst/>
          </a:prstGeom>
        </p:spPr>
        <p:txBody>
          <a:bodyPr vert="horz" wrap="square" lIns="0" tIns="10365" rIns="0" bIns="0" rtlCol="0">
            <a:spAutoFit/>
          </a:bodyPr>
          <a:lstStyle/>
          <a:p>
            <a:pPr>
              <a:spcBef>
                <a:spcPts val="82"/>
              </a:spcBef>
            </a:pPr>
            <a:r>
              <a:rPr sz="1088" b="1" spc="-27" dirty="0">
                <a:solidFill>
                  <a:srgbClr val="FFFFFF"/>
                </a:solidFill>
                <a:latin typeface="Meiryo UI"/>
                <a:cs typeface="Meiryo UI"/>
              </a:rPr>
              <a:t>⾼温ガス炉</a:t>
            </a:r>
            <a:endParaRPr sz="1088">
              <a:latin typeface="Meiryo UI"/>
              <a:cs typeface="Meiryo UI"/>
            </a:endParaRPr>
          </a:p>
        </p:txBody>
      </p:sp>
      <p:grpSp>
        <p:nvGrpSpPr>
          <p:cNvPr id="20" name="object 20"/>
          <p:cNvGrpSpPr/>
          <p:nvPr/>
        </p:nvGrpSpPr>
        <p:grpSpPr>
          <a:xfrm>
            <a:off x="8314031" y="3716982"/>
            <a:ext cx="3171033" cy="1172367"/>
            <a:chOff x="6044831" y="4335017"/>
            <a:chExt cx="3496945" cy="1292860"/>
          </a:xfrm>
        </p:grpSpPr>
        <p:sp>
          <p:nvSpPr>
            <p:cNvPr id="21" name="object 21"/>
            <p:cNvSpPr/>
            <p:nvPr/>
          </p:nvSpPr>
          <p:spPr>
            <a:xfrm>
              <a:off x="6044831" y="4335017"/>
              <a:ext cx="3496945" cy="245745"/>
            </a:xfrm>
            <a:custGeom>
              <a:avLst/>
              <a:gdLst/>
              <a:ahLst/>
              <a:cxnLst/>
              <a:rect l="l" t="t" r="r" b="b"/>
              <a:pathLst>
                <a:path w="3496945" h="245745">
                  <a:moveTo>
                    <a:pt x="3496817" y="245363"/>
                  </a:moveTo>
                  <a:lnTo>
                    <a:pt x="3496817" y="0"/>
                  </a:lnTo>
                  <a:lnTo>
                    <a:pt x="0" y="0"/>
                  </a:lnTo>
                  <a:lnTo>
                    <a:pt x="0" y="245363"/>
                  </a:lnTo>
                  <a:lnTo>
                    <a:pt x="3496817" y="245363"/>
                  </a:lnTo>
                  <a:close/>
                </a:path>
              </a:pathLst>
            </a:custGeom>
            <a:solidFill>
              <a:srgbClr val="00B050"/>
            </a:solidFill>
          </p:spPr>
          <p:txBody>
            <a:bodyPr wrap="square" lIns="0" tIns="0" rIns="0" bIns="0" rtlCol="0"/>
            <a:lstStyle/>
            <a:p>
              <a:endParaRPr sz="1632"/>
            </a:p>
          </p:txBody>
        </p:sp>
        <p:sp>
          <p:nvSpPr>
            <p:cNvPr id="22" name="object 22"/>
            <p:cNvSpPr/>
            <p:nvPr/>
          </p:nvSpPr>
          <p:spPr>
            <a:xfrm>
              <a:off x="7704467" y="4838699"/>
              <a:ext cx="427990" cy="252729"/>
            </a:xfrm>
            <a:custGeom>
              <a:avLst/>
              <a:gdLst/>
              <a:ahLst/>
              <a:cxnLst/>
              <a:rect l="l" t="t" r="r" b="b"/>
              <a:pathLst>
                <a:path w="427990" h="252729">
                  <a:moveTo>
                    <a:pt x="427481" y="125729"/>
                  </a:moveTo>
                  <a:lnTo>
                    <a:pt x="223265" y="0"/>
                  </a:lnTo>
                  <a:lnTo>
                    <a:pt x="223265" y="62483"/>
                  </a:lnTo>
                  <a:lnTo>
                    <a:pt x="0" y="62483"/>
                  </a:lnTo>
                  <a:lnTo>
                    <a:pt x="0" y="188975"/>
                  </a:lnTo>
                  <a:lnTo>
                    <a:pt x="223265" y="188975"/>
                  </a:lnTo>
                  <a:lnTo>
                    <a:pt x="223265" y="252221"/>
                  </a:lnTo>
                  <a:lnTo>
                    <a:pt x="427481" y="125729"/>
                  </a:lnTo>
                  <a:close/>
                </a:path>
              </a:pathLst>
            </a:custGeom>
            <a:solidFill>
              <a:srgbClr val="FF00FF"/>
            </a:solidFill>
          </p:spPr>
          <p:txBody>
            <a:bodyPr wrap="square" lIns="0" tIns="0" rIns="0" bIns="0" rtlCol="0"/>
            <a:lstStyle/>
            <a:p>
              <a:endParaRPr sz="1632"/>
            </a:p>
          </p:txBody>
        </p:sp>
        <p:sp>
          <p:nvSpPr>
            <p:cNvPr id="23" name="object 23"/>
            <p:cNvSpPr/>
            <p:nvPr/>
          </p:nvSpPr>
          <p:spPr>
            <a:xfrm>
              <a:off x="7704467" y="5375147"/>
              <a:ext cx="427990" cy="252729"/>
            </a:xfrm>
            <a:custGeom>
              <a:avLst/>
              <a:gdLst/>
              <a:ahLst/>
              <a:cxnLst/>
              <a:rect l="l" t="t" r="r" b="b"/>
              <a:pathLst>
                <a:path w="427990" h="252729">
                  <a:moveTo>
                    <a:pt x="427481" y="125729"/>
                  </a:moveTo>
                  <a:lnTo>
                    <a:pt x="223265" y="0"/>
                  </a:lnTo>
                  <a:lnTo>
                    <a:pt x="223265" y="63245"/>
                  </a:lnTo>
                  <a:lnTo>
                    <a:pt x="0" y="63245"/>
                  </a:lnTo>
                  <a:lnTo>
                    <a:pt x="0" y="188975"/>
                  </a:lnTo>
                  <a:lnTo>
                    <a:pt x="223265" y="188975"/>
                  </a:lnTo>
                  <a:lnTo>
                    <a:pt x="223265" y="252221"/>
                  </a:lnTo>
                  <a:lnTo>
                    <a:pt x="427481" y="125729"/>
                  </a:lnTo>
                  <a:close/>
                </a:path>
              </a:pathLst>
            </a:custGeom>
            <a:solidFill>
              <a:srgbClr val="00B050"/>
            </a:solidFill>
          </p:spPr>
          <p:txBody>
            <a:bodyPr wrap="square" lIns="0" tIns="0" rIns="0" bIns="0" rtlCol="0"/>
            <a:lstStyle/>
            <a:p>
              <a:endParaRPr sz="1632"/>
            </a:p>
          </p:txBody>
        </p:sp>
        <p:pic>
          <p:nvPicPr>
            <p:cNvPr id="24" name="object 24"/>
            <p:cNvPicPr/>
            <p:nvPr/>
          </p:nvPicPr>
          <p:blipFill>
            <a:blip r:embed="rId7" cstate="print"/>
            <a:stretch>
              <a:fillRect/>
            </a:stretch>
          </p:blipFill>
          <p:spPr>
            <a:xfrm>
              <a:off x="8353691" y="4689347"/>
              <a:ext cx="1072896" cy="797813"/>
            </a:xfrm>
            <a:prstGeom prst="rect">
              <a:avLst/>
            </a:prstGeom>
          </p:spPr>
        </p:pic>
      </p:grpSp>
      <p:sp>
        <p:nvSpPr>
          <p:cNvPr id="25" name="object 25"/>
          <p:cNvSpPr txBox="1"/>
          <p:nvPr/>
        </p:nvSpPr>
        <p:spPr>
          <a:xfrm>
            <a:off x="10497537" y="4813107"/>
            <a:ext cx="682345" cy="176192"/>
          </a:xfrm>
          <a:prstGeom prst="rect">
            <a:avLst/>
          </a:prstGeom>
        </p:spPr>
        <p:txBody>
          <a:bodyPr vert="horz" wrap="square" lIns="0" tIns="15547" rIns="0" bIns="0" rtlCol="0">
            <a:spAutoFit/>
          </a:bodyPr>
          <a:lstStyle/>
          <a:p>
            <a:pPr>
              <a:spcBef>
                <a:spcPts val="122"/>
              </a:spcBef>
            </a:pPr>
            <a:r>
              <a:rPr sz="1043" u="sng" spc="-9" dirty="0">
                <a:uFill>
                  <a:solidFill>
                    <a:srgbClr val="000000"/>
                  </a:solidFill>
                </a:uFill>
                <a:latin typeface="Meiryo UI"/>
                <a:cs typeface="Meiryo UI"/>
              </a:rPr>
              <a:t>化学プラント</a:t>
            </a:r>
            <a:endParaRPr sz="1043">
              <a:latin typeface="Meiryo UI"/>
              <a:cs typeface="Meiryo UI"/>
            </a:endParaRPr>
          </a:p>
        </p:txBody>
      </p:sp>
      <p:sp>
        <p:nvSpPr>
          <p:cNvPr id="26" name="object 26"/>
          <p:cNvSpPr txBox="1"/>
          <p:nvPr/>
        </p:nvSpPr>
        <p:spPr>
          <a:xfrm>
            <a:off x="8671264" y="4751416"/>
            <a:ext cx="636280" cy="174977"/>
          </a:xfrm>
          <a:prstGeom prst="rect">
            <a:avLst/>
          </a:prstGeom>
        </p:spPr>
        <p:txBody>
          <a:bodyPr vert="horz" wrap="square" lIns="0" tIns="7486" rIns="0" bIns="0" rtlCol="0">
            <a:spAutoFit/>
          </a:bodyPr>
          <a:lstStyle/>
          <a:p>
            <a:pPr>
              <a:spcBef>
                <a:spcPts val="59"/>
              </a:spcBef>
            </a:pPr>
            <a:r>
              <a:rPr sz="1088" b="1" spc="-27" dirty="0">
                <a:solidFill>
                  <a:srgbClr val="FFFFFF"/>
                </a:solidFill>
                <a:latin typeface="Meiryo UI"/>
                <a:cs typeface="Meiryo UI"/>
              </a:rPr>
              <a:t>⾼温ガス炉</a:t>
            </a:r>
            <a:endParaRPr sz="1088">
              <a:latin typeface="Meiryo UI"/>
              <a:cs typeface="Meiryo UI"/>
            </a:endParaRPr>
          </a:p>
        </p:txBody>
      </p:sp>
      <p:pic>
        <p:nvPicPr>
          <p:cNvPr id="27" name="object 27"/>
          <p:cNvPicPr/>
          <p:nvPr/>
        </p:nvPicPr>
        <p:blipFill>
          <a:blip r:embed="rId8" cstate="print"/>
          <a:stretch>
            <a:fillRect/>
          </a:stretch>
        </p:blipFill>
        <p:spPr>
          <a:xfrm>
            <a:off x="8589031" y="3989230"/>
            <a:ext cx="1066876" cy="961847"/>
          </a:xfrm>
          <a:prstGeom prst="rect">
            <a:avLst/>
          </a:prstGeom>
        </p:spPr>
      </p:pic>
      <p:sp>
        <p:nvSpPr>
          <p:cNvPr id="28" name="object 28"/>
          <p:cNvSpPr txBox="1"/>
          <p:nvPr/>
        </p:nvSpPr>
        <p:spPr>
          <a:xfrm>
            <a:off x="8637406" y="4741939"/>
            <a:ext cx="647796" cy="177884"/>
          </a:xfrm>
          <a:prstGeom prst="rect">
            <a:avLst/>
          </a:prstGeom>
        </p:spPr>
        <p:txBody>
          <a:bodyPr vert="horz" wrap="square" lIns="0" tIns="10365" rIns="0" bIns="0" rtlCol="0">
            <a:spAutoFit/>
          </a:bodyPr>
          <a:lstStyle/>
          <a:p>
            <a:pPr>
              <a:spcBef>
                <a:spcPts val="82"/>
              </a:spcBef>
            </a:pPr>
            <a:r>
              <a:rPr sz="1088" b="1" spc="-27" dirty="0">
                <a:solidFill>
                  <a:srgbClr val="FFFFFF"/>
                </a:solidFill>
                <a:latin typeface="Meiryo UI"/>
                <a:cs typeface="Meiryo UI"/>
              </a:rPr>
              <a:t>⾼温ガス炉</a:t>
            </a:r>
            <a:endParaRPr sz="1088">
              <a:latin typeface="Meiryo UI"/>
              <a:cs typeface="Meiryo UI"/>
            </a:endParaRPr>
          </a:p>
        </p:txBody>
      </p:sp>
      <p:sp>
        <p:nvSpPr>
          <p:cNvPr id="29" name="object 29"/>
          <p:cNvSpPr txBox="1"/>
          <p:nvPr/>
        </p:nvSpPr>
        <p:spPr>
          <a:xfrm>
            <a:off x="10360024" y="2975513"/>
            <a:ext cx="969679" cy="607489"/>
          </a:xfrm>
          <a:prstGeom prst="rect">
            <a:avLst/>
          </a:prstGeom>
        </p:spPr>
        <p:txBody>
          <a:bodyPr vert="horz" wrap="square" lIns="0" tIns="10365" rIns="0" bIns="0" rtlCol="0">
            <a:spAutoFit/>
          </a:bodyPr>
          <a:lstStyle/>
          <a:p>
            <a:pPr marR="4607" algn="ctr">
              <a:lnSpc>
                <a:spcPct val="127800"/>
              </a:lnSpc>
              <a:spcBef>
                <a:spcPts val="82"/>
              </a:spcBef>
            </a:pPr>
            <a:r>
              <a:rPr sz="1043" u="sng" spc="-9" dirty="0">
                <a:uFill>
                  <a:solidFill>
                    <a:srgbClr val="000000"/>
                  </a:solidFill>
                </a:uFill>
                <a:latin typeface="Meiryo UI"/>
                <a:cs typeface="Meiryo UI"/>
              </a:rPr>
              <a:t>燃料電池⾃動⾞</a:t>
            </a:r>
            <a:r>
              <a:rPr sz="1043" u="sng" spc="-23" dirty="0">
                <a:uFill>
                  <a:solidFill>
                    <a:srgbClr val="000000"/>
                  </a:solidFill>
                </a:uFill>
                <a:latin typeface="Meiryo UI"/>
                <a:cs typeface="Meiryo UI"/>
              </a:rPr>
              <a:t>製鉄</a:t>
            </a:r>
            <a:endParaRPr sz="1043">
              <a:latin typeface="Meiryo UI"/>
              <a:cs typeface="Meiryo UI"/>
            </a:endParaRPr>
          </a:p>
          <a:p>
            <a:pPr marR="4607" algn="ctr">
              <a:spcBef>
                <a:spcPts val="163"/>
              </a:spcBef>
            </a:pPr>
            <a:r>
              <a:rPr sz="1043" u="sng" spc="-9" dirty="0">
                <a:uFill>
                  <a:solidFill>
                    <a:srgbClr val="000000"/>
                  </a:solidFill>
                </a:uFill>
                <a:latin typeface="Meiryo UI"/>
                <a:cs typeface="Meiryo UI"/>
              </a:rPr>
              <a:t>⽔素タウン</a:t>
            </a:r>
            <a:endParaRPr sz="1043">
              <a:latin typeface="Meiryo UI"/>
              <a:cs typeface="Meiryo UI"/>
            </a:endParaRPr>
          </a:p>
        </p:txBody>
      </p:sp>
      <p:sp>
        <p:nvSpPr>
          <p:cNvPr id="30" name="object 30"/>
          <p:cNvSpPr/>
          <p:nvPr/>
        </p:nvSpPr>
        <p:spPr>
          <a:xfrm>
            <a:off x="9818990" y="3281664"/>
            <a:ext cx="388102" cy="229175"/>
          </a:xfrm>
          <a:custGeom>
            <a:avLst/>
            <a:gdLst/>
            <a:ahLst/>
            <a:cxnLst/>
            <a:rect l="l" t="t" r="r" b="b"/>
            <a:pathLst>
              <a:path w="427990" h="252729">
                <a:moveTo>
                  <a:pt x="427481" y="125730"/>
                </a:moveTo>
                <a:lnTo>
                  <a:pt x="223265" y="0"/>
                </a:lnTo>
                <a:lnTo>
                  <a:pt x="223265" y="62484"/>
                </a:lnTo>
                <a:lnTo>
                  <a:pt x="0" y="62484"/>
                </a:lnTo>
                <a:lnTo>
                  <a:pt x="0" y="188976"/>
                </a:lnTo>
                <a:lnTo>
                  <a:pt x="223265" y="188976"/>
                </a:lnTo>
                <a:lnTo>
                  <a:pt x="223265" y="252222"/>
                </a:lnTo>
                <a:lnTo>
                  <a:pt x="427481" y="125730"/>
                </a:lnTo>
                <a:close/>
              </a:path>
            </a:pathLst>
          </a:custGeom>
          <a:solidFill>
            <a:srgbClr val="00B050"/>
          </a:solidFill>
        </p:spPr>
        <p:txBody>
          <a:bodyPr wrap="square" lIns="0" tIns="0" rIns="0" bIns="0" rtlCol="0"/>
          <a:lstStyle/>
          <a:p>
            <a:endParaRPr sz="1632"/>
          </a:p>
        </p:txBody>
      </p:sp>
      <p:sp>
        <p:nvSpPr>
          <p:cNvPr id="31" name="object 31"/>
          <p:cNvSpPr txBox="1"/>
          <p:nvPr/>
        </p:nvSpPr>
        <p:spPr>
          <a:xfrm>
            <a:off x="9876337" y="3062161"/>
            <a:ext cx="285606" cy="176192"/>
          </a:xfrm>
          <a:prstGeom prst="rect">
            <a:avLst/>
          </a:prstGeom>
        </p:spPr>
        <p:txBody>
          <a:bodyPr vert="horz" wrap="square" lIns="0" tIns="15547" rIns="0" bIns="0" rtlCol="0">
            <a:spAutoFit/>
          </a:bodyPr>
          <a:lstStyle/>
          <a:p>
            <a:pPr>
              <a:spcBef>
                <a:spcPts val="122"/>
              </a:spcBef>
            </a:pPr>
            <a:r>
              <a:rPr sz="1043" spc="-23" dirty="0">
                <a:latin typeface="Meiryo UI"/>
                <a:cs typeface="Meiryo UI"/>
              </a:rPr>
              <a:t>電⼒</a:t>
            </a:r>
            <a:endParaRPr sz="1043">
              <a:latin typeface="Meiryo UI"/>
              <a:cs typeface="Meiryo UI"/>
            </a:endParaRPr>
          </a:p>
        </p:txBody>
      </p:sp>
      <p:grpSp>
        <p:nvGrpSpPr>
          <p:cNvPr id="32" name="object 32"/>
          <p:cNvGrpSpPr/>
          <p:nvPr/>
        </p:nvGrpSpPr>
        <p:grpSpPr>
          <a:xfrm>
            <a:off x="8664360" y="5523210"/>
            <a:ext cx="1494249" cy="720925"/>
            <a:chOff x="6431165" y="6326885"/>
            <a:chExt cx="1647825" cy="795020"/>
          </a:xfrm>
        </p:grpSpPr>
        <p:pic>
          <p:nvPicPr>
            <p:cNvPr id="33" name="object 33"/>
            <p:cNvPicPr/>
            <p:nvPr/>
          </p:nvPicPr>
          <p:blipFill>
            <a:blip r:embed="rId9" cstate="print"/>
            <a:stretch>
              <a:fillRect/>
            </a:stretch>
          </p:blipFill>
          <p:spPr>
            <a:xfrm>
              <a:off x="6431165" y="6326885"/>
              <a:ext cx="802386" cy="794766"/>
            </a:xfrm>
            <a:prstGeom prst="rect">
              <a:avLst/>
            </a:prstGeom>
          </p:spPr>
        </p:pic>
        <p:pic>
          <p:nvPicPr>
            <p:cNvPr id="34" name="object 34"/>
            <p:cNvPicPr/>
            <p:nvPr/>
          </p:nvPicPr>
          <p:blipFill>
            <a:blip r:embed="rId10" cstate="print"/>
            <a:stretch>
              <a:fillRect/>
            </a:stretch>
          </p:blipFill>
          <p:spPr>
            <a:xfrm>
              <a:off x="7427848" y="6398513"/>
              <a:ext cx="650748" cy="632459"/>
            </a:xfrm>
            <a:prstGeom prst="rect">
              <a:avLst/>
            </a:prstGeom>
          </p:spPr>
        </p:pic>
      </p:grpSp>
      <p:sp>
        <p:nvSpPr>
          <p:cNvPr id="35" name="object 35"/>
          <p:cNvSpPr txBox="1"/>
          <p:nvPr/>
        </p:nvSpPr>
        <p:spPr>
          <a:xfrm>
            <a:off x="9369156" y="5743174"/>
            <a:ext cx="241268" cy="289645"/>
          </a:xfrm>
          <a:prstGeom prst="rect">
            <a:avLst/>
          </a:prstGeom>
        </p:spPr>
        <p:txBody>
          <a:bodyPr vert="horz" wrap="square" lIns="0" tIns="10365" rIns="0" bIns="0" rtlCol="0">
            <a:spAutoFit/>
          </a:bodyPr>
          <a:lstStyle/>
          <a:p>
            <a:pPr>
              <a:spcBef>
                <a:spcPts val="82"/>
              </a:spcBef>
            </a:pPr>
            <a:r>
              <a:rPr sz="1814" spc="-9" dirty="0">
                <a:latin typeface="Meiryo UI"/>
                <a:cs typeface="Meiryo UI"/>
              </a:rPr>
              <a:t>＋</a:t>
            </a:r>
            <a:endParaRPr sz="1814">
              <a:latin typeface="Meiryo UI"/>
              <a:cs typeface="Meiryo UI"/>
            </a:endParaRPr>
          </a:p>
        </p:txBody>
      </p:sp>
      <p:sp>
        <p:nvSpPr>
          <p:cNvPr id="36" name="object 36"/>
          <p:cNvSpPr/>
          <p:nvPr/>
        </p:nvSpPr>
        <p:spPr>
          <a:xfrm>
            <a:off x="10203166" y="5572961"/>
            <a:ext cx="352401" cy="228024"/>
          </a:xfrm>
          <a:custGeom>
            <a:avLst/>
            <a:gdLst/>
            <a:ahLst/>
            <a:cxnLst/>
            <a:rect l="l" t="t" r="r" b="b"/>
            <a:pathLst>
              <a:path w="388620" h="251459">
                <a:moveTo>
                  <a:pt x="388620" y="125730"/>
                </a:moveTo>
                <a:lnTo>
                  <a:pt x="185928" y="0"/>
                </a:lnTo>
                <a:lnTo>
                  <a:pt x="185928" y="62484"/>
                </a:lnTo>
                <a:lnTo>
                  <a:pt x="0" y="62484"/>
                </a:lnTo>
                <a:lnTo>
                  <a:pt x="0" y="188214"/>
                </a:lnTo>
                <a:lnTo>
                  <a:pt x="185928" y="188214"/>
                </a:lnTo>
                <a:lnTo>
                  <a:pt x="185928" y="251460"/>
                </a:lnTo>
                <a:lnTo>
                  <a:pt x="388620" y="125730"/>
                </a:lnTo>
                <a:close/>
              </a:path>
            </a:pathLst>
          </a:custGeom>
          <a:solidFill>
            <a:srgbClr val="00B050"/>
          </a:solidFill>
        </p:spPr>
        <p:txBody>
          <a:bodyPr wrap="square" lIns="0" tIns="0" rIns="0" bIns="0" rtlCol="0"/>
          <a:lstStyle/>
          <a:p>
            <a:endParaRPr sz="1632"/>
          </a:p>
        </p:txBody>
      </p:sp>
      <p:sp>
        <p:nvSpPr>
          <p:cNvPr id="37" name="object 37"/>
          <p:cNvSpPr txBox="1"/>
          <p:nvPr/>
        </p:nvSpPr>
        <p:spPr>
          <a:xfrm>
            <a:off x="10571465" y="5584246"/>
            <a:ext cx="757777" cy="192508"/>
          </a:xfrm>
          <a:prstGeom prst="rect">
            <a:avLst/>
          </a:prstGeom>
        </p:spPr>
        <p:txBody>
          <a:bodyPr vert="horz" wrap="square" lIns="0" tIns="10941" rIns="0" bIns="0" rtlCol="0">
            <a:spAutoFit/>
          </a:bodyPr>
          <a:lstStyle/>
          <a:p>
            <a:pPr>
              <a:spcBef>
                <a:spcPts val="86"/>
              </a:spcBef>
            </a:pPr>
            <a:r>
              <a:rPr sz="1179" spc="-27" dirty="0">
                <a:latin typeface="Meiryo UI"/>
                <a:cs typeface="Meiryo UI"/>
              </a:rPr>
              <a:t>発電量調整</a:t>
            </a:r>
            <a:endParaRPr sz="1179">
              <a:latin typeface="Meiryo UI"/>
              <a:cs typeface="Meiryo UI"/>
            </a:endParaRPr>
          </a:p>
        </p:txBody>
      </p:sp>
      <p:sp>
        <p:nvSpPr>
          <p:cNvPr id="38" name="object 38"/>
          <p:cNvSpPr txBox="1"/>
          <p:nvPr/>
        </p:nvSpPr>
        <p:spPr>
          <a:xfrm>
            <a:off x="10579062" y="6018868"/>
            <a:ext cx="608640" cy="192508"/>
          </a:xfrm>
          <a:prstGeom prst="rect">
            <a:avLst/>
          </a:prstGeom>
        </p:spPr>
        <p:txBody>
          <a:bodyPr vert="horz" wrap="square" lIns="0" tIns="10941" rIns="0" bIns="0" rtlCol="0">
            <a:spAutoFit/>
          </a:bodyPr>
          <a:lstStyle/>
          <a:p>
            <a:pPr>
              <a:spcBef>
                <a:spcPts val="86"/>
              </a:spcBef>
            </a:pPr>
            <a:r>
              <a:rPr sz="1179" spc="-27" dirty="0">
                <a:latin typeface="Meiryo UI"/>
                <a:cs typeface="Meiryo UI"/>
              </a:rPr>
              <a:t>⽔素製造</a:t>
            </a:r>
            <a:endParaRPr sz="1179">
              <a:latin typeface="Meiryo UI"/>
              <a:cs typeface="Meiryo UI"/>
            </a:endParaRPr>
          </a:p>
        </p:txBody>
      </p:sp>
      <p:grpSp>
        <p:nvGrpSpPr>
          <p:cNvPr id="39" name="object 39"/>
          <p:cNvGrpSpPr/>
          <p:nvPr/>
        </p:nvGrpSpPr>
        <p:grpSpPr>
          <a:xfrm>
            <a:off x="8592371" y="5430504"/>
            <a:ext cx="1963542" cy="869486"/>
            <a:chOff x="6351778" y="6224651"/>
            <a:chExt cx="2165350" cy="958850"/>
          </a:xfrm>
        </p:grpSpPr>
        <p:sp>
          <p:nvSpPr>
            <p:cNvPr id="40" name="object 40"/>
            <p:cNvSpPr/>
            <p:nvPr/>
          </p:nvSpPr>
          <p:spPr>
            <a:xfrm>
              <a:off x="8128127" y="6842760"/>
              <a:ext cx="388620" cy="251460"/>
            </a:xfrm>
            <a:custGeom>
              <a:avLst/>
              <a:gdLst/>
              <a:ahLst/>
              <a:cxnLst/>
              <a:rect l="l" t="t" r="r" b="b"/>
              <a:pathLst>
                <a:path w="388620" h="251459">
                  <a:moveTo>
                    <a:pt x="388620" y="125730"/>
                  </a:moveTo>
                  <a:lnTo>
                    <a:pt x="185928" y="0"/>
                  </a:lnTo>
                  <a:lnTo>
                    <a:pt x="185928" y="63246"/>
                  </a:lnTo>
                  <a:lnTo>
                    <a:pt x="0" y="63246"/>
                  </a:lnTo>
                  <a:lnTo>
                    <a:pt x="0" y="188214"/>
                  </a:lnTo>
                  <a:lnTo>
                    <a:pt x="185928" y="188214"/>
                  </a:lnTo>
                  <a:lnTo>
                    <a:pt x="185928" y="251460"/>
                  </a:lnTo>
                  <a:lnTo>
                    <a:pt x="388620" y="125730"/>
                  </a:lnTo>
                  <a:close/>
                </a:path>
              </a:pathLst>
            </a:custGeom>
            <a:solidFill>
              <a:srgbClr val="00B0F0"/>
            </a:solidFill>
          </p:spPr>
          <p:txBody>
            <a:bodyPr wrap="square" lIns="0" tIns="0" rIns="0" bIns="0" rtlCol="0"/>
            <a:lstStyle/>
            <a:p>
              <a:endParaRPr sz="1632"/>
            </a:p>
          </p:txBody>
        </p:sp>
        <p:sp>
          <p:nvSpPr>
            <p:cNvPr id="41" name="object 41"/>
            <p:cNvSpPr/>
            <p:nvPr/>
          </p:nvSpPr>
          <p:spPr>
            <a:xfrm>
              <a:off x="6358763" y="6231636"/>
              <a:ext cx="1751964" cy="944880"/>
            </a:xfrm>
            <a:custGeom>
              <a:avLst/>
              <a:gdLst/>
              <a:ahLst/>
              <a:cxnLst/>
              <a:rect l="l" t="t" r="r" b="b"/>
              <a:pathLst>
                <a:path w="1751965" h="944879">
                  <a:moveTo>
                    <a:pt x="0" y="101346"/>
                  </a:moveTo>
                  <a:lnTo>
                    <a:pt x="7905" y="62043"/>
                  </a:lnTo>
                  <a:lnTo>
                    <a:pt x="29527" y="29813"/>
                  </a:lnTo>
                  <a:lnTo>
                    <a:pt x="61721" y="8012"/>
                  </a:lnTo>
                  <a:lnTo>
                    <a:pt x="101346" y="0"/>
                  </a:lnTo>
                  <a:lnTo>
                    <a:pt x="1651254" y="0"/>
                  </a:lnTo>
                  <a:lnTo>
                    <a:pt x="1690437" y="8012"/>
                  </a:lnTo>
                  <a:lnTo>
                    <a:pt x="1722405" y="29813"/>
                  </a:lnTo>
                  <a:lnTo>
                    <a:pt x="1743944" y="62043"/>
                  </a:lnTo>
                  <a:lnTo>
                    <a:pt x="1751838" y="101346"/>
                  </a:lnTo>
                  <a:lnTo>
                    <a:pt x="1751838" y="843534"/>
                  </a:lnTo>
                  <a:lnTo>
                    <a:pt x="1743944" y="882836"/>
                  </a:lnTo>
                  <a:lnTo>
                    <a:pt x="1722405" y="915066"/>
                  </a:lnTo>
                  <a:lnTo>
                    <a:pt x="1690437" y="936867"/>
                  </a:lnTo>
                  <a:lnTo>
                    <a:pt x="1651254" y="944880"/>
                  </a:lnTo>
                  <a:lnTo>
                    <a:pt x="101346" y="944880"/>
                  </a:lnTo>
                  <a:lnTo>
                    <a:pt x="61722" y="936867"/>
                  </a:lnTo>
                  <a:lnTo>
                    <a:pt x="29527" y="915066"/>
                  </a:lnTo>
                  <a:lnTo>
                    <a:pt x="7905" y="882836"/>
                  </a:lnTo>
                  <a:lnTo>
                    <a:pt x="0" y="843534"/>
                  </a:lnTo>
                  <a:lnTo>
                    <a:pt x="0" y="101346"/>
                  </a:lnTo>
                  <a:close/>
                </a:path>
              </a:pathLst>
            </a:custGeom>
            <a:ln w="13703">
              <a:solidFill>
                <a:srgbClr val="000000"/>
              </a:solidFill>
            </a:ln>
          </p:spPr>
          <p:txBody>
            <a:bodyPr wrap="square" lIns="0" tIns="0" rIns="0" bIns="0" rtlCol="0"/>
            <a:lstStyle/>
            <a:p>
              <a:endParaRPr sz="1632"/>
            </a:p>
          </p:txBody>
        </p:sp>
      </p:grpSp>
      <p:sp>
        <p:nvSpPr>
          <p:cNvPr id="42" name="object 42"/>
          <p:cNvSpPr txBox="1"/>
          <p:nvPr/>
        </p:nvSpPr>
        <p:spPr>
          <a:xfrm>
            <a:off x="8668500" y="6035458"/>
            <a:ext cx="647796" cy="177884"/>
          </a:xfrm>
          <a:prstGeom prst="rect">
            <a:avLst/>
          </a:prstGeom>
        </p:spPr>
        <p:txBody>
          <a:bodyPr vert="horz" wrap="square" lIns="0" tIns="10365" rIns="0" bIns="0" rtlCol="0">
            <a:spAutoFit/>
          </a:bodyPr>
          <a:lstStyle/>
          <a:p>
            <a:pPr>
              <a:spcBef>
                <a:spcPts val="82"/>
              </a:spcBef>
            </a:pPr>
            <a:r>
              <a:rPr sz="1088" b="1" spc="-27" dirty="0">
                <a:solidFill>
                  <a:srgbClr val="FFFFFF"/>
                </a:solidFill>
                <a:latin typeface="Meiryo UI"/>
                <a:cs typeface="Meiryo UI"/>
              </a:rPr>
              <a:t>⾼温ガス炉</a:t>
            </a:r>
            <a:endParaRPr sz="1088">
              <a:latin typeface="Meiryo UI"/>
              <a:cs typeface="Meiryo UI"/>
            </a:endParaRPr>
          </a:p>
        </p:txBody>
      </p:sp>
      <p:sp>
        <p:nvSpPr>
          <p:cNvPr id="43" name="object 43"/>
          <p:cNvSpPr txBox="1"/>
          <p:nvPr/>
        </p:nvSpPr>
        <p:spPr>
          <a:xfrm>
            <a:off x="4336271" y="3113295"/>
            <a:ext cx="2762202" cy="146427"/>
          </a:xfrm>
          <a:prstGeom prst="rect">
            <a:avLst/>
          </a:prstGeom>
        </p:spPr>
        <p:txBody>
          <a:bodyPr vert="horz" wrap="square" lIns="0" tIns="13820" rIns="0" bIns="0" rtlCol="0">
            <a:spAutoFit/>
          </a:bodyPr>
          <a:lstStyle/>
          <a:p>
            <a:pPr marL="11516">
              <a:spcBef>
                <a:spcPts val="109"/>
              </a:spcBef>
            </a:pPr>
            <a:r>
              <a:rPr sz="861" spc="36" dirty="0">
                <a:latin typeface="Meiryo UI"/>
                <a:cs typeface="Meiryo UI"/>
              </a:rPr>
              <a:t>※ </a:t>
            </a:r>
            <a:r>
              <a:rPr sz="861" dirty="0">
                <a:latin typeface="Meiryo UI"/>
                <a:cs typeface="Meiryo UI"/>
              </a:rPr>
              <a:t>SMR:</a:t>
            </a:r>
            <a:r>
              <a:rPr sz="861" spc="68" dirty="0">
                <a:latin typeface="Meiryo UI"/>
                <a:cs typeface="Meiryo UI"/>
              </a:rPr>
              <a:t> </a:t>
            </a:r>
            <a:r>
              <a:rPr sz="861" dirty="0">
                <a:latin typeface="Meiryo UI"/>
                <a:cs typeface="Meiryo UI"/>
              </a:rPr>
              <a:t>Small</a:t>
            </a:r>
            <a:r>
              <a:rPr sz="861" spc="77" dirty="0">
                <a:latin typeface="Meiryo UI"/>
                <a:cs typeface="Meiryo UI"/>
              </a:rPr>
              <a:t> </a:t>
            </a:r>
            <a:r>
              <a:rPr sz="861" dirty="0">
                <a:latin typeface="Meiryo UI"/>
                <a:cs typeface="Meiryo UI"/>
              </a:rPr>
              <a:t>Modular</a:t>
            </a:r>
            <a:r>
              <a:rPr sz="861" spc="86" dirty="0">
                <a:latin typeface="Meiryo UI"/>
                <a:cs typeface="Meiryo UI"/>
              </a:rPr>
              <a:t> </a:t>
            </a:r>
            <a:r>
              <a:rPr sz="861" dirty="0">
                <a:latin typeface="Meiryo UI"/>
                <a:cs typeface="Meiryo UI"/>
              </a:rPr>
              <a:t>Reactor</a:t>
            </a:r>
            <a:r>
              <a:rPr sz="861" spc="77" dirty="0">
                <a:latin typeface="Meiryo UI"/>
                <a:cs typeface="Meiryo UI"/>
              </a:rPr>
              <a:t> </a:t>
            </a:r>
            <a:r>
              <a:rPr sz="861" dirty="0">
                <a:latin typeface="Meiryo UI"/>
                <a:cs typeface="Meiryo UI"/>
              </a:rPr>
              <a:t>（⼩型モジュール炉</a:t>
            </a:r>
            <a:r>
              <a:rPr sz="861" spc="-45" dirty="0">
                <a:latin typeface="Meiryo UI"/>
                <a:cs typeface="Meiryo UI"/>
              </a:rPr>
              <a:t>）</a:t>
            </a:r>
            <a:endParaRPr sz="861">
              <a:latin typeface="Meiryo UI"/>
              <a:cs typeface="Meiryo UI"/>
            </a:endParaRPr>
          </a:p>
        </p:txBody>
      </p:sp>
      <p:graphicFrame>
        <p:nvGraphicFramePr>
          <p:cNvPr id="44" name="object 44"/>
          <p:cNvGraphicFramePr>
            <a:graphicFrameLocks noGrp="1"/>
          </p:cNvGraphicFramePr>
          <p:nvPr>
            <p:extLst>
              <p:ext uri="{D42A27DB-BD31-4B8C-83A1-F6EECF244321}">
                <p14:modId xmlns:p14="http://schemas.microsoft.com/office/powerpoint/2010/main" val="67485140"/>
              </p:ext>
            </p:extLst>
          </p:nvPr>
        </p:nvGraphicFramePr>
        <p:xfrm>
          <a:off x="3339656" y="1489261"/>
          <a:ext cx="3906353" cy="1626688"/>
        </p:xfrm>
        <a:graphic>
          <a:graphicData uri="http://schemas.openxmlformats.org/drawingml/2006/table">
            <a:tbl>
              <a:tblPr firstRow="1" bandRow="1">
                <a:tableStyleId>{2D5ABB26-0587-4C30-8999-92F81FD0307C}</a:tableStyleId>
              </a:tblPr>
              <a:tblGrid>
                <a:gridCol w="1160850">
                  <a:extLst>
                    <a:ext uri="{9D8B030D-6E8A-4147-A177-3AD203B41FA5}">
                      <a16:colId xmlns:a16="http://schemas.microsoft.com/office/drawing/2014/main" val="20000"/>
                    </a:ext>
                  </a:extLst>
                </a:gridCol>
                <a:gridCol w="1372752">
                  <a:extLst>
                    <a:ext uri="{9D8B030D-6E8A-4147-A177-3AD203B41FA5}">
                      <a16:colId xmlns:a16="http://schemas.microsoft.com/office/drawing/2014/main" val="20001"/>
                    </a:ext>
                  </a:extLst>
                </a:gridCol>
                <a:gridCol w="1372751">
                  <a:extLst>
                    <a:ext uri="{9D8B030D-6E8A-4147-A177-3AD203B41FA5}">
                      <a16:colId xmlns:a16="http://schemas.microsoft.com/office/drawing/2014/main" val="20002"/>
                    </a:ext>
                  </a:extLst>
                </a:gridCol>
              </a:tblGrid>
              <a:tr h="261422">
                <a:tc>
                  <a:txBody>
                    <a:bodyPr/>
                    <a:lstStyle/>
                    <a:p>
                      <a:pPr algn="ctr">
                        <a:lnSpc>
                          <a:spcPct val="100000"/>
                        </a:lnSpc>
                        <a:spcBef>
                          <a:spcPts val="355"/>
                        </a:spcBef>
                      </a:pPr>
                      <a:r>
                        <a:rPr sz="1200" b="1" spc="-40" dirty="0">
                          <a:solidFill>
                            <a:srgbClr val="FFFFFF"/>
                          </a:solidFill>
                          <a:latin typeface="Meiryo UI"/>
                          <a:cs typeface="Meiryo UI"/>
                        </a:rPr>
                        <a:t>項⽬</a:t>
                      </a:r>
                      <a:endParaRPr sz="1200">
                        <a:latin typeface="Meiryo UI"/>
                        <a:cs typeface="Meiryo UI"/>
                      </a:endParaRPr>
                    </a:p>
                  </a:txBody>
                  <a:tcPr marL="0" marR="0" marT="40883"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4F81BD"/>
                    </a:solidFill>
                  </a:tcPr>
                </a:tc>
                <a:tc>
                  <a:txBody>
                    <a:bodyPr/>
                    <a:lstStyle/>
                    <a:p>
                      <a:pPr marR="367665" algn="r">
                        <a:lnSpc>
                          <a:spcPct val="100000"/>
                        </a:lnSpc>
                        <a:spcBef>
                          <a:spcPts val="355"/>
                        </a:spcBef>
                      </a:pPr>
                      <a:r>
                        <a:rPr sz="1200" b="1" spc="-30" dirty="0">
                          <a:solidFill>
                            <a:srgbClr val="FFFFFF"/>
                          </a:solidFill>
                          <a:latin typeface="Meiryo UI"/>
                          <a:cs typeface="Meiryo UI"/>
                        </a:rPr>
                        <a:t>⾼温ガス炉</a:t>
                      </a:r>
                      <a:endParaRPr sz="1200">
                        <a:latin typeface="Meiryo UI"/>
                        <a:cs typeface="Meiryo UI"/>
                      </a:endParaRPr>
                    </a:p>
                  </a:txBody>
                  <a:tcPr marL="0" marR="0" marT="40883"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4F81BD"/>
                    </a:solidFill>
                  </a:tcPr>
                </a:tc>
                <a:tc>
                  <a:txBody>
                    <a:bodyPr/>
                    <a:lstStyle/>
                    <a:p>
                      <a:pPr marL="180975">
                        <a:lnSpc>
                          <a:spcPct val="100000"/>
                        </a:lnSpc>
                        <a:spcBef>
                          <a:spcPts val="355"/>
                        </a:spcBef>
                      </a:pPr>
                      <a:r>
                        <a:rPr sz="1200" b="1" spc="-25" dirty="0">
                          <a:solidFill>
                            <a:srgbClr val="FFFFFF"/>
                          </a:solidFill>
                          <a:latin typeface="Meiryo UI"/>
                          <a:cs typeface="Meiryo UI"/>
                        </a:rPr>
                        <a:t>（参考）</a:t>
                      </a:r>
                      <a:r>
                        <a:rPr sz="1200" b="1" spc="-35" dirty="0">
                          <a:solidFill>
                            <a:srgbClr val="FFFFFF"/>
                          </a:solidFill>
                          <a:latin typeface="Meiryo UI"/>
                          <a:cs typeface="Meiryo UI"/>
                        </a:rPr>
                        <a:t>軽⽔炉</a:t>
                      </a:r>
                      <a:endParaRPr sz="1200">
                        <a:latin typeface="Meiryo UI"/>
                        <a:cs typeface="Meiryo UI"/>
                      </a:endParaRPr>
                    </a:p>
                  </a:txBody>
                  <a:tcPr marL="0" marR="0" marT="40883"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4F81BD"/>
                    </a:solidFill>
                  </a:tcPr>
                </a:tc>
                <a:extLst>
                  <a:ext uri="{0D108BD9-81ED-4DB2-BD59-A6C34878D82A}">
                    <a16:rowId xmlns:a16="http://schemas.microsoft.com/office/drawing/2014/main" val="10000"/>
                  </a:ext>
                </a:extLst>
              </a:tr>
              <a:tr h="574667">
                <a:tc>
                  <a:txBody>
                    <a:bodyPr/>
                    <a:lstStyle/>
                    <a:p>
                      <a:pPr marL="90805">
                        <a:lnSpc>
                          <a:spcPct val="100000"/>
                        </a:lnSpc>
                        <a:spcBef>
                          <a:spcPts val="1105"/>
                        </a:spcBef>
                      </a:pPr>
                      <a:r>
                        <a:rPr sz="1000" spc="-15" dirty="0">
                          <a:latin typeface="Meiryo UI"/>
                          <a:cs typeface="Meiryo UI"/>
                        </a:rPr>
                        <a:t>電気出⼒</a:t>
                      </a:r>
                      <a:endParaRPr sz="1000">
                        <a:latin typeface="Meiryo UI"/>
                        <a:cs typeface="Meiryo UI"/>
                      </a:endParaRPr>
                    </a:p>
                    <a:p>
                      <a:pPr marL="90805">
                        <a:lnSpc>
                          <a:spcPct val="100000"/>
                        </a:lnSpc>
                        <a:spcBef>
                          <a:spcPts val="45"/>
                        </a:spcBef>
                      </a:pPr>
                      <a:r>
                        <a:rPr sz="1000" dirty="0">
                          <a:latin typeface="Meiryo UI"/>
                          <a:cs typeface="Meiryo UI"/>
                        </a:rPr>
                        <a:t>（熱出⼒</a:t>
                      </a:r>
                      <a:r>
                        <a:rPr sz="1000" spc="-50" dirty="0">
                          <a:latin typeface="Meiryo UI"/>
                          <a:cs typeface="Meiryo UI"/>
                        </a:rPr>
                        <a:t>）</a:t>
                      </a:r>
                      <a:endParaRPr sz="1000">
                        <a:latin typeface="Meiryo UI"/>
                        <a:cs typeface="Meiryo UI"/>
                      </a:endParaRPr>
                    </a:p>
                  </a:txBody>
                  <a:tcPr marL="0" marR="0" marT="127256"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D0D8E8"/>
                    </a:solidFill>
                  </a:tcPr>
                </a:tc>
                <a:tc>
                  <a:txBody>
                    <a:bodyPr/>
                    <a:lstStyle/>
                    <a:p>
                      <a:pPr marL="90805">
                        <a:lnSpc>
                          <a:spcPct val="100000"/>
                        </a:lnSpc>
                        <a:spcBef>
                          <a:spcPts val="390"/>
                        </a:spcBef>
                      </a:pPr>
                      <a:r>
                        <a:rPr sz="1000" dirty="0">
                          <a:solidFill>
                            <a:srgbClr val="FF0000"/>
                          </a:solidFill>
                          <a:latin typeface="Meiryo UI"/>
                          <a:cs typeface="Meiryo UI"/>
                        </a:rPr>
                        <a:t>〜30万</a:t>
                      </a:r>
                      <a:r>
                        <a:rPr sz="1000" spc="-25" dirty="0">
                          <a:solidFill>
                            <a:srgbClr val="FF0000"/>
                          </a:solidFill>
                          <a:latin typeface="Meiryo UI"/>
                          <a:cs typeface="Meiryo UI"/>
                        </a:rPr>
                        <a:t>kW</a:t>
                      </a:r>
                      <a:endParaRPr sz="1000">
                        <a:latin typeface="Meiryo UI"/>
                        <a:cs typeface="Meiryo UI"/>
                      </a:endParaRPr>
                    </a:p>
                    <a:p>
                      <a:pPr marL="90805">
                        <a:lnSpc>
                          <a:spcPct val="100000"/>
                        </a:lnSpc>
                        <a:spcBef>
                          <a:spcPts val="50"/>
                        </a:spcBef>
                      </a:pPr>
                      <a:r>
                        <a:rPr sz="1000" spc="-10" dirty="0">
                          <a:solidFill>
                            <a:srgbClr val="FF0000"/>
                          </a:solidFill>
                          <a:latin typeface="Meiryo UI"/>
                          <a:cs typeface="Meiryo UI"/>
                        </a:rPr>
                        <a:t>（SMR</a:t>
                      </a:r>
                      <a:r>
                        <a:rPr sz="1100" spc="-15" baseline="24305" dirty="0">
                          <a:solidFill>
                            <a:srgbClr val="FF0000"/>
                          </a:solidFill>
                          <a:latin typeface="Meiryo UI"/>
                          <a:cs typeface="Meiryo UI"/>
                        </a:rPr>
                        <a:t>※</a:t>
                      </a:r>
                      <a:r>
                        <a:rPr sz="1000" spc="-10" dirty="0">
                          <a:solidFill>
                            <a:srgbClr val="FF0000"/>
                          </a:solidFill>
                          <a:latin typeface="Meiryo UI"/>
                          <a:cs typeface="Meiryo UI"/>
                        </a:rPr>
                        <a:t>）</a:t>
                      </a:r>
                      <a:endParaRPr sz="1000">
                        <a:latin typeface="Meiryo UI"/>
                        <a:cs typeface="Meiryo UI"/>
                      </a:endParaRPr>
                    </a:p>
                    <a:p>
                      <a:pPr marL="90805">
                        <a:lnSpc>
                          <a:spcPct val="100000"/>
                        </a:lnSpc>
                        <a:spcBef>
                          <a:spcPts val="40"/>
                        </a:spcBef>
                      </a:pPr>
                      <a:r>
                        <a:rPr sz="1000" dirty="0">
                          <a:solidFill>
                            <a:srgbClr val="FF0000"/>
                          </a:solidFill>
                          <a:latin typeface="Meiryo UI"/>
                          <a:cs typeface="Meiryo UI"/>
                        </a:rPr>
                        <a:t>〜60万</a:t>
                      </a:r>
                      <a:r>
                        <a:rPr sz="1000" spc="-25" dirty="0">
                          <a:solidFill>
                            <a:srgbClr val="FF0000"/>
                          </a:solidFill>
                          <a:latin typeface="Meiryo UI"/>
                          <a:cs typeface="Meiryo UI"/>
                        </a:rPr>
                        <a:t>kW</a:t>
                      </a:r>
                      <a:endParaRPr sz="1000">
                        <a:latin typeface="Meiryo UI"/>
                        <a:cs typeface="Meiryo UI"/>
                      </a:endParaRPr>
                    </a:p>
                  </a:txBody>
                  <a:tcPr marL="0" marR="0" marT="44914"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D0D8E8"/>
                    </a:solidFill>
                  </a:tcPr>
                </a:tc>
                <a:tc>
                  <a:txBody>
                    <a:bodyPr/>
                    <a:lstStyle/>
                    <a:p>
                      <a:pPr marL="91440">
                        <a:lnSpc>
                          <a:spcPct val="100000"/>
                        </a:lnSpc>
                        <a:spcBef>
                          <a:spcPts val="390"/>
                        </a:spcBef>
                      </a:pPr>
                      <a:r>
                        <a:rPr sz="1000" dirty="0">
                          <a:latin typeface="Meiryo UI"/>
                          <a:cs typeface="Meiryo UI"/>
                        </a:rPr>
                        <a:t>100万kW</a:t>
                      </a:r>
                      <a:r>
                        <a:rPr sz="1000" spc="-50" dirty="0">
                          <a:latin typeface="Meiryo UI"/>
                          <a:cs typeface="Meiryo UI"/>
                        </a:rPr>
                        <a:t>〜</a:t>
                      </a:r>
                      <a:endParaRPr sz="1000" dirty="0">
                        <a:latin typeface="Meiryo UI"/>
                        <a:cs typeface="Meiryo UI"/>
                      </a:endParaRPr>
                    </a:p>
                    <a:p>
                      <a:pPr marL="91440" marR="509270">
                        <a:lnSpc>
                          <a:spcPct val="103000"/>
                        </a:lnSpc>
                        <a:spcBef>
                          <a:spcPts val="5"/>
                        </a:spcBef>
                      </a:pPr>
                      <a:r>
                        <a:rPr sz="1000" dirty="0">
                          <a:latin typeface="Meiryo UI"/>
                          <a:cs typeface="Meiryo UI"/>
                        </a:rPr>
                        <a:t>（⼤型主流</a:t>
                      </a:r>
                      <a:r>
                        <a:rPr sz="1000" spc="-50" dirty="0">
                          <a:latin typeface="Meiryo UI"/>
                          <a:cs typeface="Meiryo UI"/>
                        </a:rPr>
                        <a:t>） </a:t>
                      </a:r>
                      <a:r>
                        <a:rPr sz="1000" dirty="0">
                          <a:latin typeface="Meiryo UI"/>
                          <a:cs typeface="Meiryo UI"/>
                        </a:rPr>
                        <a:t>3,00万kW</a:t>
                      </a:r>
                      <a:r>
                        <a:rPr sz="1000" spc="-50" dirty="0">
                          <a:latin typeface="Meiryo UI"/>
                          <a:cs typeface="Meiryo UI"/>
                        </a:rPr>
                        <a:t>〜</a:t>
                      </a:r>
                      <a:endParaRPr sz="1000" dirty="0">
                        <a:latin typeface="Meiryo UI"/>
                        <a:cs typeface="Meiryo UI"/>
                      </a:endParaRPr>
                    </a:p>
                  </a:txBody>
                  <a:tcPr marL="0" marR="0" marT="44914"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1"/>
                  </a:ext>
                </a:extLst>
              </a:tr>
              <a:tr h="246450">
                <a:tc>
                  <a:txBody>
                    <a:bodyPr/>
                    <a:lstStyle/>
                    <a:p>
                      <a:pPr marL="91440">
                        <a:lnSpc>
                          <a:spcPct val="100000"/>
                        </a:lnSpc>
                        <a:spcBef>
                          <a:spcPts val="390"/>
                        </a:spcBef>
                      </a:pPr>
                      <a:r>
                        <a:rPr sz="1000" spc="-10" dirty="0">
                          <a:latin typeface="Meiryo UI"/>
                          <a:cs typeface="Meiryo UI"/>
                        </a:rPr>
                        <a:t>原⼦炉出⼝温度</a:t>
                      </a:r>
                      <a:endParaRPr sz="100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marR="400050" algn="r">
                        <a:lnSpc>
                          <a:spcPct val="100000"/>
                        </a:lnSpc>
                        <a:spcBef>
                          <a:spcPts val="390"/>
                        </a:spcBef>
                      </a:pPr>
                      <a:r>
                        <a:rPr sz="1000" dirty="0">
                          <a:solidFill>
                            <a:srgbClr val="FF0000"/>
                          </a:solidFill>
                          <a:latin typeface="Meiryo UI"/>
                          <a:cs typeface="Meiryo UI"/>
                        </a:rPr>
                        <a:t>700℃〜</a:t>
                      </a:r>
                      <a:r>
                        <a:rPr sz="1000" spc="-20" dirty="0">
                          <a:solidFill>
                            <a:srgbClr val="FF0000"/>
                          </a:solidFill>
                          <a:latin typeface="Meiryo UI"/>
                          <a:cs typeface="Meiryo UI"/>
                        </a:rPr>
                        <a:t>950℃</a:t>
                      </a:r>
                      <a:endParaRPr sz="100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marL="91440">
                        <a:lnSpc>
                          <a:spcPct val="100000"/>
                        </a:lnSpc>
                        <a:spcBef>
                          <a:spcPts val="390"/>
                        </a:spcBef>
                      </a:pPr>
                      <a:r>
                        <a:rPr sz="1000" dirty="0">
                          <a:latin typeface="Meiryo UI"/>
                          <a:cs typeface="Meiryo UI"/>
                        </a:rPr>
                        <a:t>約</a:t>
                      </a:r>
                      <a:r>
                        <a:rPr sz="1000" spc="-20" dirty="0">
                          <a:latin typeface="Meiryo UI"/>
                          <a:cs typeface="Meiryo UI"/>
                        </a:rPr>
                        <a:t>300℃</a:t>
                      </a:r>
                      <a:endParaRPr sz="1000" dirty="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2"/>
                  </a:ext>
                </a:extLst>
              </a:tr>
              <a:tr h="544149">
                <a:tc>
                  <a:txBody>
                    <a:bodyPr/>
                    <a:lstStyle/>
                    <a:p>
                      <a:pPr>
                        <a:lnSpc>
                          <a:spcPct val="100000"/>
                        </a:lnSpc>
                        <a:spcBef>
                          <a:spcPts val="20"/>
                        </a:spcBef>
                      </a:pPr>
                      <a:endParaRPr sz="1300">
                        <a:latin typeface="Times New Roman"/>
                        <a:cs typeface="Times New Roman"/>
                      </a:endParaRPr>
                    </a:p>
                    <a:p>
                      <a:pPr marL="91440">
                        <a:lnSpc>
                          <a:spcPct val="100000"/>
                        </a:lnSpc>
                      </a:pPr>
                      <a:r>
                        <a:rPr sz="1000" spc="-25" dirty="0">
                          <a:latin typeface="Meiryo UI"/>
                          <a:cs typeface="Meiryo UI"/>
                        </a:rPr>
                        <a:t>⽤途</a:t>
                      </a:r>
                      <a:endParaRPr sz="1000">
                        <a:latin typeface="Meiryo UI"/>
                        <a:cs typeface="Meiryo UI"/>
                      </a:endParaRPr>
                    </a:p>
                  </a:txBody>
                  <a:tcPr marL="0" marR="0" marT="2303"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marL="90805">
                        <a:lnSpc>
                          <a:spcPct val="100000"/>
                        </a:lnSpc>
                        <a:spcBef>
                          <a:spcPts val="390"/>
                        </a:spcBef>
                      </a:pPr>
                      <a:r>
                        <a:rPr sz="1000" b="1" dirty="0">
                          <a:solidFill>
                            <a:srgbClr val="FF0000"/>
                          </a:solidFill>
                          <a:latin typeface="Meiryo UI"/>
                          <a:cs typeface="Meiryo UI"/>
                        </a:rPr>
                        <a:t>熱利⽤</a:t>
                      </a:r>
                      <a:r>
                        <a:rPr sz="1000" dirty="0">
                          <a:solidFill>
                            <a:srgbClr val="FF0000"/>
                          </a:solidFill>
                          <a:latin typeface="Meiryo UI"/>
                          <a:cs typeface="Meiryo UI"/>
                        </a:rPr>
                        <a:t>（</a:t>
                      </a:r>
                      <a:r>
                        <a:rPr sz="900" spc="-10" dirty="0">
                          <a:solidFill>
                            <a:srgbClr val="FF0000"/>
                          </a:solidFill>
                          <a:latin typeface="Meiryo UI"/>
                          <a:cs typeface="Meiryo UI"/>
                        </a:rPr>
                        <a:t>⽔素製造、</a:t>
                      </a:r>
                      <a:endParaRPr sz="900">
                        <a:latin typeface="Meiryo UI"/>
                        <a:cs typeface="Meiryo UI"/>
                      </a:endParaRPr>
                    </a:p>
                    <a:p>
                      <a:pPr marL="90805">
                        <a:lnSpc>
                          <a:spcPct val="100000"/>
                        </a:lnSpc>
                        <a:spcBef>
                          <a:spcPts val="30"/>
                        </a:spcBef>
                      </a:pPr>
                      <a:r>
                        <a:rPr sz="900" spc="-5" dirty="0">
                          <a:solidFill>
                            <a:srgbClr val="FF0000"/>
                          </a:solidFill>
                          <a:latin typeface="Meiryo UI"/>
                          <a:cs typeface="Meiryo UI"/>
                        </a:rPr>
                        <a:t>⾼温蒸気、海⽔淡⽔化、</a:t>
                      </a:r>
                      <a:endParaRPr sz="900">
                        <a:latin typeface="Meiryo UI"/>
                        <a:cs typeface="Meiryo UI"/>
                      </a:endParaRPr>
                    </a:p>
                    <a:p>
                      <a:pPr marL="90805">
                        <a:lnSpc>
                          <a:spcPct val="100000"/>
                        </a:lnSpc>
                        <a:spcBef>
                          <a:spcPts val="45"/>
                        </a:spcBef>
                      </a:pPr>
                      <a:r>
                        <a:rPr sz="900" dirty="0">
                          <a:solidFill>
                            <a:srgbClr val="FF0000"/>
                          </a:solidFill>
                          <a:latin typeface="Meiryo UI"/>
                          <a:cs typeface="Meiryo UI"/>
                        </a:rPr>
                        <a:t>地域暖房</a:t>
                      </a:r>
                      <a:r>
                        <a:rPr sz="1000" dirty="0">
                          <a:solidFill>
                            <a:srgbClr val="FF0000"/>
                          </a:solidFill>
                          <a:latin typeface="Meiryo UI"/>
                          <a:cs typeface="Meiryo UI"/>
                        </a:rPr>
                        <a:t>）、</a:t>
                      </a:r>
                      <a:r>
                        <a:rPr sz="1000" b="1" spc="-25" dirty="0">
                          <a:solidFill>
                            <a:srgbClr val="FF0000"/>
                          </a:solidFill>
                          <a:latin typeface="Meiryo UI"/>
                          <a:cs typeface="Meiryo UI"/>
                        </a:rPr>
                        <a:t>発電</a:t>
                      </a:r>
                      <a:endParaRPr sz="100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marL="90805">
                        <a:lnSpc>
                          <a:spcPct val="100000"/>
                        </a:lnSpc>
                        <a:spcBef>
                          <a:spcPts val="390"/>
                        </a:spcBef>
                      </a:pPr>
                      <a:r>
                        <a:rPr sz="1000" spc="-25" dirty="0">
                          <a:latin typeface="Meiryo UI"/>
                          <a:cs typeface="Meiryo UI"/>
                        </a:rPr>
                        <a:t>発電</a:t>
                      </a:r>
                      <a:endParaRPr sz="1000" dirty="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3"/>
                  </a:ext>
                </a:extLst>
              </a:tr>
            </a:tbl>
          </a:graphicData>
        </a:graphic>
      </p:graphicFrame>
      <p:grpSp>
        <p:nvGrpSpPr>
          <p:cNvPr id="45" name="object 45"/>
          <p:cNvGrpSpPr/>
          <p:nvPr/>
        </p:nvGrpSpPr>
        <p:grpSpPr>
          <a:xfrm>
            <a:off x="7339752" y="2792454"/>
            <a:ext cx="514206" cy="2161623"/>
            <a:chOff x="4970417" y="3315468"/>
            <a:chExt cx="567055" cy="2383790"/>
          </a:xfrm>
        </p:grpSpPr>
        <p:sp>
          <p:nvSpPr>
            <p:cNvPr id="46" name="object 46"/>
            <p:cNvSpPr/>
            <p:nvPr/>
          </p:nvSpPr>
          <p:spPr>
            <a:xfrm>
              <a:off x="4984127" y="3329177"/>
              <a:ext cx="539750" cy="2356485"/>
            </a:xfrm>
            <a:custGeom>
              <a:avLst/>
              <a:gdLst/>
              <a:ahLst/>
              <a:cxnLst/>
              <a:rect l="l" t="t" r="r" b="b"/>
              <a:pathLst>
                <a:path w="539750" h="2356485">
                  <a:moveTo>
                    <a:pt x="539496" y="1178052"/>
                  </a:moveTo>
                  <a:lnTo>
                    <a:pt x="184403" y="0"/>
                  </a:lnTo>
                  <a:lnTo>
                    <a:pt x="184404" y="589026"/>
                  </a:lnTo>
                  <a:lnTo>
                    <a:pt x="0" y="589026"/>
                  </a:lnTo>
                  <a:lnTo>
                    <a:pt x="0" y="1767077"/>
                  </a:lnTo>
                  <a:lnTo>
                    <a:pt x="184404" y="1767077"/>
                  </a:lnTo>
                  <a:lnTo>
                    <a:pt x="184404" y="2356104"/>
                  </a:lnTo>
                  <a:lnTo>
                    <a:pt x="539496" y="1178052"/>
                  </a:lnTo>
                  <a:close/>
                </a:path>
              </a:pathLst>
            </a:custGeom>
            <a:solidFill>
              <a:srgbClr val="558ED5"/>
            </a:solidFill>
          </p:spPr>
          <p:txBody>
            <a:bodyPr wrap="square" lIns="0" tIns="0" rIns="0" bIns="0" rtlCol="0"/>
            <a:lstStyle/>
            <a:p>
              <a:endParaRPr sz="1632"/>
            </a:p>
          </p:txBody>
        </p:sp>
        <p:sp>
          <p:nvSpPr>
            <p:cNvPr id="47" name="object 47"/>
            <p:cNvSpPr/>
            <p:nvPr/>
          </p:nvSpPr>
          <p:spPr>
            <a:xfrm>
              <a:off x="4984127" y="3329177"/>
              <a:ext cx="539750" cy="2356485"/>
            </a:xfrm>
            <a:custGeom>
              <a:avLst/>
              <a:gdLst/>
              <a:ahLst/>
              <a:cxnLst/>
              <a:rect l="l" t="t" r="r" b="b"/>
              <a:pathLst>
                <a:path w="539750" h="2356485">
                  <a:moveTo>
                    <a:pt x="0" y="589026"/>
                  </a:moveTo>
                  <a:lnTo>
                    <a:pt x="184404" y="589026"/>
                  </a:lnTo>
                  <a:lnTo>
                    <a:pt x="184403" y="0"/>
                  </a:lnTo>
                  <a:lnTo>
                    <a:pt x="539496" y="1178052"/>
                  </a:lnTo>
                  <a:lnTo>
                    <a:pt x="184404" y="2356104"/>
                  </a:lnTo>
                  <a:lnTo>
                    <a:pt x="184404" y="1767077"/>
                  </a:lnTo>
                  <a:lnTo>
                    <a:pt x="0" y="1767077"/>
                  </a:lnTo>
                  <a:lnTo>
                    <a:pt x="0" y="589026"/>
                  </a:lnTo>
                  <a:close/>
                </a:path>
              </a:pathLst>
            </a:custGeom>
            <a:ln w="27419">
              <a:solidFill>
                <a:srgbClr val="558ED5"/>
              </a:solidFill>
            </a:ln>
          </p:spPr>
          <p:txBody>
            <a:bodyPr wrap="square" lIns="0" tIns="0" rIns="0" bIns="0" rtlCol="0"/>
            <a:lstStyle/>
            <a:p>
              <a:endParaRPr sz="1632"/>
            </a:p>
          </p:txBody>
        </p:sp>
      </p:grpSp>
      <p:sp>
        <p:nvSpPr>
          <p:cNvPr id="48" name="object 48"/>
          <p:cNvSpPr/>
          <p:nvPr/>
        </p:nvSpPr>
        <p:spPr>
          <a:xfrm>
            <a:off x="3345868" y="1117507"/>
            <a:ext cx="3910960" cy="372555"/>
          </a:xfrm>
          <a:custGeom>
            <a:avLst/>
            <a:gdLst/>
            <a:ahLst/>
            <a:cxnLst/>
            <a:rect l="l" t="t" r="r" b="b"/>
            <a:pathLst>
              <a:path w="4312920" h="410844">
                <a:moveTo>
                  <a:pt x="4312920" y="342138"/>
                </a:moveTo>
                <a:lnTo>
                  <a:pt x="4312920" y="68580"/>
                </a:lnTo>
                <a:lnTo>
                  <a:pt x="4307562" y="41790"/>
                </a:lnTo>
                <a:lnTo>
                  <a:pt x="4292917" y="20002"/>
                </a:lnTo>
                <a:lnTo>
                  <a:pt x="4271129" y="5357"/>
                </a:lnTo>
                <a:lnTo>
                  <a:pt x="4244340" y="0"/>
                </a:lnTo>
                <a:lnTo>
                  <a:pt x="68580" y="0"/>
                </a:lnTo>
                <a:lnTo>
                  <a:pt x="41790" y="5357"/>
                </a:lnTo>
                <a:lnTo>
                  <a:pt x="20002" y="20002"/>
                </a:lnTo>
                <a:lnTo>
                  <a:pt x="5357" y="41790"/>
                </a:lnTo>
                <a:lnTo>
                  <a:pt x="0" y="68580"/>
                </a:lnTo>
                <a:lnTo>
                  <a:pt x="0" y="342138"/>
                </a:lnTo>
                <a:lnTo>
                  <a:pt x="5357" y="368927"/>
                </a:lnTo>
                <a:lnTo>
                  <a:pt x="20002" y="390715"/>
                </a:lnTo>
                <a:lnTo>
                  <a:pt x="41790" y="405360"/>
                </a:lnTo>
                <a:lnTo>
                  <a:pt x="68580" y="410718"/>
                </a:lnTo>
                <a:lnTo>
                  <a:pt x="4244340" y="410718"/>
                </a:lnTo>
                <a:lnTo>
                  <a:pt x="4271129" y="405360"/>
                </a:lnTo>
                <a:lnTo>
                  <a:pt x="4292917" y="390715"/>
                </a:lnTo>
                <a:lnTo>
                  <a:pt x="4307562" y="368927"/>
                </a:lnTo>
                <a:lnTo>
                  <a:pt x="4312920" y="342138"/>
                </a:lnTo>
                <a:close/>
              </a:path>
            </a:pathLst>
          </a:custGeom>
          <a:solidFill>
            <a:srgbClr val="1F497D"/>
          </a:solidFill>
        </p:spPr>
        <p:txBody>
          <a:bodyPr wrap="square" lIns="0" tIns="0" rIns="0" bIns="0" rtlCol="0"/>
          <a:lstStyle/>
          <a:p>
            <a:endParaRPr sz="1632"/>
          </a:p>
        </p:txBody>
      </p:sp>
      <p:sp>
        <p:nvSpPr>
          <p:cNvPr id="49" name="object 49"/>
          <p:cNvSpPr txBox="1"/>
          <p:nvPr/>
        </p:nvSpPr>
        <p:spPr>
          <a:xfrm>
            <a:off x="4463412" y="1157814"/>
            <a:ext cx="1676208" cy="283110"/>
          </a:xfrm>
          <a:prstGeom prst="rect">
            <a:avLst/>
          </a:prstGeom>
        </p:spPr>
        <p:txBody>
          <a:bodyPr vert="horz" wrap="square" lIns="0" tIns="10941" rIns="0" bIns="0" rtlCol="0">
            <a:spAutoFit/>
          </a:bodyPr>
          <a:lstStyle/>
          <a:p>
            <a:pPr marL="11516">
              <a:spcBef>
                <a:spcPts val="86"/>
              </a:spcBef>
            </a:pPr>
            <a:r>
              <a:rPr sz="1768" spc="-27" dirty="0">
                <a:solidFill>
                  <a:srgbClr val="FFFFFF"/>
                </a:solidFill>
                <a:latin typeface="Meiryo UI"/>
                <a:cs typeface="Meiryo UI"/>
              </a:rPr>
              <a:t>⾼温ガス炉の特⻑</a:t>
            </a:r>
            <a:endParaRPr sz="1768">
              <a:latin typeface="Meiryo UI"/>
              <a:cs typeface="Meiryo UI"/>
            </a:endParaRPr>
          </a:p>
        </p:txBody>
      </p:sp>
      <p:sp>
        <p:nvSpPr>
          <p:cNvPr id="50" name="object 50"/>
          <p:cNvSpPr/>
          <p:nvPr/>
        </p:nvSpPr>
        <p:spPr>
          <a:xfrm>
            <a:off x="7902205" y="1117507"/>
            <a:ext cx="4016911" cy="372555"/>
          </a:xfrm>
          <a:custGeom>
            <a:avLst/>
            <a:gdLst/>
            <a:ahLst/>
            <a:cxnLst/>
            <a:rect l="l" t="t" r="r" b="b"/>
            <a:pathLst>
              <a:path w="4429759" h="410844">
                <a:moveTo>
                  <a:pt x="4429506" y="342138"/>
                </a:moveTo>
                <a:lnTo>
                  <a:pt x="4429506" y="68580"/>
                </a:lnTo>
                <a:lnTo>
                  <a:pt x="4424148" y="41790"/>
                </a:lnTo>
                <a:lnTo>
                  <a:pt x="4409503" y="20002"/>
                </a:lnTo>
                <a:lnTo>
                  <a:pt x="4387715" y="5357"/>
                </a:lnTo>
                <a:lnTo>
                  <a:pt x="4360926" y="0"/>
                </a:lnTo>
                <a:lnTo>
                  <a:pt x="68580" y="0"/>
                </a:lnTo>
                <a:lnTo>
                  <a:pt x="41790" y="5357"/>
                </a:lnTo>
                <a:lnTo>
                  <a:pt x="20002" y="20002"/>
                </a:lnTo>
                <a:lnTo>
                  <a:pt x="5357" y="41790"/>
                </a:lnTo>
                <a:lnTo>
                  <a:pt x="0" y="68580"/>
                </a:lnTo>
                <a:lnTo>
                  <a:pt x="0" y="342138"/>
                </a:lnTo>
                <a:lnTo>
                  <a:pt x="5357" y="368927"/>
                </a:lnTo>
                <a:lnTo>
                  <a:pt x="20002" y="390715"/>
                </a:lnTo>
                <a:lnTo>
                  <a:pt x="41790" y="405360"/>
                </a:lnTo>
                <a:lnTo>
                  <a:pt x="68580" y="410718"/>
                </a:lnTo>
                <a:lnTo>
                  <a:pt x="4360926" y="410718"/>
                </a:lnTo>
                <a:lnTo>
                  <a:pt x="4387715" y="405360"/>
                </a:lnTo>
                <a:lnTo>
                  <a:pt x="4409503" y="390715"/>
                </a:lnTo>
                <a:lnTo>
                  <a:pt x="4424148" y="368927"/>
                </a:lnTo>
                <a:lnTo>
                  <a:pt x="4429506" y="342138"/>
                </a:lnTo>
                <a:close/>
              </a:path>
            </a:pathLst>
          </a:custGeom>
          <a:solidFill>
            <a:srgbClr val="F79646"/>
          </a:solidFill>
        </p:spPr>
        <p:txBody>
          <a:bodyPr wrap="square" lIns="0" tIns="0" rIns="0" bIns="0" rtlCol="0"/>
          <a:lstStyle/>
          <a:p>
            <a:endParaRPr sz="1632"/>
          </a:p>
        </p:txBody>
      </p:sp>
      <p:sp>
        <p:nvSpPr>
          <p:cNvPr id="51" name="object 51"/>
          <p:cNvSpPr txBox="1"/>
          <p:nvPr/>
        </p:nvSpPr>
        <p:spPr>
          <a:xfrm>
            <a:off x="9463821" y="3618503"/>
            <a:ext cx="882153" cy="927064"/>
          </a:xfrm>
          <a:prstGeom prst="rect">
            <a:avLst/>
          </a:prstGeom>
        </p:spPr>
        <p:txBody>
          <a:bodyPr vert="horz" wrap="square" lIns="0" tIns="103647" rIns="0" bIns="0" rtlCol="0">
            <a:spAutoFit/>
          </a:bodyPr>
          <a:lstStyle/>
          <a:p>
            <a:pPr>
              <a:spcBef>
                <a:spcPts val="816"/>
              </a:spcBef>
            </a:pPr>
            <a:r>
              <a:rPr sz="1360" b="1" spc="-9" dirty="0">
                <a:solidFill>
                  <a:srgbClr val="FFFFFF"/>
                </a:solidFill>
                <a:latin typeface="Meiryo UI"/>
                <a:cs typeface="Meiryo UI"/>
              </a:rPr>
              <a:t>⼯業熱利⽤</a:t>
            </a:r>
            <a:endParaRPr sz="1360">
              <a:latin typeface="Meiryo UI"/>
              <a:cs typeface="Meiryo UI"/>
            </a:endParaRPr>
          </a:p>
          <a:p>
            <a:pPr marL="214779" algn="ctr">
              <a:spcBef>
                <a:spcPts val="603"/>
              </a:spcBef>
            </a:pPr>
            <a:r>
              <a:rPr sz="1043" spc="-9" dirty="0">
                <a:latin typeface="Meiryo UI"/>
                <a:cs typeface="Meiryo UI"/>
              </a:rPr>
              <a:t>プロセス熱</a:t>
            </a:r>
            <a:endParaRPr sz="1043">
              <a:latin typeface="Meiryo UI"/>
              <a:cs typeface="Meiryo UI"/>
            </a:endParaRPr>
          </a:p>
          <a:p>
            <a:pPr>
              <a:spcBef>
                <a:spcPts val="73"/>
              </a:spcBef>
            </a:pPr>
            <a:endParaRPr sz="1315">
              <a:latin typeface="Meiryo UI"/>
              <a:cs typeface="Meiryo UI"/>
            </a:endParaRPr>
          </a:p>
          <a:p>
            <a:pPr marL="214779" algn="ctr"/>
            <a:r>
              <a:rPr sz="1043" spc="-23" dirty="0">
                <a:latin typeface="Meiryo UI"/>
                <a:cs typeface="Meiryo UI"/>
              </a:rPr>
              <a:t>電⼒</a:t>
            </a:r>
            <a:endParaRPr sz="1043">
              <a:latin typeface="Meiryo UI"/>
              <a:cs typeface="Meiryo UI"/>
            </a:endParaRPr>
          </a:p>
        </p:txBody>
      </p:sp>
      <p:sp>
        <p:nvSpPr>
          <p:cNvPr id="52" name="object 52"/>
          <p:cNvSpPr txBox="1"/>
          <p:nvPr/>
        </p:nvSpPr>
        <p:spPr>
          <a:xfrm>
            <a:off x="8186885" y="1089904"/>
            <a:ext cx="3427847" cy="1704521"/>
          </a:xfrm>
          <a:prstGeom prst="rect">
            <a:avLst/>
          </a:prstGeom>
        </p:spPr>
        <p:txBody>
          <a:bodyPr vert="horz" wrap="square" lIns="0" tIns="78311" rIns="0" bIns="0" rtlCol="0">
            <a:spAutoFit/>
          </a:bodyPr>
          <a:lstStyle/>
          <a:p>
            <a:pPr marL="19002" algn="ctr">
              <a:spcBef>
                <a:spcPts val="617"/>
              </a:spcBef>
            </a:pPr>
            <a:r>
              <a:rPr sz="1768" spc="-27" dirty="0">
                <a:solidFill>
                  <a:srgbClr val="FFFFFF"/>
                </a:solidFill>
                <a:latin typeface="Meiryo UI"/>
                <a:cs typeface="Meiryo UI"/>
              </a:rPr>
              <a:t>⾼温ガス炉によるイノベーション創出</a:t>
            </a:r>
            <a:endParaRPr sz="1768">
              <a:latin typeface="Meiryo UI"/>
              <a:cs typeface="Meiryo UI"/>
            </a:endParaRPr>
          </a:p>
          <a:p>
            <a:pPr marR="4607" algn="ctr">
              <a:spcBef>
                <a:spcPts val="603"/>
              </a:spcBef>
            </a:pPr>
            <a:r>
              <a:rPr sz="1950" b="1" spc="-14" dirty="0">
                <a:solidFill>
                  <a:srgbClr val="00B050"/>
                </a:solidFill>
                <a:latin typeface="Meiryo UI"/>
                <a:cs typeface="Meiryo UI"/>
              </a:rPr>
              <a:t>カーボンニュートラル、脱炭素社会</a:t>
            </a:r>
            <a:endParaRPr sz="1950">
              <a:latin typeface="Meiryo UI"/>
              <a:cs typeface="Meiryo UI"/>
            </a:endParaRPr>
          </a:p>
          <a:p>
            <a:pPr marL="191172" marR="240692">
              <a:spcBef>
                <a:spcPts val="141"/>
              </a:spcBef>
            </a:pPr>
            <a:r>
              <a:rPr sz="1179" spc="-23" dirty="0">
                <a:latin typeface="Meiryo UI"/>
                <a:cs typeface="Meiryo UI"/>
              </a:rPr>
              <a:t>⾼温ガス炉導⼊により、約</a:t>
            </a:r>
            <a:r>
              <a:rPr sz="1179" spc="-18" dirty="0">
                <a:latin typeface="Meiryo UI"/>
                <a:cs typeface="Meiryo UI"/>
              </a:rPr>
              <a:t>20％</a:t>
            </a:r>
            <a:r>
              <a:rPr sz="1179" spc="-27" dirty="0">
                <a:latin typeface="Meiryo UI"/>
                <a:cs typeface="Meiryo UI"/>
              </a:rPr>
              <a:t>の地球温暖化ガス</a:t>
            </a:r>
            <a:r>
              <a:rPr sz="1179" spc="-23" dirty="0">
                <a:latin typeface="Meiryo UI"/>
                <a:cs typeface="Meiryo UI"/>
              </a:rPr>
              <a:t>の放出削減削減</a:t>
            </a:r>
            <a:r>
              <a:rPr sz="1179" spc="-18" dirty="0">
                <a:latin typeface="Meiryo UI"/>
                <a:cs typeface="Meiryo UI"/>
              </a:rPr>
              <a:t>（2013</a:t>
            </a:r>
            <a:r>
              <a:rPr sz="1179" spc="-23" dirty="0">
                <a:latin typeface="Meiryo UI"/>
                <a:cs typeface="Meiryo UI"/>
              </a:rPr>
              <a:t>年度⽐）</a:t>
            </a:r>
            <a:r>
              <a:rPr sz="1179" spc="-32" dirty="0">
                <a:latin typeface="Meiryo UI"/>
                <a:cs typeface="Meiryo UI"/>
              </a:rPr>
              <a:t>に貢献</a:t>
            </a:r>
            <a:endParaRPr sz="1179">
              <a:latin typeface="Meiryo UI"/>
              <a:cs typeface="Meiryo UI"/>
            </a:endParaRPr>
          </a:p>
          <a:p>
            <a:pPr algn="ctr">
              <a:spcBef>
                <a:spcPts val="1134"/>
              </a:spcBef>
            </a:pPr>
            <a:r>
              <a:rPr sz="1360" b="1" spc="-9" dirty="0">
                <a:solidFill>
                  <a:srgbClr val="FFFFFF"/>
                </a:solidFill>
                <a:latin typeface="Meiryo UI"/>
                <a:cs typeface="Meiryo UI"/>
              </a:rPr>
              <a:t>⽔素製造（⽔素電⼒コジェネ</a:t>
            </a:r>
            <a:r>
              <a:rPr sz="1360" b="1" spc="-45" dirty="0">
                <a:solidFill>
                  <a:srgbClr val="FFFFFF"/>
                </a:solidFill>
                <a:latin typeface="Meiryo UI"/>
                <a:cs typeface="Meiryo UI"/>
              </a:rPr>
              <a:t>）</a:t>
            </a:r>
            <a:endParaRPr sz="1360">
              <a:latin typeface="Meiryo UI"/>
              <a:cs typeface="Meiryo UI"/>
            </a:endParaRPr>
          </a:p>
          <a:p>
            <a:pPr marL="224569" algn="ctr">
              <a:spcBef>
                <a:spcPts val="721"/>
              </a:spcBef>
            </a:pPr>
            <a:r>
              <a:rPr sz="1043" spc="-23" dirty="0">
                <a:latin typeface="Meiryo UI"/>
                <a:cs typeface="Meiryo UI"/>
              </a:rPr>
              <a:t>⽔素</a:t>
            </a:r>
            <a:endParaRPr sz="1043">
              <a:latin typeface="Meiryo UI"/>
              <a:cs typeface="Meiryo UI"/>
            </a:endParaRPr>
          </a:p>
        </p:txBody>
      </p:sp>
      <p:sp>
        <p:nvSpPr>
          <p:cNvPr id="53" name="object 53"/>
          <p:cNvSpPr/>
          <p:nvPr/>
        </p:nvSpPr>
        <p:spPr>
          <a:xfrm>
            <a:off x="8325087" y="5087201"/>
            <a:ext cx="3171033" cy="222842"/>
          </a:xfrm>
          <a:custGeom>
            <a:avLst/>
            <a:gdLst/>
            <a:ahLst/>
            <a:cxnLst/>
            <a:rect l="l" t="t" r="r" b="b"/>
            <a:pathLst>
              <a:path w="3496945" h="245745">
                <a:moveTo>
                  <a:pt x="3496817" y="245363"/>
                </a:moveTo>
                <a:lnTo>
                  <a:pt x="3496817" y="0"/>
                </a:lnTo>
                <a:lnTo>
                  <a:pt x="0" y="0"/>
                </a:lnTo>
                <a:lnTo>
                  <a:pt x="0" y="245363"/>
                </a:lnTo>
                <a:lnTo>
                  <a:pt x="3496817" y="245363"/>
                </a:lnTo>
                <a:close/>
              </a:path>
            </a:pathLst>
          </a:custGeom>
          <a:solidFill>
            <a:srgbClr val="00B050"/>
          </a:solidFill>
        </p:spPr>
        <p:txBody>
          <a:bodyPr wrap="square" lIns="0" tIns="0" rIns="0" bIns="0" rtlCol="0"/>
          <a:lstStyle/>
          <a:p>
            <a:endParaRPr sz="1632"/>
          </a:p>
        </p:txBody>
      </p:sp>
      <p:sp>
        <p:nvSpPr>
          <p:cNvPr id="54" name="object 54"/>
          <p:cNvSpPr txBox="1"/>
          <p:nvPr/>
        </p:nvSpPr>
        <p:spPr>
          <a:xfrm>
            <a:off x="9132840" y="5079138"/>
            <a:ext cx="1567378" cy="222080"/>
          </a:xfrm>
          <a:prstGeom prst="rect">
            <a:avLst/>
          </a:prstGeom>
        </p:spPr>
        <p:txBody>
          <a:bodyPr vert="horz" wrap="square" lIns="0" tIns="12668" rIns="0" bIns="0" rtlCol="0">
            <a:spAutoFit/>
          </a:bodyPr>
          <a:lstStyle/>
          <a:p>
            <a:pPr>
              <a:spcBef>
                <a:spcPts val="100"/>
              </a:spcBef>
            </a:pPr>
            <a:r>
              <a:rPr sz="1360" b="1" spc="-5" dirty="0">
                <a:solidFill>
                  <a:srgbClr val="FFFFFF"/>
                </a:solidFill>
                <a:latin typeface="Meiryo UI"/>
                <a:cs typeface="Meiryo UI"/>
              </a:rPr>
              <a:t>再エネとのハイブリッド</a:t>
            </a:r>
            <a:endParaRPr sz="1360">
              <a:latin typeface="Meiryo UI"/>
              <a:cs typeface="Meiryo UI"/>
            </a:endParaRPr>
          </a:p>
        </p:txBody>
      </p:sp>
      <p:grpSp>
        <p:nvGrpSpPr>
          <p:cNvPr id="58" name="object 110">
            <a:extLst>
              <a:ext uri="{FF2B5EF4-FFF2-40B4-BE49-F238E27FC236}">
                <a16:creationId xmlns:a16="http://schemas.microsoft.com/office/drawing/2014/main" id="{D33E2D8F-97DD-5E5C-C3DF-19C9EFF6A074}"/>
              </a:ext>
            </a:extLst>
          </p:cNvPr>
          <p:cNvGrpSpPr/>
          <p:nvPr/>
        </p:nvGrpSpPr>
        <p:grpSpPr>
          <a:xfrm>
            <a:off x="297920" y="785401"/>
            <a:ext cx="2601217" cy="2807937"/>
            <a:chOff x="225437" y="1069086"/>
            <a:chExt cx="2360295" cy="2422525"/>
          </a:xfrm>
        </p:grpSpPr>
        <p:pic>
          <p:nvPicPr>
            <p:cNvPr id="59" name="object 111">
              <a:extLst>
                <a:ext uri="{FF2B5EF4-FFF2-40B4-BE49-F238E27FC236}">
                  <a16:creationId xmlns:a16="http://schemas.microsoft.com/office/drawing/2014/main" id="{1B491780-6BC2-DE91-EFEE-1D5DE7CEE123}"/>
                </a:ext>
              </a:extLst>
            </p:cNvPr>
            <p:cNvPicPr/>
            <p:nvPr/>
          </p:nvPicPr>
          <p:blipFill>
            <a:blip r:embed="rId11" cstate="print"/>
            <a:stretch>
              <a:fillRect/>
            </a:stretch>
          </p:blipFill>
          <p:spPr>
            <a:xfrm>
              <a:off x="244487" y="1908047"/>
              <a:ext cx="2340864" cy="1583436"/>
            </a:xfrm>
            <a:prstGeom prst="rect">
              <a:avLst/>
            </a:prstGeom>
          </p:spPr>
        </p:pic>
        <p:pic>
          <p:nvPicPr>
            <p:cNvPr id="60" name="object 112">
              <a:extLst>
                <a:ext uri="{FF2B5EF4-FFF2-40B4-BE49-F238E27FC236}">
                  <a16:creationId xmlns:a16="http://schemas.microsoft.com/office/drawing/2014/main" id="{5F6AE778-DEAD-BFC2-3E82-9EB4F20244F3}"/>
                </a:ext>
              </a:extLst>
            </p:cNvPr>
            <p:cNvPicPr/>
            <p:nvPr/>
          </p:nvPicPr>
          <p:blipFill>
            <a:blip r:embed="rId12" cstate="print"/>
            <a:stretch>
              <a:fillRect/>
            </a:stretch>
          </p:blipFill>
          <p:spPr>
            <a:xfrm>
              <a:off x="225437" y="1069086"/>
              <a:ext cx="2349245" cy="736854"/>
            </a:xfrm>
            <a:prstGeom prst="rect">
              <a:avLst/>
            </a:prstGeom>
          </p:spPr>
        </p:pic>
      </p:grpSp>
      <p:sp>
        <p:nvSpPr>
          <p:cNvPr id="61" name="object 113">
            <a:extLst>
              <a:ext uri="{FF2B5EF4-FFF2-40B4-BE49-F238E27FC236}">
                <a16:creationId xmlns:a16="http://schemas.microsoft.com/office/drawing/2014/main" id="{22A371EC-6138-CDD1-B77B-1C1F027C615C}"/>
              </a:ext>
            </a:extLst>
          </p:cNvPr>
          <p:cNvSpPr txBox="1"/>
          <p:nvPr/>
        </p:nvSpPr>
        <p:spPr>
          <a:xfrm>
            <a:off x="656191" y="957321"/>
            <a:ext cx="2076450" cy="572770"/>
          </a:xfrm>
          <a:prstGeom prst="rect">
            <a:avLst/>
          </a:prstGeom>
        </p:spPr>
        <p:txBody>
          <a:bodyPr vert="horz" wrap="square" lIns="0" tIns="12065" rIns="0" bIns="0" rtlCol="0">
            <a:spAutoFit/>
          </a:bodyPr>
          <a:lstStyle/>
          <a:p>
            <a:pPr algn="ctr">
              <a:lnSpc>
                <a:spcPts val="2155"/>
              </a:lnSpc>
              <a:spcBef>
                <a:spcPts val="95"/>
              </a:spcBef>
            </a:pPr>
            <a:r>
              <a:rPr sz="1800" spc="-30" dirty="0">
                <a:solidFill>
                  <a:srgbClr val="FFFFFF"/>
                </a:solidFill>
                <a:latin typeface="Meiryo UI"/>
                <a:cs typeface="Meiryo UI"/>
              </a:rPr>
              <a:t>⾼温⼯学試験研究炉</a:t>
            </a:r>
            <a:endParaRPr sz="1800" dirty="0">
              <a:latin typeface="Meiryo UI"/>
              <a:cs typeface="Meiryo UI"/>
            </a:endParaRPr>
          </a:p>
          <a:p>
            <a:pPr algn="ctr">
              <a:lnSpc>
                <a:spcPts val="2155"/>
              </a:lnSpc>
            </a:pPr>
            <a:r>
              <a:rPr sz="1800" spc="-10" dirty="0">
                <a:solidFill>
                  <a:srgbClr val="FFFFFF"/>
                </a:solidFill>
                <a:latin typeface="Meiryo UI"/>
                <a:cs typeface="Meiryo UI"/>
              </a:rPr>
              <a:t>（HTTR）</a:t>
            </a:r>
            <a:endParaRPr sz="1800" dirty="0">
              <a:latin typeface="Meiryo UI"/>
              <a:cs typeface="Meiryo UI"/>
            </a:endParaRPr>
          </a:p>
        </p:txBody>
      </p:sp>
      <p:sp>
        <p:nvSpPr>
          <p:cNvPr id="62" name="object 114">
            <a:extLst>
              <a:ext uri="{FF2B5EF4-FFF2-40B4-BE49-F238E27FC236}">
                <a16:creationId xmlns:a16="http://schemas.microsoft.com/office/drawing/2014/main" id="{6E762F9A-2780-B586-FF1B-10B0AE7B3A8F}"/>
              </a:ext>
            </a:extLst>
          </p:cNvPr>
          <p:cNvSpPr txBox="1"/>
          <p:nvPr/>
        </p:nvSpPr>
        <p:spPr>
          <a:xfrm>
            <a:off x="67461" y="3683471"/>
            <a:ext cx="3200045" cy="196208"/>
          </a:xfrm>
          <a:prstGeom prst="rect">
            <a:avLst/>
          </a:prstGeom>
        </p:spPr>
        <p:txBody>
          <a:bodyPr vert="horz" wrap="square" lIns="0" tIns="11430" rIns="0" bIns="0" rtlCol="0">
            <a:spAutoFit/>
          </a:bodyPr>
          <a:lstStyle/>
          <a:p>
            <a:pPr marL="12700" marR="5080">
              <a:lnSpc>
                <a:spcPct val="100000"/>
              </a:lnSpc>
              <a:spcBef>
                <a:spcPts val="90"/>
              </a:spcBef>
            </a:pPr>
            <a:r>
              <a:rPr sz="1200" spc="-25" dirty="0">
                <a:latin typeface="Meiryo UI"/>
                <a:cs typeface="Meiryo UI"/>
              </a:rPr>
              <a:t>⿊鉛減速ヘリウムガス冷却</a:t>
            </a:r>
            <a:r>
              <a:rPr sz="1200" spc="-20" dirty="0">
                <a:latin typeface="Meiryo UI"/>
                <a:cs typeface="Meiryo UI"/>
              </a:rPr>
              <a:t>型原⼦炉（⾼温ガス炉</a:t>
            </a:r>
            <a:r>
              <a:rPr sz="1200" spc="-50" dirty="0">
                <a:latin typeface="Meiryo UI"/>
                <a:cs typeface="Meiryo UI"/>
              </a:rPr>
              <a:t>）</a:t>
            </a:r>
            <a:endParaRPr sz="1200" dirty="0">
              <a:latin typeface="Meiryo UI"/>
              <a:cs typeface="Meiryo UI"/>
            </a:endParaRPr>
          </a:p>
        </p:txBody>
      </p:sp>
      <p:sp>
        <p:nvSpPr>
          <p:cNvPr id="63" name="object 115">
            <a:extLst>
              <a:ext uri="{FF2B5EF4-FFF2-40B4-BE49-F238E27FC236}">
                <a16:creationId xmlns:a16="http://schemas.microsoft.com/office/drawing/2014/main" id="{6704B5A2-60EC-9BC4-FACF-A4011905B025}"/>
              </a:ext>
            </a:extLst>
          </p:cNvPr>
          <p:cNvSpPr txBox="1"/>
          <p:nvPr/>
        </p:nvSpPr>
        <p:spPr>
          <a:xfrm>
            <a:off x="652196" y="3993721"/>
            <a:ext cx="2115185" cy="572135"/>
          </a:xfrm>
          <a:prstGeom prst="rect">
            <a:avLst/>
          </a:prstGeom>
        </p:spPr>
        <p:txBody>
          <a:bodyPr vert="horz" wrap="square" lIns="0" tIns="11430" rIns="0" bIns="0" rtlCol="0">
            <a:spAutoFit/>
          </a:bodyPr>
          <a:lstStyle/>
          <a:p>
            <a:pPr marL="12700">
              <a:lnSpc>
                <a:spcPts val="1435"/>
              </a:lnSpc>
              <a:spcBef>
                <a:spcPts val="90"/>
              </a:spcBef>
            </a:pPr>
            <a:r>
              <a:rPr sz="1200" spc="-20" dirty="0">
                <a:latin typeface="Meiryo UI"/>
                <a:cs typeface="Meiryo UI"/>
              </a:rPr>
              <a:t>熱出⼒</a:t>
            </a:r>
            <a:r>
              <a:rPr sz="1200" dirty="0">
                <a:latin typeface="Meiryo UI"/>
                <a:cs typeface="Meiryo UI"/>
              </a:rPr>
              <a:t>︓30</a:t>
            </a:r>
            <a:r>
              <a:rPr sz="1200" spc="-15" dirty="0">
                <a:latin typeface="Meiryo UI"/>
                <a:cs typeface="Meiryo UI"/>
              </a:rPr>
              <a:t> ＭＷ</a:t>
            </a:r>
            <a:endParaRPr sz="1200" dirty="0">
              <a:latin typeface="Meiryo UI"/>
              <a:cs typeface="Meiryo UI"/>
            </a:endParaRPr>
          </a:p>
          <a:p>
            <a:pPr marL="12700">
              <a:lnSpc>
                <a:spcPts val="1435"/>
              </a:lnSpc>
            </a:pPr>
            <a:r>
              <a:rPr sz="1200" spc="-20" dirty="0">
                <a:latin typeface="Meiryo UI"/>
                <a:cs typeface="Meiryo UI"/>
              </a:rPr>
              <a:t>原⼦炉出⼝温度</a:t>
            </a:r>
            <a:r>
              <a:rPr sz="1200" spc="-10" dirty="0">
                <a:latin typeface="Meiryo UI"/>
                <a:cs typeface="Meiryo UI"/>
              </a:rPr>
              <a:t>︓950℃(</a:t>
            </a:r>
            <a:r>
              <a:rPr sz="1200" spc="-30" dirty="0">
                <a:latin typeface="Meiryo UI"/>
                <a:cs typeface="Meiryo UI"/>
              </a:rPr>
              <a:t>最⾼)</a:t>
            </a:r>
            <a:endParaRPr sz="1200" dirty="0">
              <a:latin typeface="Meiryo UI"/>
              <a:cs typeface="Meiryo UI"/>
            </a:endParaRPr>
          </a:p>
          <a:p>
            <a:pPr marL="12700">
              <a:lnSpc>
                <a:spcPts val="1435"/>
              </a:lnSpc>
            </a:pPr>
            <a:r>
              <a:rPr sz="1200" spc="-20" dirty="0">
                <a:latin typeface="Meiryo UI"/>
                <a:cs typeface="Meiryo UI"/>
              </a:rPr>
              <a:t>⼀次冷却材圧⼒</a:t>
            </a:r>
            <a:r>
              <a:rPr sz="1200" dirty="0">
                <a:latin typeface="Meiryo UI"/>
                <a:cs typeface="Meiryo UI"/>
              </a:rPr>
              <a:t>︓4.0</a:t>
            </a:r>
            <a:r>
              <a:rPr sz="1200" spc="40" dirty="0">
                <a:latin typeface="Meiryo UI"/>
                <a:cs typeface="Meiryo UI"/>
              </a:rPr>
              <a:t> </a:t>
            </a:r>
            <a:r>
              <a:rPr sz="1200" spc="-25" dirty="0">
                <a:latin typeface="Meiryo UI"/>
                <a:cs typeface="Meiryo UI"/>
              </a:rPr>
              <a:t>MPa</a:t>
            </a:r>
            <a:endParaRPr sz="1200" dirty="0">
              <a:latin typeface="Meiryo UI"/>
              <a:cs typeface="Meiryo UI"/>
            </a:endParaRPr>
          </a:p>
        </p:txBody>
      </p:sp>
      <p:sp>
        <p:nvSpPr>
          <p:cNvPr id="66" name="テキスト ボックス 65">
            <a:extLst>
              <a:ext uri="{FF2B5EF4-FFF2-40B4-BE49-F238E27FC236}">
                <a16:creationId xmlns:a16="http://schemas.microsoft.com/office/drawing/2014/main" id="{054489D8-2D00-8C8C-C527-B4D236B42D1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高温ガス炉＠大洗　水素製造プラント視察</a:t>
            </a:r>
          </a:p>
        </p:txBody>
      </p:sp>
      <p:pic>
        <p:nvPicPr>
          <p:cNvPr id="68" name="図 67">
            <a:extLst>
              <a:ext uri="{FF2B5EF4-FFF2-40B4-BE49-F238E27FC236}">
                <a16:creationId xmlns:a16="http://schemas.microsoft.com/office/drawing/2014/main" id="{294CFBAA-B281-39A2-5F09-4089DA3695EE}"/>
              </a:ext>
            </a:extLst>
          </p:cNvPr>
          <p:cNvPicPr>
            <a:picLocks noChangeAspect="1"/>
          </p:cNvPicPr>
          <p:nvPr/>
        </p:nvPicPr>
        <p:blipFill>
          <a:blip r:embed="rId13"/>
          <a:stretch>
            <a:fillRect/>
          </a:stretch>
        </p:blipFill>
        <p:spPr>
          <a:xfrm>
            <a:off x="239392" y="4616912"/>
            <a:ext cx="2794081" cy="21679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815F33D8-1DAA-4ACF-B59F-C1D1A513446A}"/>
              </a:ext>
            </a:extLst>
          </p:cNvPr>
          <p:cNvSpPr txBox="1"/>
          <p:nvPr/>
        </p:nvSpPr>
        <p:spPr>
          <a:xfrm>
            <a:off x="0" y="6414623"/>
            <a:ext cx="12188825" cy="446276"/>
          </a:xfrm>
          <a:prstGeom prst="rect">
            <a:avLst/>
          </a:prstGeom>
          <a:noFill/>
        </p:spPr>
        <p:txBody>
          <a:bodyPr wrap="square">
            <a:spAutoFit/>
          </a:bodyPr>
          <a:lstStyle/>
          <a:p>
            <a:pPr algn="ctr"/>
            <a:r>
              <a:rPr lang="en-US" altLang="ja-JP" sz="2300" dirty="0">
                <a:solidFill>
                  <a:srgbClr val="002060"/>
                </a:solidFill>
                <a:effectLst>
                  <a:outerShdw blurRad="38100" dist="38100" dir="2700000" algn="tl">
                    <a:srgbClr val="000000">
                      <a:alpha val="43137"/>
                    </a:srgbClr>
                  </a:outerShdw>
                </a:effectLst>
                <a:latin typeface="Amasis MT Pro Black" panose="02040A04050005020304" pitchFamily="18" charset="0"/>
              </a:rPr>
              <a:t>https://mitsui365.sharepoint.com/sites/02365/SitePages/=2022-ET-gaiyo.aspx</a:t>
            </a:r>
            <a:endParaRPr lang="ja-JP" altLang="en-US" sz="2300" dirty="0">
              <a:solidFill>
                <a:srgbClr val="002060"/>
              </a:solidFill>
              <a:effectLst>
                <a:outerShdw blurRad="38100" dist="38100" dir="2700000" algn="tl">
                  <a:srgbClr val="000000">
                    <a:alpha val="43137"/>
                  </a:srgbClr>
                </a:outerShdw>
              </a:effectLst>
              <a:latin typeface="Amasis MT Pro Black" panose="02040A04050005020304" pitchFamily="18" charset="0"/>
            </a:endParaRPr>
          </a:p>
        </p:txBody>
      </p:sp>
      <p:sp>
        <p:nvSpPr>
          <p:cNvPr id="10" name="テキスト ボックス 9">
            <a:extLst>
              <a:ext uri="{FF2B5EF4-FFF2-40B4-BE49-F238E27FC236}">
                <a16:creationId xmlns:a16="http://schemas.microsoft.com/office/drawing/2014/main" id="{CC2DD42C-9A19-4A95-87C5-75F03075F281}"/>
              </a:ext>
            </a:extLst>
          </p:cNvPr>
          <p:cNvSpPr txBox="1"/>
          <p:nvPr/>
        </p:nvSpPr>
        <p:spPr>
          <a:xfrm>
            <a:off x="2108143" y="1038288"/>
            <a:ext cx="7856312" cy="5016758"/>
          </a:xfrm>
          <a:prstGeom prst="rect">
            <a:avLst/>
          </a:prstGeom>
          <a:noFill/>
        </p:spPr>
        <p:txBody>
          <a:bodyPr wrap="square">
            <a:spAutoFit/>
          </a:bodyPr>
          <a:lstStyle/>
          <a:p>
            <a:pPr algn="l"/>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１．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2" tooltip="https://mitsui365.sharepoint.com/sites/02365/SitePages/=2022-ET-01.aspx"/>
              </a:rPr>
              <a:t>合成生物学</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２．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3" tooltip="https://mitsui365.sharepoint.com/sites/02365/SitePages/=2022-ET-02.aspx"/>
              </a:rPr>
              <a:t>量子技術（量子マテリアル、量子センサー）</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３． </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RNA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治療技術（</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mRNA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医薬、</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RNA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編集技術）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４．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第</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6</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世代移動体通信（６</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G</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５．</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6" tooltip="https://mitsui365.sharepoint.com/sites/02365/SitePages/=2022-ET-05.aspx"/>
              </a:rPr>
              <a:t> 核融合技術（小型核融合炉、凝縮系核融合）</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６．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7" tooltip="https://mitsui365.sharepoint.com/sites/02365/SitePages/=2022-ET-06.aspx"/>
              </a:rPr>
              <a:t>革新的「触媒」技術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７．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8" tooltip="https://mitsui365.sharepoint.com/sites/02365/SitePages/=2022-ET-07.aspx"/>
              </a:rPr>
              <a:t>スーパークロック（光格子時計、原子核時計）</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８．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9" tooltip="https://mitsui365.sharepoint.com/sites/02365/SitePages/=2022-ET-08.aspx"/>
              </a:rPr>
              <a:t>ハイパーソニック（極超音速）技術</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​​​​​​​９．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0" tooltip="https://mitsui365.sharepoint.com/sites/02365/SitePages/=2022-ET-09.aspx"/>
              </a:rPr>
              <a:t>インフォデミックとディープフェイク技術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10</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DNA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ストレージ、</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DoT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、メタボローム・ストレージ</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11</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2" tooltip="https://mitsui365.sharepoint.com/sites/02365/SitePages/=2022-ET-11.aspx"/>
              </a:rPr>
              <a:t>革新素材（アーキテクテッド・マテリアル、エキゾチック物質）</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12</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3" tooltip="https://mitsui365.sharepoint.com/sites/02365/SitePages/=2022-ET-12.aspx"/>
              </a:rPr>
              <a:t>老化研究、抗老化薬</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13</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4" tooltip="https://mitsui365.sharepoint.com/sites/02365/SitePages/=2022-ET-13.aspx"/>
              </a:rPr>
              <a:t>スピントロニクス～確率論的コンピューティング</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14</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5" tooltip="https://mitsui365.sharepoint.com/sites/02365/SitePages/=2022-ET-14.aspx"/>
              </a:rPr>
              <a:t>次世代暗号技術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15</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6" tooltip="https://mitsui365.sharepoint.com/sites/02365/SitePages/=2022-ET-15.aspx"/>
              </a:rPr>
              <a:t>オルガノイド</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16</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7" tooltip="https://mitsui365.sharepoint.com/sites/02365/SitePages/=2022-ET-16.aspx"/>
              </a:rPr>
              <a:t>光電融合技術</a:t>
            </a:r>
            <a:endParaRPr lang="ja-JP" altLang="en-US" sz="2000" b="1" i="0" dirty="0">
              <a:solidFill>
                <a:srgbClr val="323130"/>
              </a:solidFill>
              <a:effectLst/>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1B74EFF-C8BF-40A4-952A-EAD2E40CACA4}"/>
              </a:ext>
            </a:extLst>
          </p:cNvPr>
          <p:cNvSpPr txBox="1"/>
          <p:nvPr/>
        </p:nvSpPr>
        <p:spPr>
          <a:xfrm>
            <a:off x="0" y="32380"/>
            <a:ext cx="12192000" cy="646331"/>
          </a:xfrm>
          <a:prstGeom prst="rect">
            <a:avLst/>
          </a:prstGeom>
          <a:noFill/>
        </p:spPr>
        <p:txBody>
          <a:bodyPr wrap="square">
            <a:spAutoFit/>
          </a:bodyPr>
          <a:lstStyle/>
          <a:p>
            <a:pPr algn="ctr"/>
            <a:r>
              <a:rPr lang="ja-JP" altLang="en-US" sz="32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戦略研／技術フォーサイト</a:t>
            </a:r>
            <a:r>
              <a:rPr lang="en-US" altLang="ja-JP" sz="32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3600" b="1" i="0"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Emerging Technologies</a:t>
            </a:r>
            <a:r>
              <a:rPr lang="en-US" altLang="ja-JP" sz="36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ja-JP" altLang="en-US" sz="32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3" name="Picture 44">
            <a:extLst>
              <a:ext uri="{FF2B5EF4-FFF2-40B4-BE49-F238E27FC236}">
                <a16:creationId xmlns:a16="http://schemas.microsoft.com/office/drawing/2014/main" id="{4912EB84-CAC3-4C21-AD6F-D5FCB80418A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743" y="4759719"/>
            <a:ext cx="1270627" cy="161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図 15">
            <a:extLst>
              <a:ext uri="{FF2B5EF4-FFF2-40B4-BE49-F238E27FC236}">
                <a16:creationId xmlns:a16="http://schemas.microsoft.com/office/drawing/2014/main" id="{5CC15394-4526-4B5B-B57E-9AF905ABC888}"/>
              </a:ext>
            </a:extLst>
          </p:cNvPr>
          <p:cNvPicPr>
            <a:picLocks noChangeAspect="1"/>
          </p:cNvPicPr>
          <p:nvPr/>
        </p:nvPicPr>
        <p:blipFill>
          <a:blip r:embed="rId19"/>
          <a:stretch>
            <a:fillRect/>
          </a:stretch>
        </p:blipFill>
        <p:spPr>
          <a:xfrm>
            <a:off x="9372000" y="3750300"/>
            <a:ext cx="2667495" cy="2588493"/>
          </a:xfrm>
          <a:prstGeom prst="rect">
            <a:avLst/>
          </a:prstGeom>
        </p:spPr>
      </p:pic>
    </p:spTree>
    <p:extLst>
      <p:ext uri="{BB962C8B-B14F-4D97-AF65-F5344CB8AC3E}">
        <p14:creationId xmlns:p14="http://schemas.microsoft.com/office/powerpoint/2010/main" val="380985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50975" y="1494704"/>
          <a:ext cx="9353549" cy="5059679"/>
        </p:xfrm>
        <a:graphic>
          <a:graphicData uri="http://schemas.openxmlformats.org/drawingml/2006/table">
            <a:tbl>
              <a:tblPr firstRow="1" bandRow="1">
                <a:tableStyleId>{2D5ABB26-0587-4C30-8999-92F81FD0307C}</a:tableStyleId>
              </a:tblPr>
              <a:tblGrid>
                <a:gridCol w="1870710">
                  <a:extLst>
                    <a:ext uri="{9D8B030D-6E8A-4147-A177-3AD203B41FA5}">
                      <a16:colId xmlns:a16="http://schemas.microsoft.com/office/drawing/2014/main" val="20000"/>
                    </a:ext>
                  </a:extLst>
                </a:gridCol>
                <a:gridCol w="1870710">
                  <a:extLst>
                    <a:ext uri="{9D8B030D-6E8A-4147-A177-3AD203B41FA5}">
                      <a16:colId xmlns:a16="http://schemas.microsoft.com/office/drawing/2014/main" val="20001"/>
                    </a:ext>
                  </a:extLst>
                </a:gridCol>
                <a:gridCol w="1870710">
                  <a:extLst>
                    <a:ext uri="{9D8B030D-6E8A-4147-A177-3AD203B41FA5}">
                      <a16:colId xmlns:a16="http://schemas.microsoft.com/office/drawing/2014/main" val="20002"/>
                    </a:ext>
                  </a:extLst>
                </a:gridCol>
                <a:gridCol w="1870710">
                  <a:extLst>
                    <a:ext uri="{9D8B030D-6E8A-4147-A177-3AD203B41FA5}">
                      <a16:colId xmlns:a16="http://schemas.microsoft.com/office/drawing/2014/main" val="20003"/>
                    </a:ext>
                  </a:extLst>
                </a:gridCol>
                <a:gridCol w="1870709">
                  <a:extLst>
                    <a:ext uri="{9D8B030D-6E8A-4147-A177-3AD203B41FA5}">
                      <a16:colId xmlns:a16="http://schemas.microsoft.com/office/drawing/2014/main" val="20004"/>
                    </a:ext>
                  </a:extLst>
                </a:gridCol>
              </a:tblGrid>
              <a:tr h="304800">
                <a:tc>
                  <a:txBody>
                    <a:bodyPr/>
                    <a:lstStyle/>
                    <a:p>
                      <a:pPr algn="ctr">
                        <a:lnSpc>
                          <a:spcPct val="100000"/>
                        </a:lnSpc>
                        <a:spcBef>
                          <a:spcPts val="265"/>
                        </a:spcBef>
                      </a:pPr>
                      <a:r>
                        <a:rPr sz="1400" b="1" spc="-10" dirty="0">
                          <a:solidFill>
                            <a:srgbClr val="FFFFFF"/>
                          </a:solidFill>
                          <a:latin typeface="Calibri"/>
                          <a:cs typeface="Calibri"/>
                        </a:rPr>
                        <a:t>MCSFR</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0" dirty="0">
                          <a:solidFill>
                            <a:srgbClr val="FFFFFF"/>
                          </a:solidFill>
                          <a:latin typeface="Calibri"/>
                          <a:cs typeface="Calibri"/>
                        </a:rPr>
                        <a:t>FUJI</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0" dirty="0">
                          <a:solidFill>
                            <a:srgbClr val="FFFFFF"/>
                          </a:solidFill>
                          <a:latin typeface="Calibri"/>
                          <a:cs typeface="Calibri"/>
                        </a:rPr>
                        <a:t>KP-</a:t>
                      </a:r>
                      <a:r>
                        <a:rPr sz="1400" b="1" spc="-25" dirty="0">
                          <a:solidFill>
                            <a:srgbClr val="FFFFFF"/>
                          </a:solidFill>
                          <a:latin typeface="Calibri"/>
                          <a:cs typeface="Calibri"/>
                        </a:rPr>
                        <a:t>FHR</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0" dirty="0">
                          <a:solidFill>
                            <a:srgbClr val="FFFFFF"/>
                          </a:solidFill>
                          <a:latin typeface="Calibri"/>
                          <a:cs typeface="Calibri"/>
                        </a:rPr>
                        <a:t>IMSR</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2300">
                        <a:lnSpc>
                          <a:spcPct val="100000"/>
                        </a:lnSpc>
                        <a:spcBef>
                          <a:spcPts val="265"/>
                        </a:spcBef>
                      </a:pPr>
                      <a:r>
                        <a:rPr sz="1400" b="1" spc="-10" dirty="0">
                          <a:solidFill>
                            <a:srgbClr val="FFFFFF"/>
                          </a:solidFill>
                          <a:latin typeface="Calibri"/>
                          <a:cs typeface="Calibri"/>
                        </a:rPr>
                        <a:t>ThorCon</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076450">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605790">
                <a:tc>
                  <a:txBody>
                    <a:bodyPr/>
                    <a:lstStyle/>
                    <a:p>
                      <a:pPr marL="914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116205">
                        <a:lnSpc>
                          <a:spcPct val="100000"/>
                        </a:lnSpc>
                      </a:pPr>
                      <a:r>
                        <a:rPr sz="1050" dirty="0">
                          <a:latin typeface="Calibri"/>
                          <a:cs typeface="Calibri"/>
                        </a:rPr>
                        <a:t>Conceptual</a:t>
                      </a:r>
                      <a:r>
                        <a:rPr sz="1050" spc="-20" dirty="0">
                          <a:latin typeface="Calibri"/>
                          <a:cs typeface="Calibri"/>
                        </a:rPr>
                        <a:t> </a:t>
                      </a:r>
                      <a:r>
                        <a:rPr sz="1050" dirty="0">
                          <a:latin typeface="Calibri"/>
                          <a:cs typeface="Calibri"/>
                        </a:rPr>
                        <a:t>design</a:t>
                      </a:r>
                      <a:r>
                        <a:rPr sz="1050" spc="-10" dirty="0">
                          <a:latin typeface="Calibri"/>
                          <a:cs typeface="Calibri"/>
                        </a:rPr>
                        <a:t> </a:t>
                      </a:r>
                      <a:r>
                        <a:rPr sz="1050" dirty="0">
                          <a:latin typeface="Calibri"/>
                          <a:cs typeface="Calibri"/>
                        </a:rPr>
                        <a:t>in</a:t>
                      </a:r>
                      <a:r>
                        <a:rPr sz="1050" spc="-15" dirty="0">
                          <a:latin typeface="Calibri"/>
                          <a:cs typeface="Calibri"/>
                        </a:rPr>
                        <a:t> </a:t>
                      </a:r>
                      <a:r>
                        <a:rPr sz="1050" spc="-10" dirty="0">
                          <a:latin typeface="Calibri"/>
                          <a:cs typeface="Calibri"/>
                        </a:rPr>
                        <a:t>progress, </a:t>
                      </a:r>
                      <a:r>
                        <a:rPr sz="1050" dirty="0">
                          <a:latin typeface="Calibri"/>
                          <a:cs typeface="Calibri"/>
                        </a:rPr>
                        <a:t>fuel</a:t>
                      </a:r>
                      <a:r>
                        <a:rPr sz="1050" spc="-15" dirty="0">
                          <a:latin typeface="Calibri"/>
                          <a:cs typeface="Calibri"/>
                        </a:rPr>
                        <a:t> </a:t>
                      </a:r>
                      <a:r>
                        <a:rPr sz="1050" dirty="0">
                          <a:latin typeface="Calibri"/>
                          <a:cs typeface="Calibri"/>
                        </a:rPr>
                        <a:t>development</a:t>
                      </a:r>
                      <a:r>
                        <a:rPr sz="1050" spc="-25" dirty="0">
                          <a:latin typeface="Calibri"/>
                          <a:cs typeface="Calibri"/>
                        </a:rPr>
                        <a:t> </a:t>
                      </a:r>
                      <a:r>
                        <a:rPr sz="1050" dirty="0">
                          <a:latin typeface="Calibri"/>
                          <a:cs typeface="Calibri"/>
                        </a:rPr>
                        <a:t>in</a:t>
                      </a:r>
                      <a:r>
                        <a:rPr sz="1050" spc="-15" dirty="0">
                          <a:latin typeface="Calibri"/>
                          <a:cs typeface="Calibri"/>
                        </a:rPr>
                        <a:t> </a:t>
                      </a:r>
                      <a:r>
                        <a:rPr sz="1050" spc="-10" dirty="0">
                          <a:latin typeface="Calibri"/>
                          <a:cs typeface="Calibri"/>
                        </a:rPr>
                        <a:t>testing</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130175">
                        <a:lnSpc>
                          <a:spcPct val="100000"/>
                        </a:lnSpc>
                      </a:pPr>
                      <a:r>
                        <a:rPr sz="1050" dirty="0">
                          <a:latin typeface="Calibri"/>
                          <a:cs typeface="Calibri"/>
                        </a:rPr>
                        <a:t>3</a:t>
                      </a:r>
                      <a:r>
                        <a:rPr sz="1050" spc="-20" dirty="0">
                          <a:latin typeface="Calibri"/>
                          <a:cs typeface="Calibri"/>
                        </a:rPr>
                        <a:t> </a:t>
                      </a:r>
                      <a:r>
                        <a:rPr sz="1050" dirty="0">
                          <a:latin typeface="Calibri"/>
                          <a:cs typeface="Calibri"/>
                        </a:rPr>
                        <a:t>experimental</a:t>
                      </a:r>
                      <a:r>
                        <a:rPr sz="1050" spc="-30" dirty="0">
                          <a:latin typeface="Calibri"/>
                          <a:cs typeface="Calibri"/>
                        </a:rPr>
                        <a:t> </a:t>
                      </a:r>
                      <a:r>
                        <a:rPr sz="1050" dirty="0">
                          <a:latin typeface="Calibri"/>
                          <a:cs typeface="Calibri"/>
                        </a:rPr>
                        <a:t>MSRs</a:t>
                      </a:r>
                      <a:r>
                        <a:rPr sz="1050" spc="10" dirty="0">
                          <a:latin typeface="Calibri"/>
                          <a:cs typeface="Calibri"/>
                        </a:rPr>
                        <a:t> </a:t>
                      </a:r>
                      <a:r>
                        <a:rPr sz="1050" spc="-20" dirty="0">
                          <a:latin typeface="Calibri"/>
                          <a:cs typeface="Calibri"/>
                        </a:rPr>
                        <a:t>were </a:t>
                      </a:r>
                      <a:r>
                        <a:rPr sz="1050" dirty="0">
                          <a:latin typeface="Calibri"/>
                          <a:cs typeface="Calibri"/>
                        </a:rPr>
                        <a:t>built.</a:t>
                      </a:r>
                      <a:r>
                        <a:rPr sz="1050" spc="-35" dirty="0">
                          <a:latin typeface="Calibri"/>
                          <a:cs typeface="Calibri"/>
                        </a:rPr>
                        <a:t> </a:t>
                      </a:r>
                      <a:r>
                        <a:rPr sz="1050" dirty="0">
                          <a:latin typeface="Calibri"/>
                          <a:cs typeface="Calibri"/>
                        </a:rPr>
                        <a:t>Detail</a:t>
                      </a:r>
                      <a:r>
                        <a:rPr sz="1050" spc="-25" dirty="0">
                          <a:latin typeface="Calibri"/>
                          <a:cs typeface="Calibri"/>
                        </a:rPr>
                        <a:t> </a:t>
                      </a:r>
                      <a:r>
                        <a:rPr sz="1050" dirty="0">
                          <a:latin typeface="Calibri"/>
                          <a:cs typeface="Calibri"/>
                        </a:rPr>
                        <a:t>design not</a:t>
                      </a:r>
                      <a:r>
                        <a:rPr sz="1050" spc="-20" dirty="0">
                          <a:latin typeface="Calibri"/>
                          <a:cs typeface="Calibri"/>
                        </a:rPr>
                        <a:t> </a:t>
                      </a:r>
                      <a:r>
                        <a:rPr sz="1050" spc="-10" dirty="0">
                          <a:latin typeface="Calibri"/>
                          <a:cs typeface="Calibri"/>
                        </a:rPr>
                        <a:t>started</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a:lnSpc>
                          <a:spcPct val="100000"/>
                        </a:lnSpc>
                      </a:pPr>
                      <a:r>
                        <a:rPr sz="1050" dirty="0">
                          <a:latin typeface="Calibri"/>
                          <a:cs typeface="Calibri"/>
                        </a:rPr>
                        <a:t>Conceptual</a:t>
                      </a:r>
                      <a:r>
                        <a:rPr sz="1050" spc="-20" dirty="0">
                          <a:latin typeface="Calibri"/>
                          <a:cs typeface="Calibri"/>
                        </a:rPr>
                        <a:t> </a:t>
                      </a:r>
                      <a:r>
                        <a:rPr sz="1050" dirty="0">
                          <a:latin typeface="Calibri"/>
                          <a:cs typeface="Calibri"/>
                        </a:rPr>
                        <a:t>design</a:t>
                      </a:r>
                      <a:r>
                        <a:rPr sz="1050" spc="-10" dirty="0">
                          <a:latin typeface="Calibri"/>
                          <a:cs typeface="Calibri"/>
                        </a:rPr>
                        <a:t> </a:t>
                      </a:r>
                      <a:r>
                        <a:rPr sz="1050" dirty="0">
                          <a:latin typeface="Calibri"/>
                          <a:cs typeface="Calibri"/>
                        </a:rPr>
                        <a:t>in</a:t>
                      </a:r>
                      <a:r>
                        <a:rPr sz="1050" spc="-15" dirty="0">
                          <a:latin typeface="Calibri"/>
                          <a:cs typeface="Calibri"/>
                        </a:rPr>
                        <a:t> </a:t>
                      </a:r>
                      <a:r>
                        <a:rPr sz="1050" spc="-10" dirty="0">
                          <a:latin typeface="Calibri"/>
                          <a:cs typeface="Calibri"/>
                        </a:rPr>
                        <a:t>progress</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138430">
                        <a:lnSpc>
                          <a:spcPct val="100000"/>
                        </a:lnSpc>
                      </a:pPr>
                      <a:r>
                        <a:rPr sz="1050" dirty="0">
                          <a:latin typeface="Calibri"/>
                          <a:cs typeface="Calibri"/>
                        </a:rPr>
                        <a:t>Conceptual</a:t>
                      </a:r>
                      <a:r>
                        <a:rPr sz="1050" spc="-25" dirty="0">
                          <a:latin typeface="Calibri"/>
                          <a:cs typeface="Calibri"/>
                        </a:rPr>
                        <a:t> </a:t>
                      </a:r>
                      <a:r>
                        <a:rPr sz="1050" dirty="0">
                          <a:latin typeface="Calibri"/>
                          <a:cs typeface="Calibri"/>
                        </a:rPr>
                        <a:t>design</a:t>
                      </a:r>
                      <a:r>
                        <a:rPr sz="1050" spc="-10" dirty="0">
                          <a:latin typeface="Calibri"/>
                          <a:cs typeface="Calibri"/>
                        </a:rPr>
                        <a:t> </a:t>
                      </a:r>
                      <a:r>
                        <a:rPr sz="1050" dirty="0">
                          <a:latin typeface="Calibri"/>
                          <a:cs typeface="Calibri"/>
                        </a:rPr>
                        <a:t>complete</a:t>
                      </a:r>
                      <a:r>
                        <a:rPr sz="1050" spc="-20" dirty="0">
                          <a:latin typeface="Calibri"/>
                          <a:cs typeface="Calibri"/>
                        </a:rPr>
                        <a:t> </a:t>
                      </a:r>
                      <a:r>
                        <a:rPr sz="1050" spc="-50" dirty="0">
                          <a:latin typeface="Calibri"/>
                          <a:cs typeface="Calibri"/>
                        </a:rPr>
                        <a:t>–</a:t>
                      </a:r>
                      <a:r>
                        <a:rPr sz="1050" dirty="0">
                          <a:latin typeface="Calibri"/>
                          <a:cs typeface="Calibri"/>
                        </a:rPr>
                        <a:t> basic</a:t>
                      </a:r>
                      <a:r>
                        <a:rPr sz="1050" spc="-15" dirty="0">
                          <a:latin typeface="Calibri"/>
                          <a:cs typeface="Calibri"/>
                        </a:rPr>
                        <a:t> </a:t>
                      </a:r>
                      <a:r>
                        <a:rPr sz="1050" dirty="0">
                          <a:latin typeface="Calibri"/>
                          <a:cs typeface="Calibri"/>
                        </a:rPr>
                        <a:t>engineering</a:t>
                      </a:r>
                      <a:r>
                        <a:rPr sz="1050" spc="-15" dirty="0">
                          <a:latin typeface="Calibri"/>
                          <a:cs typeface="Calibri"/>
                        </a:rPr>
                        <a:t> </a:t>
                      </a:r>
                      <a:r>
                        <a:rPr sz="1050" dirty="0">
                          <a:latin typeface="Calibri"/>
                          <a:cs typeface="Calibri"/>
                        </a:rPr>
                        <a:t>in</a:t>
                      </a:r>
                      <a:r>
                        <a:rPr sz="1050" spc="-15" dirty="0">
                          <a:latin typeface="Calibri"/>
                          <a:cs typeface="Calibri"/>
                        </a:rPr>
                        <a:t> </a:t>
                      </a:r>
                      <a:r>
                        <a:rPr sz="1050" spc="-10" dirty="0">
                          <a:latin typeface="Calibri"/>
                          <a:cs typeface="Calibri"/>
                        </a:rPr>
                        <a:t>progress</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5613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Complete</a:t>
                      </a:r>
                      <a:r>
                        <a:rPr sz="1050" spc="-20" dirty="0">
                          <a:latin typeface="Calibri"/>
                          <a:cs typeface="Calibri"/>
                        </a:rPr>
                        <a:t> </a:t>
                      </a:r>
                      <a:r>
                        <a:rPr sz="1050" dirty="0">
                          <a:latin typeface="Calibri"/>
                          <a:cs typeface="Calibri"/>
                        </a:rPr>
                        <a:t>basic</a:t>
                      </a:r>
                      <a:r>
                        <a:rPr sz="1050" spc="-15"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2072639">
                <a:tc>
                  <a:txBody>
                    <a:bodyPr/>
                    <a:lstStyle/>
                    <a:p>
                      <a:pPr marL="262255" marR="222885" indent="-171450">
                        <a:lnSpc>
                          <a:spcPct val="100000"/>
                        </a:lnSpc>
                        <a:spcBef>
                          <a:spcPts val="295"/>
                        </a:spcBef>
                        <a:buFont typeface="Arial"/>
                        <a:buChar char="•"/>
                        <a:tabLst>
                          <a:tab pos="262890" algn="l"/>
                        </a:tabLst>
                      </a:pPr>
                      <a:r>
                        <a:rPr sz="1000" dirty="0">
                          <a:latin typeface="Calibri"/>
                          <a:cs typeface="Calibri"/>
                        </a:rPr>
                        <a:t>Elysium</a:t>
                      </a:r>
                      <a:r>
                        <a:rPr sz="1000" spc="-45" dirty="0">
                          <a:latin typeface="Calibri"/>
                          <a:cs typeface="Calibri"/>
                        </a:rPr>
                        <a:t> </a:t>
                      </a:r>
                      <a:r>
                        <a:rPr sz="1000" dirty="0">
                          <a:latin typeface="Calibri"/>
                          <a:cs typeface="Calibri"/>
                        </a:rPr>
                        <a:t>Industries,</a:t>
                      </a:r>
                      <a:r>
                        <a:rPr sz="1000" spc="-40" dirty="0">
                          <a:latin typeface="Calibri"/>
                          <a:cs typeface="Calibri"/>
                        </a:rPr>
                        <a:t> </a:t>
                      </a:r>
                      <a:r>
                        <a:rPr sz="1000" spc="-10" dirty="0">
                          <a:latin typeface="Calibri"/>
                          <a:cs typeface="Calibri"/>
                        </a:rPr>
                        <a:t>Canada </a:t>
                      </a:r>
                      <a:r>
                        <a:rPr sz="1000" dirty="0">
                          <a:latin typeface="Calibri"/>
                          <a:cs typeface="Calibri"/>
                        </a:rPr>
                        <a:t>and</a:t>
                      </a:r>
                      <a:r>
                        <a:rPr sz="1000" spc="-20" dirty="0">
                          <a:latin typeface="Calibri"/>
                          <a:cs typeface="Calibri"/>
                        </a:rPr>
                        <a:t> </a:t>
                      </a:r>
                      <a:r>
                        <a:rPr sz="1000" dirty="0">
                          <a:latin typeface="Calibri"/>
                          <a:cs typeface="Calibri"/>
                        </a:rPr>
                        <a:t>United</a:t>
                      </a:r>
                      <a:r>
                        <a:rPr sz="1000" spc="-15" dirty="0">
                          <a:latin typeface="Calibri"/>
                          <a:cs typeface="Calibri"/>
                        </a:rPr>
                        <a:t> </a:t>
                      </a:r>
                      <a:r>
                        <a:rPr sz="1000" spc="-10" dirty="0">
                          <a:latin typeface="Calibri"/>
                          <a:cs typeface="Calibri"/>
                        </a:rPr>
                        <a:t>States</a:t>
                      </a:r>
                      <a:endParaRPr sz="1000">
                        <a:latin typeface="Calibri"/>
                        <a:cs typeface="Calibri"/>
                      </a:endParaRPr>
                    </a:p>
                    <a:p>
                      <a:pPr marL="262255" indent="-171450">
                        <a:lnSpc>
                          <a:spcPct val="100000"/>
                        </a:lnSpc>
                        <a:buFont typeface="Arial"/>
                        <a:buChar char="•"/>
                        <a:tabLst>
                          <a:tab pos="262890" algn="l"/>
                        </a:tabLst>
                      </a:pPr>
                      <a:r>
                        <a:rPr sz="1000" spc="-10" dirty="0">
                          <a:latin typeface="Calibri"/>
                          <a:cs typeface="Calibri"/>
                        </a:rPr>
                        <a:t>Molten-</a:t>
                      </a:r>
                      <a:r>
                        <a:rPr sz="1000" dirty="0">
                          <a:latin typeface="Calibri"/>
                          <a:cs typeface="Calibri"/>
                        </a:rPr>
                        <a:t>salt</a:t>
                      </a:r>
                      <a:r>
                        <a:rPr sz="1000" spc="10" dirty="0">
                          <a:latin typeface="Calibri"/>
                          <a:cs typeface="Calibri"/>
                        </a:rPr>
                        <a:t> </a:t>
                      </a:r>
                      <a:r>
                        <a:rPr sz="1000" spc="-10" dirty="0">
                          <a:latin typeface="Calibri"/>
                          <a:cs typeface="Calibri"/>
                        </a:rPr>
                        <a:t>cooled</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100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50</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610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marR="118745" indent="-171450">
                        <a:lnSpc>
                          <a:spcPct val="100000"/>
                        </a:lnSpc>
                        <a:buFont typeface="Arial"/>
                        <a:buChar char="•"/>
                        <a:tabLst>
                          <a:tab pos="262890" algn="l"/>
                        </a:tabLst>
                      </a:pPr>
                      <a:r>
                        <a:rPr sz="1000" dirty="0">
                          <a:latin typeface="Calibri"/>
                          <a:cs typeface="Calibri"/>
                        </a:rPr>
                        <a:t>Enrichment:</a:t>
                      </a:r>
                      <a:r>
                        <a:rPr sz="1000" spc="-30" dirty="0">
                          <a:latin typeface="Calibri"/>
                          <a:cs typeface="Calibri"/>
                        </a:rPr>
                        <a:t> </a:t>
                      </a:r>
                      <a:r>
                        <a:rPr sz="1000" dirty="0">
                          <a:latin typeface="Calibri"/>
                          <a:cs typeface="Calibri"/>
                        </a:rPr>
                        <a:t>fuel</a:t>
                      </a:r>
                      <a:r>
                        <a:rPr sz="1000" spc="-35" dirty="0">
                          <a:latin typeface="Calibri"/>
                          <a:cs typeface="Calibri"/>
                        </a:rPr>
                        <a:t> </a:t>
                      </a:r>
                      <a:r>
                        <a:rPr sz="1000" dirty="0">
                          <a:latin typeface="Calibri"/>
                          <a:cs typeface="Calibri"/>
                        </a:rPr>
                        <a:t>salt</a:t>
                      </a:r>
                      <a:r>
                        <a:rPr sz="1000" spc="-20" dirty="0">
                          <a:latin typeface="Calibri"/>
                          <a:cs typeface="Calibri"/>
                        </a:rPr>
                        <a:t> </a:t>
                      </a:r>
                      <a:r>
                        <a:rPr sz="1000" spc="-10" dirty="0">
                          <a:latin typeface="Calibri"/>
                          <a:cs typeface="Calibri"/>
                        </a:rPr>
                        <a:t>contain 10-</a:t>
                      </a:r>
                      <a:r>
                        <a:rPr sz="1000" dirty="0">
                          <a:latin typeface="Calibri"/>
                          <a:cs typeface="Calibri"/>
                        </a:rPr>
                        <a:t>20%</a:t>
                      </a:r>
                      <a:r>
                        <a:rPr sz="1000" spc="-5" dirty="0">
                          <a:latin typeface="Calibri"/>
                          <a:cs typeface="Calibri"/>
                        </a:rPr>
                        <a:t> </a:t>
                      </a:r>
                      <a:r>
                        <a:rPr sz="1000" dirty="0">
                          <a:latin typeface="Calibri"/>
                          <a:cs typeface="Calibri"/>
                        </a:rPr>
                        <a:t>fissile</a:t>
                      </a:r>
                      <a:r>
                        <a:rPr sz="1000" spc="-25" dirty="0">
                          <a:latin typeface="Calibri"/>
                          <a:cs typeface="Calibri"/>
                        </a:rPr>
                        <a:t> </a:t>
                      </a:r>
                      <a:r>
                        <a:rPr sz="1000" spc="-10" dirty="0">
                          <a:latin typeface="Calibri"/>
                          <a:cs typeface="Calibri"/>
                        </a:rPr>
                        <a:t>actinide </a:t>
                      </a:r>
                      <a:r>
                        <a:rPr sz="1000" dirty="0">
                          <a:latin typeface="Calibri"/>
                          <a:cs typeface="Calibri"/>
                        </a:rPr>
                        <a:t>fraction</a:t>
                      </a:r>
                      <a:r>
                        <a:rPr sz="1000" spc="-25" dirty="0">
                          <a:latin typeface="Calibri"/>
                          <a:cs typeface="Calibri"/>
                        </a:rPr>
                        <a:t> </a:t>
                      </a:r>
                      <a:r>
                        <a:rPr sz="1000" dirty="0">
                          <a:latin typeface="Calibri"/>
                          <a:cs typeface="Calibri"/>
                        </a:rPr>
                        <a:t>and</a:t>
                      </a:r>
                      <a:r>
                        <a:rPr sz="1000" spc="-25" dirty="0">
                          <a:latin typeface="Calibri"/>
                          <a:cs typeface="Calibri"/>
                        </a:rPr>
                        <a:t> </a:t>
                      </a:r>
                      <a:r>
                        <a:rPr sz="1000" dirty="0">
                          <a:latin typeface="Calibri"/>
                          <a:cs typeface="Calibri"/>
                        </a:rPr>
                        <a:t>consume</a:t>
                      </a:r>
                      <a:r>
                        <a:rPr sz="1000" spc="-20" dirty="0">
                          <a:latin typeface="Calibri"/>
                          <a:cs typeface="Calibri"/>
                        </a:rPr>
                        <a:t> 100% </a:t>
                      </a:r>
                      <a:r>
                        <a:rPr sz="1000" spc="-10" dirty="0">
                          <a:latin typeface="Calibri"/>
                          <a:cs typeface="Calibri"/>
                        </a:rPr>
                        <a:t>actinide</a:t>
                      </a:r>
                      <a:endParaRPr sz="1000">
                        <a:latin typeface="Calibri"/>
                        <a:cs typeface="Calibri"/>
                      </a:endParaRPr>
                    </a:p>
                    <a:p>
                      <a:pPr marL="262255" marR="448309"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ITMSF,</a:t>
                      </a:r>
                      <a:r>
                        <a:rPr sz="1000" spc="5" dirty="0">
                          <a:latin typeface="Calibri"/>
                          <a:cs typeface="Calibri"/>
                        </a:rPr>
                        <a:t> </a:t>
                      </a:r>
                      <a:r>
                        <a:rPr sz="1000" spc="-10" dirty="0">
                          <a:latin typeface="Calibri"/>
                          <a:cs typeface="Calibri"/>
                        </a:rPr>
                        <a:t>Japan-</a:t>
                      </a:r>
                      <a:r>
                        <a:rPr sz="1000" dirty="0">
                          <a:latin typeface="Calibri"/>
                          <a:cs typeface="Calibri"/>
                        </a:rPr>
                        <a:t>led</a:t>
                      </a:r>
                      <a:r>
                        <a:rPr sz="1000" spc="-10" dirty="0">
                          <a:latin typeface="Calibri"/>
                          <a:cs typeface="Calibri"/>
                        </a:rPr>
                        <a:t> consortium</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Molten-</a:t>
                      </a:r>
                      <a:r>
                        <a:rPr sz="1000" dirty="0">
                          <a:latin typeface="Calibri"/>
                          <a:cs typeface="Calibri"/>
                        </a:rPr>
                        <a:t>salt</a:t>
                      </a:r>
                      <a:r>
                        <a:rPr sz="1000" spc="10" dirty="0">
                          <a:latin typeface="Calibri"/>
                          <a:cs typeface="Calibri"/>
                        </a:rPr>
                        <a:t> </a:t>
                      </a:r>
                      <a:r>
                        <a:rPr sz="1000" spc="-10" dirty="0">
                          <a:latin typeface="Calibri"/>
                          <a:cs typeface="Calibri"/>
                        </a:rPr>
                        <a:t>cooled</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450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200</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704</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2%</a:t>
                      </a:r>
                      <a:endParaRPr sz="1000">
                        <a:latin typeface="Calibri"/>
                        <a:cs typeface="Calibri"/>
                      </a:endParaRPr>
                    </a:p>
                    <a:p>
                      <a:pPr marL="262255" marR="19685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Continuous </a:t>
                      </a:r>
                      <a:r>
                        <a:rPr sz="1000" dirty="0">
                          <a:latin typeface="Calibri"/>
                          <a:cs typeface="Calibri"/>
                        </a:rPr>
                        <a:t>operation</a:t>
                      </a:r>
                      <a:r>
                        <a:rPr sz="1000" spc="-40" dirty="0">
                          <a:latin typeface="Calibri"/>
                          <a:cs typeface="Calibri"/>
                        </a:rPr>
                        <a:t> </a:t>
                      </a:r>
                      <a:r>
                        <a:rPr sz="1000" spc="-10" dirty="0">
                          <a:latin typeface="Calibri"/>
                          <a:cs typeface="Calibri"/>
                        </a:rPr>
                        <a:t>possible</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249554" indent="-171450">
                        <a:lnSpc>
                          <a:spcPct val="100000"/>
                        </a:lnSpc>
                        <a:spcBef>
                          <a:spcPts val="295"/>
                        </a:spcBef>
                        <a:buFont typeface="Arial"/>
                        <a:buChar char="•"/>
                        <a:tabLst>
                          <a:tab pos="262890" algn="l"/>
                        </a:tabLst>
                      </a:pPr>
                      <a:r>
                        <a:rPr sz="1000" dirty="0">
                          <a:latin typeface="Calibri"/>
                          <a:cs typeface="Calibri"/>
                        </a:rPr>
                        <a:t>Kairos</a:t>
                      </a:r>
                      <a:r>
                        <a:rPr sz="1000" spc="-30" dirty="0">
                          <a:latin typeface="Calibri"/>
                          <a:cs typeface="Calibri"/>
                        </a:rPr>
                        <a:t> </a:t>
                      </a:r>
                      <a:r>
                        <a:rPr sz="1000" dirty="0">
                          <a:latin typeface="Calibri"/>
                          <a:cs typeface="Calibri"/>
                        </a:rPr>
                        <a:t>Power,</a:t>
                      </a:r>
                      <a:r>
                        <a:rPr sz="1000" spc="-20" dirty="0">
                          <a:latin typeface="Calibri"/>
                          <a:cs typeface="Calibri"/>
                        </a:rPr>
                        <a:t> </a:t>
                      </a:r>
                      <a:r>
                        <a:rPr sz="1000" dirty="0">
                          <a:latin typeface="Calibri"/>
                          <a:cs typeface="Calibri"/>
                        </a:rPr>
                        <a:t>LLC,</a:t>
                      </a:r>
                      <a:r>
                        <a:rPr sz="1000" spc="210" dirty="0">
                          <a:latin typeface="Calibri"/>
                          <a:cs typeface="Calibri"/>
                        </a:rPr>
                        <a:t> </a:t>
                      </a:r>
                      <a:r>
                        <a:rPr sz="1000" spc="-10" dirty="0">
                          <a:latin typeface="Calibri"/>
                          <a:cs typeface="Calibri"/>
                        </a:rPr>
                        <a:t>United States</a:t>
                      </a:r>
                      <a:endParaRPr sz="1000">
                        <a:latin typeface="Calibri"/>
                        <a:cs typeface="Calibri"/>
                      </a:endParaRPr>
                    </a:p>
                    <a:p>
                      <a:pPr marL="262255" marR="233679" indent="-171450">
                        <a:lnSpc>
                          <a:spcPct val="100000"/>
                        </a:lnSpc>
                        <a:buFont typeface="Arial"/>
                        <a:buChar char="•"/>
                        <a:tabLst>
                          <a:tab pos="262890" algn="l"/>
                        </a:tabLst>
                      </a:pPr>
                      <a:r>
                        <a:rPr sz="1000" dirty="0">
                          <a:latin typeface="Calibri"/>
                          <a:cs typeface="Calibri"/>
                        </a:rPr>
                        <a:t>Modular,</a:t>
                      </a:r>
                      <a:r>
                        <a:rPr sz="1000" spc="-35" dirty="0">
                          <a:latin typeface="Calibri"/>
                          <a:cs typeface="Calibri"/>
                        </a:rPr>
                        <a:t> </a:t>
                      </a:r>
                      <a:r>
                        <a:rPr sz="1000" dirty="0">
                          <a:latin typeface="Calibri"/>
                          <a:cs typeface="Calibri"/>
                        </a:rPr>
                        <a:t>pebble</a:t>
                      </a:r>
                      <a:r>
                        <a:rPr sz="1000" spc="-20" dirty="0">
                          <a:latin typeface="Calibri"/>
                          <a:cs typeface="Calibri"/>
                        </a:rPr>
                        <a:t> </a:t>
                      </a:r>
                      <a:r>
                        <a:rPr sz="1000" dirty="0">
                          <a:latin typeface="Calibri"/>
                          <a:cs typeface="Calibri"/>
                        </a:rPr>
                        <a:t>bed,</a:t>
                      </a:r>
                      <a:r>
                        <a:rPr sz="1000" spc="-20" dirty="0">
                          <a:latin typeface="Calibri"/>
                          <a:cs typeface="Calibri"/>
                        </a:rPr>
                        <a:t> high </a:t>
                      </a:r>
                      <a:r>
                        <a:rPr sz="1000" dirty="0">
                          <a:latin typeface="Calibri"/>
                          <a:cs typeface="Calibri"/>
                        </a:rPr>
                        <a:t>temperature, </a:t>
                      </a:r>
                      <a:r>
                        <a:rPr sz="1000" spc="-10" dirty="0">
                          <a:latin typeface="Calibri"/>
                          <a:cs typeface="Calibri"/>
                        </a:rPr>
                        <a:t>salt-cooled reactor</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320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140</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650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19.75%</a:t>
                      </a:r>
                      <a:endParaRPr sz="1000">
                        <a:latin typeface="Calibri"/>
                        <a:cs typeface="Calibri"/>
                      </a:endParaRPr>
                    </a:p>
                    <a:p>
                      <a:pPr marL="262255" marR="448309"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93345" indent="-171450">
                        <a:lnSpc>
                          <a:spcPct val="100000"/>
                        </a:lnSpc>
                        <a:spcBef>
                          <a:spcPts val="295"/>
                        </a:spcBef>
                        <a:buFont typeface="Arial"/>
                        <a:buChar char="•"/>
                        <a:tabLst>
                          <a:tab pos="262890" algn="l"/>
                        </a:tabLst>
                      </a:pPr>
                      <a:r>
                        <a:rPr sz="1000" dirty="0">
                          <a:latin typeface="Calibri"/>
                          <a:cs typeface="Calibri"/>
                        </a:rPr>
                        <a:t>Terrestrial</a:t>
                      </a:r>
                      <a:r>
                        <a:rPr sz="1000" spc="-30" dirty="0">
                          <a:latin typeface="Calibri"/>
                          <a:cs typeface="Calibri"/>
                        </a:rPr>
                        <a:t> </a:t>
                      </a:r>
                      <a:r>
                        <a:rPr sz="1000" dirty="0">
                          <a:latin typeface="Calibri"/>
                          <a:cs typeface="Calibri"/>
                        </a:rPr>
                        <a:t>Energy</a:t>
                      </a:r>
                      <a:r>
                        <a:rPr sz="1000" spc="-25" dirty="0">
                          <a:latin typeface="Calibri"/>
                          <a:cs typeface="Calibri"/>
                        </a:rPr>
                        <a:t> </a:t>
                      </a:r>
                      <a:r>
                        <a:rPr sz="1000" dirty="0">
                          <a:latin typeface="Calibri"/>
                          <a:cs typeface="Calibri"/>
                        </a:rPr>
                        <a:t>Inc,</a:t>
                      </a:r>
                      <a:r>
                        <a:rPr sz="1000" spc="-25" dirty="0">
                          <a:latin typeface="Calibri"/>
                          <a:cs typeface="Calibri"/>
                        </a:rPr>
                        <a:t> </a:t>
                      </a:r>
                      <a:r>
                        <a:rPr sz="1000" spc="-10" dirty="0">
                          <a:latin typeface="Calibri"/>
                          <a:cs typeface="Calibri"/>
                        </a:rPr>
                        <a:t>United States</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Molten</a:t>
                      </a:r>
                      <a:r>
                        <a:rPr sz="1000" spc="-30" dirty="0">
                          <a:latin typeface="Calibri"/>
                          <a:cs typeface="Calibri"/>
                        </a:rPr>
                        <a:t> </a:t>
                      </a:r>
                      <a:r>
                        <a:rPr sz="1000" dirty="0">
                          <a:latin typeface="Calibri"/>
                          <a:cs typeface="Calibri"/>
                        </a:rPr>
                        <a:t>salt</a:t>
                      </a:r>
                      <a:r>
                        <a:rPr sz="1000" spc="-20" dirty="0">
                          <a:latin typeface="Calibri"/>
                          <a:cs typeface="Calibri"/>
                        </a:rPr>
                        <a:t> </a:t>
                      </a:r>
                      <a:r>
                        <a:rPr sz="1000" spc="-10" dirty="0">
                          <a:latin typeface="Calibri"/>
                          <a:cs typeface="Calibri"/>
                        </a:rPr>
                        <a:t>reactor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440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195</a:t>
                      </a:r>
                      <a:r>
                        <a:rPr sz="1000" spc="229" dirty="0">
                          <a:latin typeface="Calibri"/>
                          <a:cs typeface="Calibri"/>
                        </a:rPr>
                        <a:t>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700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&lt;5%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84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426084" indent="-171450">
                        <a:lnSpc>
                          <a:spcPct val="100000"/>
                        </a:lnSpc>
                        <a:spcBef>
                          <a:spcPts val="295"/>
                        </a:spcBef>
                        <a:buFont typeface="Arial"/>
                        <a:buChar char="•"/>
                        <a:tabLst>
                          <a:tab pos="262890" algn="l"/>
                        </a:tabLst>
                      </a:pPr>
                      <a:r>
                        <a:rPr sz="1000" dirty="0">
                          <a:latin typeface="Calibri"/>
                          <a:cs typeface="Calibri"/>
                        </a:rPr>
                        <a:t>ThorCon</a:t>
                      </a:r>
                      <a:r>
                        <a:rPr sz="1000" spc="-30" dirty="0">
                          <a:latin typeface="Calibri"/>
                          <a:cs typeface="Calibri"/>
                        </a:rPr>
                        <a:t> </a:t>
                      </a:r>
                      <a:r>
                        <a:rPr sz="1000" spc="-10" dirty="0">
                          <a:latin typeface="Calibri"/>
                          <a:cs typeface="Calibri"/>
                        </a:rPr>
                        <a:t>International, </a:t>
                      </a:r>
                      <a:r>
                        <a:rPr sz="1000" dirty="0">
                          <a:latin typeface="Calibri"/>
                          <a:cs typeface="Calibri"/>
                        </a:rPr>
                        <a:t>United</a:t>
                      </a:r>
                      <a:r>
                        <a:rPr sz="1000" spc="-35" dirty="0">
                          <a:latin typeface="Calibri"/>
                          <a:cs typeface="Calibri"/>
                        </a:rPr>
                        <a:t> </a:t>
                      </a:r>
                      <a:r>
                        <a:rPr sz="1000" spc="-10" dirty="0">
                          <a:latin typeface="Calibri"/>
                          <a:cs typeface="Calibri"/>
                        </a:rPr>
                        <a:t>States</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Thermal</a:t>
                      </a:r>
                      <a:r>
                        <a:rPr sz="1000" spc="-30" dirty="0">
                          <a:latin typeface="Calibri"/>
                          <a:cs typeface="Calibri"/>
                        </a:rPr>
                        <a:t> </a:t>
                      </a:r>
                      <a:r>
                        <a:rPr sz="1000" dirty="0">
                          <a:latin typeface="Calibri"/>
                          <a:cs typeface="Calibri"/>
                        </a:rPr>
                        <a:t>molten</a:t>
                      </a:r>
                      <a:r>
                        <a:rPr sz="1000" spc="-20" dirty="0">
                          <a:latin typeface="Calibri"/>
                          <a:cs typeface="Calibri"/>
                        </a:rPr>
                        <a:t> </a:t>
                      </a:r>
                      <a:r>
                        <a:rPr sz="1000" dirty="0">
                          <a:latin typeface="Calibri"/>
                          <a:cs typeface="Calibri"/>
                        </a:rPr>
                        <a:t>salt</a:t>
                      </a:r>
                      <a:r>
                        <a:rPr sz="1000" spc="-25" dirty="0">
                          <a:latin typeface="Calibri"/>
                          <a:cs typeface="Calibri"/>
                        </a:rPr>
                        <a:t> </a:t>
                      </a:r>
                      <a:r>
                        <a:rPr sz="1000" spc="-10" dirty="0">
                          <a:latin typeface="Calibri"/>
                          <a:cs typeface="Calibri"/>
                        </a:rPr>
                        <a:t>reactor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marR="266700" indent="-171450">
                        <a:lnSpc>
                          <a:spcPct val="100000"/>
                        </a:lnSpc>
                        <a:buFont typeface="Arial"/>
                        <a:buChar char="•"/>
                        <a:tabLst>
                          <a:tab pos="262890" algn="l"/>
                        </a:tabLst>
                      </a:pPr>
                      <a:r>
                        <a:rPr sz="1000" dirty="0">
                          <a:latin typeface="Calibri"/>
                          <a:cs typeface="Calibri"/>
                        </a:rPr>
                        <a:t>557</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250</a:t>
                      </a:r>
                      <a:r>
                        <a:rPr sz="1000" spc="229" dirty="0">
                          <a:latin typeface="Calibri"/>
                          <a:cs typeface="Calibri"/>
                        </a:rPr>
                        <a:t> </a:t>
                      </a:r>
                      <a:r>
                        <a:rPr sz="1000" dirty="0">
                          <a:latin typeface="Calibri"/>
                          <a:cs typeface="Calibri"/>
                        </a:rPr>
                        <a:t>MWe</a:t>
                      </a:r>
                      <a:r>
                        <a:rPr sz="1000" spc="-15" dirty="0">
                          <a:latin typeface="Calibri"/>
                          <a:cs typeface="Calibri"/>
                        </a:rPr>
                        <a:t> </a:t>
                      </a:r>
                      <a:r>
                        <a:rPr sz="1000" spc="-25"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704</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25" dirty="0">
                          <a:latin typeface="Calibri"/>
                          <a:cs typeface="Calibri"/>
                        </a:rPr>
                        <a:t> </a:t>
                      </a:r>
                      <a:r>
                        <a:rPr sz="1000" dirty="0">
                          <a:latin typeface="Calibri"/>
                          <a:cs typeface="Calibri"/>
                        </a:rPr>
                        <a:t>5</a:t>
                      </a:r>
                      <a:r>
                        <a:rPr sz="1000" spc="-10" dirty="0">
                          <a:latin typeface="Calibri"/>
                          <a:cs typeface="Calibri"/>
                        </a:rPr>
                        <a:t> </a:t>
                      </a:r>
                      <a:r>
                        <a:rPr sz="1000" dirty="0">
                          <a:latin typeface="Calibri"/>
                          <a:cs typeface="Calibri"/>
                        </a:rPr>
                        <a:t>–</a:t>
                      </a:r>
                      <a:r>
                        <a:rPr sz="1000" spc="-10" dirty="0">
                          <a:latin typeface="Calibri"/>
                          <a:cs typeface="Calibri"/>
                        </a:rPr>
                        <a:t> 19.7%</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48</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1581150" y="1847088"/>
            <a:ext cx="1636776" cy="1962149"/>
          </a:xfrm>
          <a:prstGeom prst="rect">
            <a:avLst/>
          </a:prstGeom>
        </p:spPr>
      </p:pic>
      <p:pic>
        <p:nvPicPr>
          <p:cNvPr id="4" name="object 4"/>
          <p:cNvPicPr/>
          <p:nvPr/>
        </p:nvPicPr>
        <p:blipFill>
          <a:blip r:embed="rId3" cstate="print"/>
          <a:stretch>
            <a:fillRect/>
          </a:stretch>
        </p:blipFill>
        <p:spPr>
          <a:xfrm>
            <a:off x="3394709" y="2231135"/>
            <a:ext cx="1708404" cy="1370835"/>
          </a:xfrm>
          <a:prstGeom prst="rect">
            <a:avLst/>
          </a:prstGeom>
        </p:spPr>
      </p:pic>
      <p:pic>
        <p:nvPicPr>
          <p:cNvPr id="5" name="object 5"/>
          <p:cNvPicPr/>
          <p:nvPr/>
        </p:nvPicPr>
        <p:blipFill>
          <a:blip r:embed="rId4" cstate="print"/>
          <a:stretch>
            <a:fillRect/>
          </a:stretch>
        </p:blipFill>
        <p:spPr>
          <a:xfrm>
            <a:off x="5279897" y="2068829"/>
            <a:ext cx="1708403" cy="1696211"/>
          </a:xfrm>
          <a:prstGeom prst="rect">
            <a:avLst/>
          </a:prstGeom>
        </p:spPr>
      </p:pic>
      <p:pic>
        <p:nvPicPr>
          <p:cNvPr id="6" name="object 6"/>
          <p:cNvPicPr/>
          <p:nvPr/>
        </p:nvPicPr>
        <p:blipFill>
          <a:blip r:embed="rId5" cstate="print"/>
          <a:stretch>
            <a:fillRect/>
          </a:stretch>
        </p:blipFill>
        <p:spPr>
          <a:xfrm>
            <a:off x="7505700" y="1854707"/>
            <a:ext cx="1038593" cy="1949956"/>
          </a:xfrm>
          <a:prstGeom prst="rect">
            <a:avLst/>
          </a:prstGeom>
        </p:spPr>
      </p:pic>
      <p:pic>
        <p:nvPicPr>
          <p:cNvPr id="7" name="object 7"/>
          <p:cNvPicPr/>
          <p:nvPr/>
        </p:nvPicPr>
        <p:blipFill>
          <a:blip r:embed="rId6" cstate="print"/>
          <a:stretch>
            <a:fillRect/>
          </a:stretch>
        </p:blipFill>
        <p:spPr>
          <a:xfrm>
            <a:off x="8938259" y="2372867"/>
            <a:ext cx="1872995" cy="1229867"/>
          </a:xfrm>
          <a:prstGeom prst="rect">
            <a:avLst/>
          </a:prstGeom>
        </p:spPr>
      </p:pic>
      <p:sp>
        <p:nvSpPr>
          <p:cNvPr id="8" name="object 8"/>
          <p:cNvSpPr txBox="1">
            <a:spLocks noGrp="1"/>
          </p:cNvSpPr>
          <p:nvPr>
            <p:ph type="title"/>
          </p:nvPr>
        </p:nvSpPr>
        <p:spPr>
          <a:xfrm>
            <a:off x="-1" y="713718"/>
            <a:ext cx="12191999" cy="628377"/>
          </a:xfrm>
          <a:prstGeom prst="rect">
            <a:avLst/>
          </a:prstGeom>
        </p:spPr>
        <p:txBody>
          <a:bodyPr vert="horz" wrap="square" lIns="0" tIns="12700" rIns="0" bIns="0" rtlCol="0">
            <a:spAutoFit/>
          </a:bodyPr>
          <a:lstStyle/>
          <a:p>
            <a:pPr marL="21590" algn="ctr">
              <a:lnSpc>
                <a:spcPct val="100000"/>
              </a:lnSpc>
              <a:spcBef>
                <a:spcPts val="100"/>
              </a:spcBef>
            </a:pPr>
            <a:r>
              <a:rPr sz="4000" dirty="0">
                <a:latin typeface="HYGothic-Extra" panose="02030600000101010101" pitchFamily="18" charset="-127"/>
                <a:ea typeface="HYGothic-Extra" panose="02030600000101010101" pitchFamily="18" charset="-127"/>
              </a:rPr>
              <a:t>Molten</a:t>
            </a:r>
            <a:r>
              <a:rPr sz="4000" spc="-20" dirty="0">
                <a:latin typeface="HYGothic-Extra" panose="02030600000101010101" pitchFamily="18" charset="-127"/>
                <a:ea typeface="HYGothic-Extra" panose="02030600000101010101" pitchFamily="18" charset="-127"/>
              </a:rPr>
              <a:t> </a:t>
            </a:r>
            <a:r>
              <a:rPr sz="4000" dirty="0">
                <a:latin typeface="HYGothic-Extra" panose="02030600000101010101" pitchFamily="18" charset="-127"/>
                <a:ea typeface="HYGothic-Extra" panose="02030600000101010101" pitchFamily="18" charset="-127"/>
              </a:rPr>
              <a:t>Salt</a:t>
            </a:r>
            <a:r>
              <a:rPr sz="4000" spc="-15" dirty="0">
                <a:latin typeface="HYGothic-Extra" panose="02030600000101010101" pitchFamily="18" charset="-127"/>
                <a:ea typeface="HYGothic-Extra" panose="02030600000101010101" pitchFamily="18" charset="-127"/>
              </a:rPr>
              <a:t> </a:t>
            </a:r>
            <a:r>
              <a:rPr sz="4000" dirty="0">
                <a:latin typeface="HYGothic-Extra" panose="02030600000101010101" pitchFamily="18" charset="-127"/>
                <a:ea typeface="HYGothic-Extra" panose="02030600000101010101" pitchFamily="18" charset="-127"/>
              </a:rPr>
              <a:t>SMRs</a:t>
            </a:r>
          </a:p>
        </p:txBody>
      </p:sp>
      <p:sp>
        <p:nvSpPr>
          <p:cNvPr id="12" name="テキスト ボックス 11">
            <a:extLst>
              <a:ext uri="{FF2B5EF4-FFF2-40B4-BE49-F238E27FC236}">
                <a16:creationId xmlns:a16="http://schemas.microsoft.com/office/drawing/2014/main" id="{26054277-8BCD-45FB-999E-A403FC40EFE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熔融塩</a:t>
            </a:r>
            <a:r>
              <a:rPr kumimoji="1" lang="ja-JP" altLang="en-US" sz="2800" b="1" dirty="0">
                <a:solidFill>
                  <a:schemeClr val="bg1"/>
                </a:solidFill>
                <a:latin typeface="Meiryo UI" panose="020B0604030504040204" pitchFamily="50" charset="-128"/>
                <a:ea typeface="Meiryo UI" panose="020B0604030504040204" pitchFamily="50" charset="-128"/>
              </a:rPr>
              <a:t>炉</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E9BF0A3-7DC6-4EEA-8290-593B58AE7AD9}"/>
              </a:ext>
            </a:extLst>
          </p:cNvPr>
          <p:cNvSpPr/>
          <p:nvPr/>
        </p:nvSpPr>
        <p:spPr>
          <a:xfrm>
            <a:off x="523067" y="2094362"/>
            <a:ext cx="4689929" cy="4417786"/>
          </a:xfrm>
          <a:prstGeom prst="rect">
            <a:avLst/>
          </a:prstGeom>
          <a:blipFill>
            <a:blip r:embed="rId2" cstate="print"/>
            <a:stretch>
              <a:fillRect/>
            </a:stretch>
          </a:blipFill>
        </p:spPr>
        <p:txBody>
          <a:bodyPr lIns="0" tIns="0" rIns="0" bIns="0"/>
          <a:lstStyle/>
          <a:p>
            <a:pPr>
              <a:defRPr/>
            </a:pPr>
            <a:endParaRPr sz="1556">
              <a:latin typeface="Meiryo UI" panose="020B0604030504040204" pitchFamily="50" charset="-128"/>
              <a:ea typeface="Meiryo UI" panose="020B0604030504040204" pitchFamily="50" charset="-128"/>
            </a:endParaRPr>
          </a:p>
        </p:txBody>
      </p:sp>
      <p:sp>
        <p:nvSpPr>
          <p:cNvPr id="7" name="object 3">
            <a:extLst>
              <a:ext uri="{FF2B5EF4-FFF2-40B4-BE49-F238E27FC236}">
                <a16:creationId xmlns:a16="http://schemas.microsoft.com/office/drawing/2014/main" id="{7FDF9C94-10CC-4176-8B39-514B8F82F833}"/>
              </a:ext>
            </a:extLst>
          </p:cNvPr>
          <p:cNvSpPr/>
          <p:nvPr/>
        </p:nvSpPr>
        <p:spPr>
          <a:xfrm>
            <a:off x="5787957" y="2450797"/>
            <a:ext cx="5963056" cy="4072067"/>
          </a:xfrm>
          <a:prstGeom prst="rect">
            <a:avLst/>
          </a:prstGeom>
          <a:blipFill>
            <a:blip r:embed="rId3" cstate="print"/>
            <a:stretch>
              <a:fillRect/>
            </a:stretch>
          </a:blipFill>
        </p:spPr>
        <p:txBody>
          <a:bodyPr lIns="0" tIns="0" rIns="0" bIns="0"/>
          <a:lstStyle/>
          <a:p>
            <a:pPr>
              <a:defRPr/>
            </a:pPr>
            <a:endParaRPr sz="1556"/>
          </a:p>
        </p:txBody>
      </p:sp>
      <p:sp>
        <p:nvSpPr>
          <p:cNvPr id="22535" name="テキスト ボックス 7">
            <a:extLst>
              <a:ext uri="{FF2B5EF4-FFF2-40B4-BE49-F238E27FC236}">
                <a16:creationId xmlns:a16="http://schemas.microsoft.com/office/drawing/2014/main" id="{1FF5E0CF-6D32-4C13-8249-56D272B67A4E}"/>
              </a:ext>
            </a:extLst>
          </p:cNvPr>
          <p:cNvSpPr txBox="1">
            <a:spLocks noChangeArrowheads="1"/>
          </p:cNvSpPr>
          <p:nvPr/>
        </p:nvSpPr>
        <p:spPr bwMode="auto">
          <a:xfrm>
            <a:off x="6635802" y="1842440"/>
            <a:ext cx="4540250" cy="61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714" b="1" dirty="0">
                <a:latin typeface="Meiryo UI" panose="020B0604030504040204" pitchFamily="50" charset="-128"/>
                <a:ea typeface="Meiryo UI" panose="020B0604030504040204" pitchFamily="50" charset="-128"/>
              </a:rPr>
              <a:t>インドネシアは、日本方式の溶融塩炉を採用</a:t>
            </a:r>
            <a:r>
              <a:rPr lang="ja-JP" altLang="en-US" sz="1714" dirty="0">
                <a:latin typeface="Meiryo UI" panose="020B0604030504040204" pitchFamily="50" charset="-128"/>
                <a:ea typeface="Meiryo UI" panose="020B0604030504040204" pitchFamily="50" charset="-128"/>
              </a:rPr>
              <a:t>。</a:t>
            </a:r>
            <a:endParaRPr lang="en-US" altLang="ja-JP" sz="1714" dirty="0">
              <a:latin typeface="Meiryo UI" panose="020B0604030504040204" pitchFamily="50" charset="-128"/>
              <a:ea typeface="Meiryo UI" panose="020B0604030504040204" pitchFamily="50" charset="-128"/>
            </a:endParaRPr>
          </a:p>
          <a:p>
            <a:pPr algn="ctr">
              <a:spcBef>
                <a:spcPct val="0"/>
              </a:spcBef>
              <a:buFontTx/>
              <a:buNone/>
            </a:pPr>
            <a:r>
              <a:rPr lang="ja-JP" altLang="en-US" sz="1714" dirty="0">
                <a:latin typeface="Meiryo UI" panose="020B0604030504040204" pitchFamily="50" charset="-128"/>
                <a:ea typeface="Meiryo UI" panose="020B0604030504040204" pitchFamily="50" charset="-128"/>
              </a:rPr>
              <a:t>離島などに小型原子炉を配置。</a:t>
            </a:r>
          </a:p>
        </p:txBody>
      </p:sp>
      <p:sp>
        <p:nvSpPr>
          <p:cNvPr id="22537" name="正方形/長方形 9">
            <a:extLst>
              <a:ext uri="{FF2B5EF4-FFF2-40B4-BE49-F238E27FC236}">
                <a16:creationId xmlns:a16="http://schemas.microsoft.com/office/drawing/2014/main" id="{B1B1F45E-361A-471F-A861-2AE745948FC9}"/>
              </a:ext>
            </a:extLst>
          </p:cNvPr>
          <p:cNvSpPr>
            <a:spLocks noChangeArrowheads="1"/>
          </p:cNvSpPr>
          <p:nvPr/>
        </p:nvSpPr>
        <p:spPr bwMode="auto">
          <a:xfrm>
            <a:off x="1401125" y="1796273"/>
            <a:ext cx="2348720"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714" dirty="0">
                <a:latin typeface="Meiryo UI" panose="020B0604030504040204" pitchFamily="50" charset="-128"/>
                <a:ea typeface="Meiryo UI" panose="020B0604030504040204" pitchFamily="50" charset="-128"/>
              </a:rPr>
              <a:t>テレストリアル・エナジー社</a:t>
            </a:r>
            <a:endParaRPr lang="ja-JP" altLang="en-US" sz="1714" dirty="0"/>
          </a:p>
        </p:txBody>
      </p:sp>
      <p:sp>
        <p:nvSpPr>
          <p:cNvPr id="22538" name="正方形/長方形 11">
            <a:extLst>
              <a:ext uri="{FF2B5EF4-FFF2-40B4-BE49-F238E27FC236}">
                <a16:creationId xmlns:a16="http://schemas.microsoft.com/office/drawing/2014/main" id="{76029150-839B-49CA-9CA2-810FF2BAC80F}"/>
              </a:ext>
            </a:extLst>
          </p:cNvPr>
          <p:cNvSpPr>
            <a:spLocks noChangeArrowheads="1"/>
          </p:cNvSpPr>
          <p:nvPr/>
        </p:nvSpPr>
        <p:spPr bwMode="auto">
          <a:xfrm>
            <a:off x="8018211" y="6522864"/>
            <a:ext cx="1920719"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（出典）トリウムテックソリューション資料</a:t>
            </a:r>
          </a:p>
        </p:txBody>
      </p:sp>
      <p:sp>
        <p:nvSpPr>
          <p:cNvPr id="22539" name="正方形/長方形 12">
            <a:extLst>
              <a:ext uri="{FF2B5EF4-FFF2-40B4-BE49-F238E27FC236}">
                <a16:creationId xmlns:a16="http://schemas.microsoft.com/office/drawing/2014/main" id="{3126504C-38F7-4592-A37C-4B5C8881932F}"/>
              </a:ext>
            </a:extLst>
          </p:cNvPr>
          <p:cNvSpPr>
            <a:spLocks noChangeArrowheads="1"/>
          </p:cNvSpPr>
          <p:nvPr/>
        </p:nvSpPr>
        <p:spPr bwMode="auto">
          <a:xfrm>
            <a:off x="1612365" y="6512148"/>
            <a:ext cx="1585690"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a:t>
            </a:r>
            <a:r>
              <a:rPr lang="en-US" altLang="ja-JP" sz="857">
                <a:latin typeface="Meiryo UI" panose="020B0604030504040204" pitchFamily="50" charset="-128"/>
                <a:ea typeface="Meiryo UI" panose="020B0604030504040204" pitchFamily="50" charset="-128"/>
              </a:rPr>
              <a:t>Terrestrial Energy</a:t>
            </a:r>
            <a:endParaRPr lang="ja-JP" altLang="en-US" sz="857">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41F87E6C-B0DD-48E1-8730-B44207229AE9}"/>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熔融塩炉は、核廃棄物処理（減容・短寿命化）に使える？</a:t>
            </a:r>
          </a:p>
        </p:txBody>
      </p:sp>
      <p:sp>
        <p:nvSpPr>
          <p:cNvPr id="2" name="テキスト ボックス 1">
            <a:extLst>
              <a:ext uri="{FF2B5EF4-FFF2-40B4-BE49-F238E27FC236}">
                <a16:creationId xmlns:a16="http://schemas.microsoft.com/office/drawing/2014/main" id="{3F088B8E-D6C9-4940-82C6-7FA291EC9462}"/>
              </a:ext>
            </a:extLst>
          </p:cNvPr>
          <p:cNvSpPr txBox="1"/>
          <p:nvPr/>
        </p:nvSpPr>
        <p:spPr>
          <a:xfrm>
            <a:off x="205902" y="672525"/>
            <a:ext cx="11780196"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熔融塩炉が、高レベル放射性廃棄物問題に使えるのでは？　ということでテレストリアル・エナジー社は設立された。</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設立の呼びかけ人は、日本女性。</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自由民主党の「資源エネルギー戦略調査会」に、</a:t>
            </a:r>
            <a:r>
              <a:rPr lang="en-US" altLang="ja-JP" dirty="0">
                <a:latin typeface="BIZ UDPゴシック" panose="020B0400000000000000" pitchFamily="50" charset="-128"/>
                <a:ea typeface="BIZ UDPゴシック" panose="020B0400000000000000" pitchFamily="50" charset="-128"/>
              </a:rPr>
              <a:t>CEO</a:t>
            </a:r>
            <a:r>
              <a:rPr lang="ja-JP" altLang="en-US" dirty="0">
                <a:latin typeface="BIZ UDPゴシック" panose="020B0400000000000000" pitchFamily="50" charset="-128"/>
                <a:ea typeface="BIZ UDPゴシック" panose="020B0400000000000000" pitchFamily="50" charset="-128"/>
              </a:rPr>
              <a:t>を引き連れて講演し、溶融塩炉の知名度を高めた功績は大。</a:t>
            </a:r>
            <a:endParaRPr lang="en-US" altLang="ja-JP"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92471" y="1906445"/>
          <a:ext cx="9321799" cy="4580255"/>
        </p:xfrm>
        <a:graphic>
          <a:graphicData uri="http://schemas.openxmlformats.org/drawingml/2006/table">
            <a:tbl>
              <a:tblPr firstRow="1" bandRow="1">
                <a:tableStyleId>{2D5ABB26-0587-4C30-8999-92F81FD0307C}</a:tableStyleId>
              </a:tblPr>
              <a:tblGrid>
                <a:gridCol w="1864360">
                  <a:extLst>
                    <a:ext uri="{9D8B030D-6E8A-4147-A177-3AD203B41FA5}">
                      <a16:colId xmlns:a16="http://schemas.microsoft.com/office/drawing/2014/main" val="20000"/>
                    </a:ext>
                  </a:extLst>
                </a:gridCol>
                <a:gridCol w="1864360">
                  <a:extLst>
                    <a:ext uri="{9D8B030D-6E8A-4147-A177-3AD203B41FA5}">
                      <a16:colId xmlns:a16="http://schemas.microsoft.com/office/drawing/2014/main" val="20001"/>
                    </a:ext>
                  </a:extLst>
                </a:gridCol>
                <a:gridCol w="1864360">
                  <a:extLst>
                    <a:ext uri="{9D8B030D-6E8A-4147-A177-3AD203B41FA5}">
                      <a16:colId xmlns:a16="http://schemas.microsoft.com/office/drawing/2014/main" val="20002"/>
                    </a:ext>
                  </a:extLst>
                </a:gridCol>
                <a:gridCol w="1864360">
                  <a:extLst>
                    <a:ext uri="{9D8B030D-6E8A-4147-A177-3AD203B41FA5}">
                      <a16:colId xmlns:a16="http://schemas.microsoft.com/office/drawing/2014/main" val="20003"/>
                    </a:ext>
                  </a:extLst>
                </a:gridCol>
                <a:gridCol w="1864359">
                  <a:extLst>
                    <a:ext uri="{9D8B030D-6E8A-4147-A177-3AD203B41FA5}">
                      <a16:colId xmlns:a16="http://schemas.microsoft.com/office/drawing/2014/main" val="20004"/>
                    </a:ext>
                  </a:extLst>
                </a:gridCol>
              </a:tblGrid>
              <a:tr h="306070">
                <a:tc>
                  <a:txBody>
                    <a:bodyPr/>
                    <a:lstStyle/>
                    <a:p>
                      <a:pPr algn="ctr">
                        <a:lnSpc>
                          <a:spcPct val="100000"/>
                        </a:lnSpc>
                        <a:spcBef>
                          <a:spcPts val="265"/>
                        </a:spcBef>
                      </a:pPr>
                      <a:r>
                        <a:rPr sz="1400" b="1" spc="-25" dirty="0">
                          <a:solidFill>
                            <a:srgbClr val="FFFFFF"/>
                          </a:solidFill>
                          <a:latin typeface="Calibri"/>
                          <a:cs typeface="Calibri"/>
                        </a:rPr>
                        <a:t>4S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11505">
                        <a:lnSpc>
                          <a:spcPct val="100000"/>
                        </a:lnSpc>
                        <a:spcBef>
                          <a:spcPts val="265"/>
                        </a:spcBef>
                      </a:pPr>
                      <a:r>
                        <a:rPr sz="1400" b="1" spc="-10" dirty="0">
                          <a:solidFill>
                            <a:srgbClr val="FFFFFF"/>
                          </a:solidFill>
                          <a:latin typeface="Calibri"/>
                          <a:cs typeface="Calibri"/>
                        </a:rPr>
                        <a:t>URANUS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99415">
                        <a:lnSpc>
                          <a:spcPct val="100000"/>
                        </a:lnSpc>
                        <a:spcBef>
                          <a:spcPts val="265"/>
                        </a:spcBef>
                      </a:pPr>
                      <a:r>
                        <a:rPr sz="1400" b="1" spc="-20" dirty="0">
                          <a:solidFill>
                            <a:srgbClr val="FFFFFF"/>
                          </a:solidFill>
                          <a:latin typeface="Calibri"/>
                          <a:cs typeface="Calibri"/>
                        </a:rPr>
                        <a:t>BREST-300-</a:t>
                      </a:r>
                      <a:r>
                        <a:rPr sz="1400" b="1" spc="-25" dirty="0">
                          <a:solidFill>
                            <a:srgbClr val="FFFFFF"/>
                          </a:solidFill>
                          <a:latin typeface="Calibri"/>
                          <a:cs typeface="Calibri"/>
                        </a:rPr>
                        <a:t>OD</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5" dirty="0">
                          <a:solidFill>
                            <a:srgbClr val="FFFFFF"/>
                          </a:solidFill>
                          <a:latin typeface="Calibri"/>
                          <a:cs typeface="Calibri"/>
                        </a:rPr>
                        <a:t>EM</a:t>
                      </a:r>
                      <a:r>
                        <a:rPr sz="1350" b="1" spc="-37" baseline="24691" dirty="0">
                          <a:solidFill>
                            <a:srgbClr val="FFFFFF"/>
                          </a:solidFill>
                          <a:latin typeface="Calibri"/>
                          <a:cs typeface="Calibri"/>
                        </a:rPr>
                        <a:t>2</a:t>
                      </a:r>
                      <a:endParaRPr sz="1350" baseline="24691">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49885">
                        <a:lnSpc>
                          <a:spcPct val="100000"/>
                        </a:lnSpc>
                        <a:spcBef>
                          <a:spcPts val="280"/>
                        </a:spcBef>
                      </a:pPr>
                      <a:r>
                        <a:rPr sz="1200" b="1" spc="-10" dirty="0">
                          <a:solidFill>
                            <a:srgbClr val="FFFFFF"/>
                          </a:solidFill>
                          <a:latin typeface="Calibri"/>
                          <a:cs typeface="Calibri"/>
                        </a:rPr>
                        <a:t>Westinghouse-</a:t>
                      </a:r>
                      <a:r>
                        <a:rPr sz="1200" b="1" spc="-25" dirty="0">
                          <a:solidFill>
                            <a:srgbClr val="FFFFFF"/>
                          </a:solidFill>
                          <a:latin typeface="Calibri"/>
                          <a:cs typeface="Calibri"/>
                        </a:rPr>
                        <a:t>LFR</a:t>
                      </a:r>
                      <a:endParaRPr sz="12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235835">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574040">
                <a:tc>
                  <a:txBody>
                    <a:bodyPr/>
                    <a:lstStyle/>
                    <a:p>
                      <a:pPr marL="91440" marR="9296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Detailed</a:t>
                      </a:r>
                      <a:r>
                        <a:rPr sz="1050" spc="-3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a:lnSpc>
                          <a:spcPct val="100000"/>
                        </a:lnSpc>
                      </a:pPr>
                      <a:r>
                        <a:rPr sz="1050" spc="-10" dirty="0">
                          <a:latin typeface="Calibri"/>
                          <a:cs typeface="Calibri"/>
                        </a:rPr>
                        <a:t>Pre-</a:t>
                      </a:r>
                      <a:r>
                        <a:rPr sz="1050" dirty="0">
                          <a:latin typeface="Calibri"/>
                          <a:cs typeface="Calibri"/>
                        </a:rPr>
                        <a:t>conceptual</a:t>
                      </a:r>
                      <a:r>
                        <a:rPr sz="1050" spc="15"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136525">
                        <a:lnSpc>
                          <a:spcPct val="100000"/>
                        </a:lnSpc>
                      </a:pPr>
                      <a:r>
                        <a:rPr sz="1050" dirty="0">
                          <a:latin typeface="Calibri"/>
                          <a:cs typeface="Calibri"/>
                        </a:rPr>
                        <a:t>Detailed</a:t>
                      </a:r>
                      <a:r>
                        <a:rPr sz="1050" spc="-30" dirty="0">
                          <a:latin typeface="Calibri"/>
                          <a:cs typeface="Calibri"/>
                        </a:rPr>
                        <a:t> </a:t>
                      </a:r>
                      <a:r>
                        <a:rPr sz="1050" dirty="0">
                          <a:latin typeface="Calibri"/>
                          <a:cs typeface="Calibri"/>
                        </a:rPr>
                        <a:t>design with</a:t>
                      </a:r>
                      <a:r>
                        <a:rPr sz="1050" spc="-25" dirty="0">
                          <a:latin typeface="Calibri"/>
                          <a:cs typeface="Calibri"/>
                        </a:rPr>
                        <a:t> </a:t>
                      </a:r>
                      <a:r>
                        <a:rPr sz="1050" spc="-10" dirty="0">
                          <a:latin typeface="Calibri"/>
                          <a:cs typeface="Calibri"/>
                        </a:rPr>
                        <a:t>potential start-</a:t>
                      </a:r>
                      <a:r>
                        <a:rPr sz="1050" dirty="0">
                          <a:latin typeface="Calibri"/>
                          <a:cs typeface="Calibri"/>
                        </a:rPr>
                        <a:t>up in</a:t>
                      </a:r>
                      <a:r>
                        <a:rPr sz="1050" spc="25" dirty="0">
                          <a:latin typeface="Calibri"/>
                          <a:cs typeface="Calibri"/>
                        </a:rPr>
                        <a:t> </a:t>
                      </a:r>
                      <a:r>
                        <a:rPr sz="1050" spc="-20" dirty="0">
                          <a:latin typeface="Calibri"/>
                          <a:cs typeface="Calibri"/>
                        </a:rPr>
                        <a:t>2026</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75819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77089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464310">
                <a:tc>
                  <a:txBody>
                    <a:bodyPr/>
                    <a:lstStyle/>
                    <a:p>
                      <a:pPr marL="262255" indent="-171450">
                        <a:lnSpc>
                          <a:spcPct val="100000"/>
                        </a:lnSpc>
                        <a:spcBef>
                          <a:spcPts val="295"/>
                        </a:spcBef>
                        <a:buFont typeface="Arial"/>
                        <a:buChar char="•"/>
                        <a:tabLst>
                          <a:tab pos="262890" algn="l"/>
                        </a:tabLst>
                      </a:pPr>
                      <a:r>
                        <a:rPr sz="1000" dirty="0">
                          <a:latin typeface="Calibri"/>
                          <a:cs typeface="Calibri"/>
                        </a:rPr>
                        <a:t>Toshiba,</a:t>
                      </a:r>
                      <a:r>
                        <a:rPr sz="1000" spc="-45" dirty="0">
                          <a:latin typeface="Calibri"/>
                          <a:cs typeface="Calibri"/>
                        </a:rPr>
                        <a:t> </a:t>
                      </a:r>
                      <a:r>
                        <a:rPr sz="1000" spc="-10" dirty="0">
                          <a:latin typeface="Calibri"/>
                          <a:cs typeface="Calibri"/>
                        </a:rPr>
                        <a:t>Japan</a:t>
                      </a:r>
                      <a:endParaRPr sz="1000">
                        <a:latin typeface="Calibri"/>
                        <a:cs typeface="Calibri"/>
                      </a:endParaRPr>
                    </a:p>
                    <a:p>
                      <a:pPr marL="262255" marR="361315" indent="-171450">
                        <a:lnSpc>
                          <a:spcPct val="100000"/>
                        </a:lnSpc>
                        <a:buFont typeface="Arial"/>
                        <a:buChar char="•"/>
                        <a:tabLst>
                          <a:tab pos="262890" algn="l"/>
                        </a:tabLst>
                      </a:pPr>
                      <a:r>
                        <a:rPr sz="1000" dirty="0">
                          <a:latin typeface="Calibri"/>
                          <a:cs typeface="Calibri"/>
                        </a:rPr>
                        <a:t>Liquid</a:t>
                      </a:r>
                      <a:r>
                        <a:rPr sz="1000" spc="-25" dirty="0">
                          <a:latin typeface="Calibri"/>
                          <a:cs typeface="Calibri"/>
                        </a:rPr>
                        <a:t> </a:t>
                      </a:r>
                      <a:r>
                        <a:rPr sz="1000" dirty="0">
                          <a:latin typeface="Calibri"/>
                          <a:cs typeface="Calibri"/>
                        </a:rPr>
                        <a:t>metal</a:t>
                      </a:r>
                      <a:r>
                        <a:rPr sz="1000" spc="-25" dirty="0">
                          <a:latin typeface="Calibri"/>
                          <a:cs typeface="Calibri"/>
                        </a:rPr>
                        <a:t> </a:t>
                      </a:r>
                      <a:r>
                        <a:rPr sz="1000" dirty="0">
                          <a:latin typeface="Calibri"/>
                          <a:cs typeface="Calibri"/>
                        </a:rPr>
                        <a:t>cooled</a:t>
                      </a:r>
                      <a:r>
                        <a:rPr sz="1000" spc="-25" dirty="0">
                          <a:latin typeface="Calibri"/>
                          <a:cs typeface="Calibri"/>
                        </a:rPr>
                        <a:t> </a:t>
                      </a:r>
                      <a:r>
                        <a:rPr sz="1000" spc="-20" dirty="0">
                          <a:latin typeface="Calibri"/>
                          <a:cs typeface="Calibri"/>
                        </a:rPr>
                        <a:t>fast </a:t>
                      </a:r>
                      <a:r>
                        <a:rPr sz="1000" dirty="0">
                          <a:latin typeface="Calibri"/>
                          <a:cs typeface="Calibri"/>
                        </a:rPr>
                        <a:t>reactor</a:t>
                      </a:r>
                      <a:r>
                        <a:rPr sz="1000" spc="-25" dirty="0">
                          <a:latin typeface="Calibri"/>
                          <a:cs typeface="Calibri"/>
                        </a:rPr>
                        <a:t> </a:t>
                      </a:r>
                      <a:r>
                        <a:rPr sz="1000" dirty="0">
                          <a:latin typeface="Calibri"/>
                          <a:cs typeface="Calibri"/>
                        </a:rPr>
                        <a:t>(pool</a:t>
                      </a:r>
                      <a:r>
                        <a:rPr sz="1000" spc="-25" dirty="0">
                          <a:latin typeface="Calibri"/>
                          <a:cs typeface="Calibri"/>
                        </a:rPr>
                        <a:t> </a:t>
                      </a:r>
                      <a:r>
                        <a:rPr sz="1000" spc="-10" dirty="0">
                          <a:latin typeface="Calibri"/>
                          <a:cs typeface="Calibri"/>
                        </a:rPr>
                        <a:t>type)</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30 MWt</a:t>
                      </a:r>
                      <a:r>
                        <a:rPr sz="1000" spc="-1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10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510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&lt;20%</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0" dirty="0">
                          <a:latin typeface="Calibri"/>
                          <a:cs typeface="Calibri"/>
                        </a:rPr>
                        <a:t> </a:t>
                      </a:r>
                      <a:r>
                        <a:rPr sz="1000" spc="-25" dirty="0">
                          <a:latin typeface="Calibri"/>
                          <a:cs typeface="Calibri"/>
                        </a:rPr>
                        <a:t>N/A</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UNIST,</a:t>
                      </a:r>
                      <a:r>
                        <a:rPr sz="1000" spc="-30" dirty="0">
                          <a:latin typeface="Calibri"/>
                          <a:cs typeface="Calibri"/>
                        </a:rPr>
                        <a:t> </a:t>
                      </a:r>
                      <a:r>
                        <a:rPr sz="1000" dirty="0">
                          <a:latin typeface="Calibri"/>
                          <a:cs typeface="Calibri"/>
                        </a:rPr>
                        <a:t>Republic</a:t>
                      </a:r>
                      <a:r>
                        <a:rPr sz="1000" spc="-30" dirty="0">
                          <a:latin typeface="Calibri"/>
                          <a:cs typeface="Calibri"/>
                        </a:rPr>
                        <a:t> </a:t>
                      </a:r>
                      <a:r>
                        <a:rPr sz="1000" dirty="0">
                          <a:latin typeface="Calibri"/>
                          <a:cs typeface="Calibri"/>
                        </a:rPr>
                        <a:t>of</a:t>
                      </a:r>
                      <a:r>
                        <a:rPr sz="1000" spc="-20" dirty="0">
                          <a:latin typeface="Calibri"/>
                          <a:cs typeface="Calibri"/>
                        </a:rPr>
                        <a:t> Korea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Lead-</a:t>
                      </a:r>
                      <a:r>
                        <a:rPr sz="1000" dirty="0">
                          <a:latin typeface="Calibri"/>
                          <a:cs typeface="Calibri"/>
                        </a:rPr>
                        <a:t>bismuth</a:t>
                      </a:r>
                      <a:r>
                        <a:rPr sz="1000" spc="-20" dirty="0">
                          <a:latin typeface="Calibri"/>
                          <a:cs typeface="Calibri"/>
                        </a:rPr>
                        <a:t> </a:t>
                      </a:r>
                      <a:r>
                        <a:rPr sz="1000" dirty="0">
                          <a:latin typeface="Calibri"/>
                          <a:cs typeface="Calibri"/>
                        </a:rPr>
                        <a:t>cooled</a:t>
                      </a:r>
                      <a:r>
                        <a:rPr sz="1000" spc="-15" dirty="0">
                          <a:latin typeface="Calibri"/>
                          <a:cs typeface="Calibri"/>
                        </a:rPr>
                        <a:t> </a:t>
                      </a:r>
                      <a:r>
                        <a:rPr sz="1000" spc="-10" dirty="0">
                          <a:latin typeface="Calibri"/>
                          <a:cs typeface="Calibri"/>
                        </a:rPr>
                        <a:t>reactor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60 MWt</a:t>
                      </a:r>
                      <a:r>
                        <a:rPr sz="1000" spc="-1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20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Electromagnetic</a:t>
                      </a:r>
                      <a:r>
                        <a:rPr sz="1000" spc="-45" dirty="0">
                          <a:latin typeface="Calibri"/>
                          <a:cs typeface="Calibri"/>
                        </a:rPr>
                        <a:t> </a:t>
                      </a:r>
                      <a:r>
                        <a:rPr sz="1000" spc="-20" dirty="0">
                          <a:latin typeface="Calibri"/>
                          <a:cs typeface="Calibri"/>
                        </a:rPr>
                        <a:t>pump</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350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marR="226060" indent="-171450">
                        <a:lnSpc>
                          <a:spcPts val="1200"/>
                        </a:lnSpc>
                        <a:spcBef>
                          <a:spcPts val="40"/>
                        </a:spcBef>
                        <a:buFont typeface="Arial"/>
                        <a:buChar char="•"/>
                        <a:tabLst>
                          <a:tab pos="262890" algn="l"/>
                        </a:tabLst>
                      </a:pPr>
                      <a:r>
                        <a:rPr sz="1000" dirty="0">
                          <a:latin typeface="Calibri"/>
                          <a:cs typeface="Calibri"/>
                        </a:rPr>
                        <a:t>Enrichment:</a:t>
                      </a:r>
                      <a:r>
                        <a:rPr sz="1000" spc="-30" dirty="0">
                          <a:latin typeface="Calibri"/>
                          <a:cs typeface="Calibri"/>
                        </a:rPr>
                        <a:t> </a:t>
                      </a:r>
                      <a:r>
                        <a:rPr sz="1000" dirty="0">
                          <a:latin typeface="Calibri"/>
                          <a:cs typeface="Calibri"/>
                        </a:rPr>
                        <a:t>3</a:t>
                      </a:r>
                      <a:r>
                        <a:rPr sz="1000" spc="-10" dirty="0">
                          <a:latin typeface="Calibri"/>
                          <a:cs typeface="Calibri"/>
                        </a:rPr>
                        <a:t> </a:t>
                      </a:r>
                      <a:r>
                        <a:rPr sz="1000" dirty="0">
                          <a:latin typeface="Calibri"/>
                          <a:cs typeface="Calibri"/>
                        </a:rPr>
                        <a:t>radial</a:t>
                      </a:r>
                      <a:r>
                        <a:rPr sz="1000" spc="-35" dirty="0">
                          <a:latin typeface="Calibri"/>
                          <a:cs typeface="Calibri"/>
                        </a:rPr>
                        <a:t> </a:t>
                      </a:r>
                      <a:r>
                        <a:rPr sz="1000" spc="-20" dirty="0">
                          <a:latin typeface="Calibri"/>
                          <a:cs typeface="Calibri"/>
                        </a:rPr>
                        <a:t>zones </a:t>
                      </a:r>
                      <a:r>
                        <a:rPr sz="1000" dirty="0">
                          <a:latin typeface="Calibri"/>
                          <a:cs typeface="Calibri"/>
                        </a:rPr>
                        <a:t>(8,</a:t>
                      </a:r>
                      <a:r>
                        <a:rPr sz="1000" spc="-5" dirty="0">
                          <a:latin typeface="Calibri"/>
                          <a:cs typeface="Calibri"/>
                        </a:rPr>
                        <a:t> </a:t>
                      </a:r>
                      <a:r>
                        <a:rPr sz="1000" dirty="0">
                          <a:latin typeface="Calibri"/>
                          <a:cs typeface="Calibri"/>
                        </a:rPr>
                        <a:t>10 and</a:t>
                      </a:r>
                      <a:r>
                        <a:rPr sz="1000" spc="-10" dirty="0">
                          <a:latin typeface="Calibri"/>
                          <a:cs typeface="Calibri"/>
                        </a:rPr>
                        <a:t> </a:t>
                      </a:r>
                      <a:r>
                        <a:rPr sz="1000" spc="-20" dirty="0">
                          <a:latin typeface="Calibri"/>
                          <a:cs typeface="Calibri"/>
                        </a:rPr>
                        <a:t>12%)</a:t>
                      </a:r>
                      <a:endParaRPr sz="1000">
                        <a:latin typeface="Calibri"/>
                        <a:cs typeface="Calibri"/>
                      </a:endParaRPr>
                    </a:p>
                    <a:p>
                      <a:pPr marL="262255" indent="-171450">
                        <a:lnSpc>
                          <a:spcPts val="116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No</a:t>
                      </a:r>
                      <a:r>
                        <a:rPr sz="1000" spc="-15" dirty="0">
                          <a:latin typeface="Calibri"/>
                          <a:cs typeface="Calibri"/>
                        </a:rPr>
                        <a:t> </a:t>
                      </a:r>
                      <a:r>
                        <a:rPr sz="1000" spc="-10" dirty="0">
                          <a:latin typeface="Calibri"/>
                          <a:cs typeface="Calibri"/>
                        </a:rPr>
                        <a:t>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NIKIET,</a:t>
                      </a:r>
                      <a:r>
                        <a:rPr sz="1000" spc="-3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a:latin typeface="Calibri"/>
                        <a:cs typeface="Calibri"/>
                      </a:endParaRPr>
                    </a:p>
                    <a:p>
                      <a:pPr marL="262255" marR="361315" indent="-171450">
                        <a:lnSpc>
                          <a:spcPct val="100000"/>
                        </a:lnSpc>
                        <a:buFont typeface="Arial"/>
                        <a:buChar char="•"/>
                        <a:tabLst>
                          <a:tab pos="262890" algn="l"/>
                        </a:tabLst>
                      </a:pPr>
                      <a:r>
                        <a:rPr sz="1000" dirty="0">
                          <a:latin typeface="Calibri"/>
                          <a:cs typeface="Calibri"/>
                        </a:rPr>
                        <a:t>Liquid</a:t>
                      </a:r>
                      <a:r>
                        <a:rPr sz="1000" spc="-25" dirty="0">
                          <a:latin typeface="Calibri"/>
                          <a:cs typeface="Calibri"/>
                        </a:rPr>
                        <a:t> </a:t>
                      </a:r>
                      <a:r>
                        <a:rPr sz="1000" dirty="0">
                          <a:latin typeface="Calibri"/>
                          <a:cs typeface="Calibri"/>
                        </a:rPr>
                        <a:t>metal</a:t>
                      </a:r>
                      <a:r>
                        <a:rPr sz="1000" spc="-25" dirty="0">
                          <a:latin typeface="Calibri"/>
                          <a:cs typeface="Calibri"/>
                        </a:rPr>
                        <a:t> </a:t>
                      </a:r>
                      <a:r>
                        <a:rPr sz="1000" dirty="0">
                          <a:latin typeface="Calibri"/>
                          <a:cs typeface="Calibri"/>
                        </a:rPr>
                        <a:t>cooled</a:t>
                      </a:r>
                      <a:r>
                        <a:rPr sz="1000" spc="-25" dirty="0">
                          <a:latin typeface="Calibri"/>
                          <a:cs typeface="Calibri"/>
                        </a:rPr>
                        <a:t> </a:t>
                      </a:r>
                      <a:r>
                        <a:rPr sz="1000" spc="-20" dirty="0">
                          <a:latin typeface="Calibri"/>
                          <a:cs typeface="Calibri"/>
                        </a:rPr>
                        <a:t>fast </a:t>
                      </a:r>
                      <a:r>
                        <a:rPr sz="1000" spc="-10" dirty="0">
                          <a:latin typeface="Calibri"/>
                          <a:cs typeface="Calibri"/>
                        </a:rPr>
                        <a:t>reactor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700MWt</a:t>
                      </a:r>
                      <a:r>
                        <a:rPr sz="1000" spc="-15" dirty="0">
                          <a:latin typeface="Calibri"/>
                          <a:cs typeface="Calibri"/>
                        </a:rPr>
                        <a:t> </a:t>
                      </a:r>
                      <a:r>
                        <a:rPr sz="1000" dirty="0">
                          <a:latin typeface="Calibri"/>
                          <a:cs typeface="Calibri"/>
                        </a:rPr>
                        <a:t>/</a:t>
                      </a:r>
                      <a:r>
                        <a:rPr sz="1000" spc="-5" dirty="0">
                          <a:latin typeface="Calibri"/>
                          <a:cs typeface="Calibri"/>
                        </a:rPr>
                        <a:t> </a:t>
                      </a:r>
                      <a:r>
                        <a:rPr sz="1000" spc="-10" dirty="0">
                          <a:latin typeface="Calibri"/>
                          <a:cs typeface="Calibri"/>
                        </a:rPr>
                        <a:t>300MWe</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535</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&lt;14.5%</a:t>
                      </a:r>
                      <a:endParaRPr sz="1000">
                        <a:latin typeface="Calibri"/>
                        <a:cs typeface="Calibri"/>
                      </a:endParaRPr>
                    </a:p>
                    <a:p>
                      <a:pPr marL="262255" marR="28956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dirty="0">
                          <a:latin typeface="Calibri"/>
                          <a:cs typeface="Calibri"/>
                        </a:rPr>
                        <a:t>900-</a:t>
                      </a:r>
                      <a:r>
                        <a:rPr sz="1000" spc="-20" dirty="0">
                          <a:latin typeface="Calibri"/>
                          <a:cs typeface="Calibri"/>
                        </a:rPr>
                        <a:t>1500 </a:t>
                      </a:r>
                      <a:r>
                        <a:rPr sz="1000" dirty="0">
                          <a:latin typeface="Calibri"/>
                          <a:cs typeface="Calibri"/>
                        </a:rPr>
                        <a:t>effective</a:t>
                      </a:r>
                      <a:r>
                        <a:rPr sz="1000" spc="-45" dirty="0">
                          <a:latin typeface="Calibri"/>
                          <a:cs typeface="Calibri"/>
                        </a:rPr>
                        <a:t> </a:t>
                      </a:r>
                      <a:r>
                        <a:rPr sz="1000" spc="-20" dirty="0">
                          <a:latin typeface="Calibri"/>
                          <a:cs typeface="Calibri"/>
                        </a:rPr>
                        <a:t>days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332105" indent="-171450">
                        <a:lnSpc>
                          <a:spcPct val="100000"/>
                        </a:lnSpc>
                        <a:spcBef>
                          <a:spcPts val="295"/>
                        </a:spcBef>
                        <a:buFont typeface="Arial"/>
                        <a:buChar char="•"/>
                        <a:tabLst>
                          <a:tab pos="262890" algn="l"/>
                        </a:tabLst>
                      </a:pPr>
                      <a:r>
                        <a:rPr sz="1000" dirty="0">
                          <a:latin typeface="Calibri"/>
                          <a:cs typeface="Calibri"/>
                        </a:rPr>
                        <a:t>General</a:t>
                      </a:r>
                      <a:r>
                        <a:rPr sz="1000" spc="-35" dirty="0">
                          <a:latin typeface="Calibri"/>
                          <a:cs typeface="Calibri"/>
                        </a:rPr>
                        <a:t> </a:t>
                      </a:r>
                      <a:r>
                        <a:rPr sz="1000" dirty="0">
                          <a:latin typeface="Calibri"/>
                          <a:cs typeface="Calibri"/>
                        </a:rPr>
                        <a:t>Atomics,</a:t>
                      </a:r>
                      <a:r>
                        <a:rPr sz="1000" spc="-35" dirty="0">
                          <a:latin typeface="Calibri"/>
                          <a:cs typeface="Calibri"/>
                        </a:rPr>
                        <a:t> </a:t>
                      </a:r>
                      <a:r>
                        <a:rPr sz="1000" spc="-10" dirty="0">
                          <a:latin typeface="Calibri"/>
                          <a:cs typeface="Calibri"/>
                        </a:rPr>
                        <a:t>United </a:t>
                      </a:r>
                      <a:r>
                        <a:rPr sz="1000" dirty="0">
                          <a:latin typeface="Calibri"/>
                          <a:cs typeface="Calibri"/>
                        </a:rPr>
                        <a:t>States</a:t>
                      </a:r>
                      <a:r>
                        <a:rPr sz="1000" spc="-20" dirty="0">
                          <a:latin typeface="Calibri"/>
                          <a:cs typeface="Calibri"/>
                        </a:rPr>
                        <a:t> </a:t>
                      </a:r>
                      <a:r>
                        <a:rPr sz="1000" dirty="0">
                          <a:latin typeface="Calibri"/>
                          <a:cs typeface="Calibri"/>
                        </a:rPr>
                        <a:t>of</a:t>
                      </a:r>
                      <a:r>
                        <a:rPr sz="1000" spc="-15" dirty="0">
                          <a:latin typeface="Calibri"/>
                          <a:cs typeface="Calibri"/>
                        </a:rPr>
                        <a:t> </a:t>
                      </a:r>
                      <a:r>
                        <a:rPr sz="1000" spc="-10" dirty="0">
                          <a:latin typeface="Calibri"/>
                          <a:cs typeface="Calibri"/>
                        </a:rPr>
                        <a:t>America</a:t>
                      </a:r>
                      <a:endParaRPr sz="1000">
                        <a:latin typeface="Calibri"/>
                        <a:cs typeface="Calibri"/>
                      </a:endParaRPr>
                    </a:p>
                    <a:p>
                      <a:pPr marL="262255" marR="212725" indent="-171450">
                        <a:lnSpc>
                          <a:spcPct val="100000"/>
                        </a:lnSpc>
                        <a:buFont typeface="Arial"/>
                        <a:buChar char="•"/>
                        <a:tabLst>
                          <a:tab pos="262890" algn="l"/>
                        </a:tabLst>
                      </a:pPr>
                      <a:r>
                        <a:rPr sz="1000" dirty="0">
                          <a:latin typeface="Calibri"/>
                          <a:cs typeface="Calibri"/>
                        </a:rPr>
                        <a:t>Modular</a:t>
                      </a:r>
                      <a:r>
                        <a:rPr sz="1000" spc="-35" dirty="0">
                          <a:latin typeface="Calibri"/>
                          <a:cs typeface="Calibri"/>
                        </a:rPr>
                        <a:t> </a:t>
                      </a:r>
                      <a:r>
                        <a:rPr sz="1000" dirty="0">
                          <a:latin typeface="Calibri"/>
                          <a:cs typeface="Calibri"/>
                        </a:rPr>
                        <a:t>high</a:t>
                      </a:r>
                      <a:r>
                        <a:rPr sz="1000" spc="-20" dirty="0">
                          <a:latin typeface="Calibri"/>
                          <a:cs typeface="Calibri"/>
                        </a:rPr>
                        <a:t> </a:t>
                      </a:r>
                      <a:r>
                        <a:rPr sz="1000" spc="-10" dirty="0">
                          <a:latin typeface="Calibri"/>
                          <a:cs typeface="Calibri"/>
                        </a:rPr>
                        <a:t>temperature gas-</a:t>
                      </a:r>
                      <a:r>
                        <a:rPr sz="1000" dirty="0">
                          <a:latin typeface="Calibri"/>
                          <a:cs typeface="Calibri"/>
                        </a:rPr>
                        <a:t>cooled</a:t>
                      </a:r>
                      <a:r>
                        <a:rPr sz="1000" spc="-25" dirty="0">
                          <a:latin typeface="Calibri"/>
                          <a:cs typeface="Calibri"/>
                        </a:rPr>
                        <a:t> </a:t>
                      </a:r>
                      <a:r>
                        <a:rPr sz="1000" dirty="0">
                          <a:latin typeface="Calibri"/>
                          <a:cs typeface="Calibri"/>
                        </a:rPr>
                        <a:t>fast</a:t>
                      </a:r>
                      <a:r>
                        <a:rPr sz="1000" spc="-20" dirty="0">
                          <a:latin typeface="Calibri"/>
                          <a:cs typeface="Calibri"/>
                        </a:rPr>
                        <a:t> </a:t>
                      </a:r>
                      <a:r>
                        <a:rPr sz="1000" spc="-10" dirty="0">
                          <a:latin typeface="Calibri"/>
                          <a:cs typeface="Calibri"/>
                        </a:rPr>
                        <a:t>reactor</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500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265</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850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&lt;14.5%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360</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100965" indent="-171450">
                        <a:lnSpc>
                          <a:spcPct val="100000"/>
                        </a:lnSpc>
                        <a:spcBef>
                          <a:spcPts val="295"/>
                        </a:spcBef>
                        <a:buFont typeface="Arial"/>
                        <a:buChar char="•"/>
                        <a:tabLst>
                          <a:tab pos="262890" algn="l"/>
                        </a:tabLst>
                      </a:pPr>
                      <a:r>
                        <a:rPr sz="1000" dirty="0">
                          <a:latin typeface="Calibri"/>
                          <a:cs typeface="Calibri"/>
                        </a:rPr>
                        <a:t>Westinghouse,</a:t>
                      </a:r>
                      <a:r>
                        <a:rPr sz="1000" spc="-40" dirty="0">
                          <a:latin typeface="Calibri"/>
                          <a:cs typeface="Calibri"/>
                        </a:rPr>
                        <a:t> </a:t>
                      </a:r>
                      <a:r>
                        <a:rPr sz="1000" dirty="0">
                          <a:latin typeface="Calibri"/>
                          <a:cs typeface="Calibri"/>
                        </a:rPr>
                        <a:t>United</a:t>
                      </a:r>
                      <a:r>
                        <a:rPr sz="1000" spc="-35" dirty="0">
                          <a:latin typeface="Calibri"/>
                          <a:cs typeface="Calibri"/>
                        </a:rPr>
                        <a:t> </a:t>
                      </a:r>
                      <a:r>
                        <a:rPr sz="1000" spc="-10" dirty="0">
                          <a:latin typeface="Calibri"/>
                          <a:cs typeface="Calibri"/>
                        </a:rPr>
                        <a:t>States </a:t>
                      </a:r>
                      <a:r>
                        <a:rPr sz="1000" dirty="0">
                          <a:latin typeface="Calibri"/>
                          <a:cs typeface="Calibri"/>
                        </a:rPr>
                        <a:t>of</a:t>
                      </a:r>
                      <a:r>
                        <a:rPr sz="1000" spc="-15" dirty="0">
                          <a:latin typeface="Calibri"/>
                          <a:cs typeface="Calibri"/>
                        </a:rPr>
                        <a:t> </a:t>
                      </a:r>
                      <a:r>
                        <a:rPr sz="1000" spc="-10" dirty="0">
                          <a:latin typeface="Calibri"/>
                          <a:cs typeface="Calibri"/>
                        </a:rPr>
                        <a:t>America</a:t>
                      </a:r>
                      <a:endParaRPr sz="1000">
                        <a:latin typeface="Calibri"/>
                        <a:cs typeface="Calibri"/>
                      </a:endParaRPr>
                    </a:p>
                    <a:p>
                      <a:pPr marL="262255" marR="361315" indent="-171450">
                        <a:lnSpc>
                          <a:spcPct val="100000"/>
                        </a:lnSpc>
                        <a:buFont typeface="Arial"/>
                        <a:buChar char="•"/>
                        <a:tabLst>
                          <a:tab pos="262890" algn="l"/>
                        </a:tabLst>
                      </a:pPr>
                      <a:r>
                        <a:rPr sz="1000" dirty="0">
                          <a:latin typeface="Calibri"/>
                          <a:cs typeface="Calibri"/>
                        </a:rPr>
                        <a:t>Liquid</a:t>
                      </a:r>
                      <a:r>
                        <a:rPr sz="1000" spc="-25" dirty="0">
                          <a:latin typeface="Calibri"/>
                          <a:cs typeface="Calibri"/>
                        </a:rPr>
                        <a:t> </a:t>
                      </a:r>
                      <a:r>
                        <a:rPr sz="1000" dirty="0">
                          <a:latin typeface="Calibri"/>
                          <a:cs typeface="Calibri"/>
                        </a:rPr>
                        <a:t>metal</a:t>
                      </a:r>
                      <a:r>
                        <a:rPr sz="1000" spc="-25" dirty="0">
                          <a:latin typeface="Calibri"/>
                          <a:cs typeface="Calibri"/>
                        </a:rPr>
                        <a:t> </a:t>
                      </a:r>
                      <a:r>
                        <a:rPr sz="1000" dirty="0">
                          <a:latin typeface="Calibri"/>
                          <a:cs typeface="Calibri"/>
                        </a:rPr>
                        <a:t>cooled</a:t>
                      </a:r>
                      <a:r>
                        <a:rPr sz="1000" spc="-25" dirty="0">
                          <a:latin typeface="Calibri"/>
                          <a:cs typeface="Calibri"/>
                        </a:rPr>
                        <a:t> </a:t>
                      </a:r>
                      <a:r>
                        <a:rPr sz="1000" spc="-20" dirty="0">
                          <a:latin typeface="Calibri"/>
                          <a:cs typeface="Calibri"/>
                        </a:rPr>
                        <a:t>fast </a:t>
                      </a:r>
                      <a:r>
                        <a:rPr sz="1000" dirty="0">
                          <a:latin typeface="Calibri"/>
                          <a:cs typeface="Calibri"/>
                        </a:rPr>
                        <a:t>reactor</a:t>
                      </a:r>
                      <a:r>
                        <a:rPr sz="1000" spc="-25" dirty="0">
                          <a:latin typeface="Calibri"/>
                          <a:cs typeface="Calibri"/>
                        </a:rPr>
                        <a:t> </a:t>
                      </a:r>
                      <a:r>
                        <a:rPr sz="1000" dirty="0">
                          <a:latin typeface="Calibri"/>
                          <a:cs typeface="Calibri"/>
                        </a:rPr>
                        <a:t>(pool</a:t>
                      </a:r>
                      <a:r>
                        <a:rPr sz="1000" spc="-25" dirty="0">
                          <a:latin typeface="Calibri"/>
                          <a:cs typeface="Calibri"/>
                        </a:rPr>
                        <a:t> </a:t>
                      </a:r>
                      <a:r>
                        <a:rPr sz="1000" spc="-10" dirty="0">
                          <a:latin typeface="Calibri"/>
                          <a:cs typeface="Calibri"/>
                        </a:rPr>
                        <a:t>type)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950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450</a:t>
                      </a:r>
                      <a:r>
                        <a:rPr sz="1000" spc="229" dirty="0">
                          <a:latin typeface="Calibri"/>
                          <a:cs typeface="Calibri"/>
                        </a:rPr>
                        <a:t>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600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&lt;19.75%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24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1901951" y="2244852"/>
            <a:ext cx="1368551" cy="2088641"/>
          </a:xfrm>
          <a:prstGeom prst="rect">
            <a:avLst/>
          </a:prstGeom>
        </p:spPr>
      </p:pic>
      <p:pic>
        <p:nvPicPr>
          <p:cNvPr id="4" name="object 4"/>
          <p:cNvPicPr/>
          <p:nvPr/>
        </p:nvPicPr>
        <p:blipFill>
          <a:blip r:embed="rId3" cstate="print"/>
          <a:stretch>
            <a:fillRect/>
          </a:stretch>
        </p:blipFill>
        <p:spPr>
          <a:xfrm>
            <a:off x="3597402" y="2276855"/>
            <a:ext cx="1533905" cy="2024633"/>
          </a:xfrm>
          <a:prstGeom prst="rect">
            <a:avLst/>
          </a:prstGeom>
        </p:spPr>
      </p:pic>
      <p:pic>
        <p:nvPicPr>
          <p:cNvPr id="5" name="object 5"/>
          <p:cNvPicPr/>
          <p:nvPr/>
        </p:nvPicPr>
        <p:blipFill>
          <a:blip r:embed="rId4" cstate="print"/>
          <a:stretch>
            <a:fillRect/>
          </a:stretch>
        </p:blipFill>
        <p:spPr>
          <a:xfrm>
            <a:off x="5466588" y="2401823"/>
            <a:ext cx="1594091" cy="1899665"/>
          </a:xfrm>
          <a:prstGeom prst="rect">
            <a:avLst/>
          </a:prstGeom>
        </p:spPr>
      </p:pic>
      <p:pic>
        <p:nvPicPr>
          <p:cNvPr id="6" name="object 6"/>
          <p:cNvPicPr/>
          <p:nvPr/>
        </p:nvPicPr>
        <p:blipFill>
          <a:blip r:embed="rId5" cstate="print"/>
          <a:stretch>
            <a:fillRect/>
          </a:stretch>
        </p:blipFill>
        <p:spPr>
          <a:xfrm>
            <a:off x="7209281" y="2374392"/>
            <a:ext cx="1633726" cy="1703069"/>
          </a:xfrm>
          <a:prstGeom prst="rect">
            <a:avLst/>
          </a:prstGeom>
        </p:spPr>
      </p:pic>
      <p:pic>
        <p:nvPicPr>
          <p:cNvPr id="7" name="object 7"/>
          <p:cNvPicPr/>
          <p:nvPr/>
        </p:nvPicPr>
        <p:blipFill>
          <a:blip r:embed="rId6" cstate="print"/>
          <a:stretch>
            <a:fillRect/>
          </a:stretch>
        </p:blipFill>
        <p:spPr>
          <a:xfrm>
            <a:off x="9271254" y="2340864"/>
            <a:ext cx="1421892" cy="2020823"/>
          </a:xfrm>
          <a:prstGeom prst="rect">
            <a:avLst/>
          </a:prstGeom>
        </p:spPr>
      </p:pic>
      <p:sp>
        <p:nvSpPr>
          <p:cNvPr id="8" name="object 8"/>
          <p:cNvSpPr txBox="1">
            <a:spLocks noGrp="1"/>
          </p:cNvSpPr>
          <p:nvPr>
            <p:ph type="title"/>
          </p:nvPr>
        </p:nvSpPr>
        <p:spPr>
          <a:xfrm>
            <a:off x="0" y="765594"/>
            <a:ext cx="12192000" cy="634148"/>
          </a:xfrm>
          <a:prstGeom prst="rect">
            <a:avLst/>
          </a:prstGeom>
        </p:spPr>
        <p:txBody>
          <a:bodyPr vert="horz" wrap="square" lIns="0" tIns="81915" rIns="0" bIns="0" rtlCol="0">
            <a:spAutoFit/>
          </a:bodyPr>
          <a:lstStyle/>
          <a:p>
            <a:pPr marL="12700" marR="5080" algn="ctr">
              <a:lnSpc>
                <a:spcPts val="4320"/>
              </a:lnSpc>
              <a:spcBef>
                <a:spcPts val="645"/>
              </a:spcBef>
            </a:pPr>
            <a:r>
              <a:rPr sz="3600" dirty="0">
                <a:latin typeface="Rockwell Extra Bold" panose="02060903040505020403" pitchFamily="18" charset="0"/>
              </a:rPr>
              <a:t>Liquid</a:t>
            </a:r>
            <a:r>
              <a:rPr sz="3600" spc="-15" dirty="0">
                <a:latin typeface="Rockwell Extra Bold" panose="02060903040505020403" pitchFamily="18" charset="0"/>
              </a:rPr>
              <a:t> </a:t>
            </a:r>
            <a:r>
              <a:rPr sz="3600" dirty="0">
                <a:latin typeface="Rockwell Extra Bold" panose="02060903040505020403" pitchFamily="18" charset="0"/>
              </a:rPr>
              <a:t>Metal, </a:t>
            </a:r>
            <a:r>
              <a:rPr sz="3600" spc="-10" dirty="0">
                <a:latin typeface="Rockwell Extra Bold" panose="02060903040505020403" pitchFamily="18" charset="0"/>
              </a:rPr>
              <a:t>Fast-Neutron- </a:t>
            </a:r>
            <a:r>
              <a:rPr sz="3600" dirty="0">
                <a:latin typeface="Rockwell Extra Bold" panose="02060903040505020403" pitchFamily="18" charset="0"/>
              </a:rPr>
              <a:t>Spectrum</a:t>
            </a:r>
            <a:r>
              <a:rPr sz="3600" spc="-15" dirty="0">
                <a:latin typeface="Rockwell Extra Bold" panose="02060903040505020403" pitchFamily="18" charset="0"/>
              </a:rPr>
              <a:t> </a:t>
            </a:r>
            <a:r>
              <a:rPr sz="3600" dirty="0">
                <a:latin typeface="Rockwell Extra Bold" panose="02060903040505020403" pitchFamily="18" charset="0"/>
              </a:rPr>
              <a:t>SMRs</a:t>
            </a:r>
          </a:p>
        </p:txBody>
      </p:sp>
      <p:sp>
        <p:nvSpPr>
          <p:cNvPr id="10" name="テキスト ボックス 9">
            <a:extLst>
              <a:ext uri="{FF2B5EF4-FFF2-40B4-BE49-F238E27FC236}">
                <a16:creationId xmlns:a16="http://schemas.microsoft.com/office/drawing/2014/main" id="{D2DDEEA4-6E5F-4F2A-9ABA-493DE070C224}"/>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液体金属</a:t>
            </a:r>
            <a:r>
              <a:rPr kumimoji="1" lang="en-US" altLang="ja-JP" sz="2800" b="1" dirty="0">
                <a:solidFill>
                  <a:schemeClr val="bg1"/>
                </a:solidFill>
                <a:latin typeface="Meiryo UI" panose="020B0604030504040204" pitchFamily="50" charset="-128"/>
                <a:ea typeface="Meiryo UI" panose="020B0604030504040204" pitchFamily="50" charset="-128"/>
              </a:rPr>
              <a:t>-</a:t>
            </a:r>
            <a:r>
              <a:rPr kumimoji="1" lang="ja-JP" altLang="en-US" sz="2800" b="1" dirty="0">
                <a:solidFill>
                  <a:schemeClr val="bg1"/>
                </a:solidFill>
                <a:latin typeface="Meiryo UI" panose="020B0604030504040204" pitchFamily="50" charset="-128"/>
                <a:ea typeface="Meiryo UI" panose="020B0604030504040204" pitchFamily="50" charset="-128"/>
              </a:rPr>
              <a:t>高速炉</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232E32B-5FD7-D4FF-D85A-270DC44FC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589" y="935969"/>
            <a:ext cx="8268822" cy="58421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9819E57-5A0E-BE6D-DB0F-097FAF245F8F}"/>
              </a:ext>
            </a:extLst>
          </p:cNvPr>
          <p:cNvSpPr txBox="1"/>
          <p:nvPr/>
        </p:nvSpPr>
        <p:spPr>
          <a:xfrm rot="16200000">
            <a:off x="-2858655" y="3459941"/>
            <a:ext cx="6098240"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https://blog-imgs-120.fc2.com/r/y/b/rybachii/18-0302a.png</a:t>
            </a:r>
            <a:endParaRPr lang="ja-JP" altLang="en-US" sz="14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0A7A9AD-6B55-4A7E-B2CD-7CA2AEE3F1F5}"/>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ロシアの核魚雷は 「鉛ビスマス金属冷却原子炉」 を搭載</a:t>
            </a:r>
          </a:p>
        </p:txBody>
      </p:sp>
      <p:sp>
        <p:nvSpPr>
          <p:cNvPr id="6" name="テキスト ボックス 5">
            <a:extLst>
              <a:ext uri="{FF2B5EF4-FFF2-40B4-BE49-F238E27FC236}">
                <a16:creationId xmlns:a16="http://schemas.microsoft.com/office/drawing/2014/main" id="{FBA60847-F517-476B-B739-96797424A4B5}"/>
              </a:ext>
            </a:extLst>
          </p:cNvPr>
          <p:cNvSpPr txBox="1"/>
          <p:nvPr/>
        </p:nvSpPr>
        <p:spPr>
          <a:xfrm>
            <a:off x="1655847" y="564709"/>
            <a:ext cx="8417859" cy="369332"/>
          </a:xfrm>
          <a:prstGeom prst="rect">
            <a:avLst/>
          </a:prstGeom>
          <a:noFill/>
        </p:spPr>
        <p:txBody>
          <a:bodyPr wrap="square" rtlCol="0">
            <a:spAutoFit/>
          </a:bodyPr>
          <a:lstStyle/>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スーパーキャビテーション超高速核魚雷（</a:t>
            </a:r>
            <a:r>
              <a:rPr kumimoji="1" lang="en-US" altLang="ja-JP" dirty="0">
                <a:solidFill>
                  <a:srgbClr val="C00000"/>
                </a:solidFill>
                <a:latin typeface="BIZ UDPゴシック" panose="020B0400000000000000" pitchFamily="50" charset="-128"/>
                <a:ea typeface="BIZ UDPゴシック" panose="020B0400000000000000" pitchFamily="50" charset="-128"/>
              </a:rPr>
              <a:t>200km</a:t>
            </a:r>
            <a:r>
              <a:rPr lang="ja-JP" altLang="en-US" dirty="0">
                <a:solidFill>
                  <a:srgbClr val="C00000"/>
                </a:solidFill>
                <a:latin typeface="BIZ UDPゴシック" panose="020B0400000000000000" pitchFamily="50" charset="-128"/>
                <a:ea typeface="BIZ UDPゴシック" panose="020B0400000000000000" pitchFamily="50" charset="-128"/>
              </a:rPr>
              <a:t>）</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12823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70025" y="1523880"/>
          <a:ext cx="9278620" cy="4898390"/>
        </p:xfrm>
        <a:graphic>
          <a:graphicData uri="http://schemas.openxmlformats.org/drawingml/2006/table">
            <a:tbl>
              <a:tblPr firstRow="1" bandRow="1">
                <a:tableStyleId>{2D5ABB26-0587-4C30-8999-92F81FD0307C}</a:tableStyleId>
              </a:tblPr>
              <a:tblGrid>
                <a:gridCol w="2519680">
                  <a:extLst>
                    <a:ext uri="{9D8B030D-6E8A-4147-A177-3AD203B41FA5}">
                      <a16:colId xmlns:a16="http://schemas.microsoft.com/office/drawing/2014/main" val="20000"/>
                    </a:ext>
                  </a:extLst>
                </a:gridCol>
                <a:gridCol w="2687955">
                  <a:extLst>
                    <a:ext uri="{9D8B030D-6E8A-4147-A177-3AD203B41FA5}">
                      <a16:colId xmlns:a16="http://schemas.microsoft.com/office/drawing/2014/main" val="20001"/>
                    </a:ext>
                  </a:extLst>
                </a:gridCol>
                <a:gridCol w="4070985">
                  <a:extLst>
                    <a:ext uri="{9D8B030D-6E8A-4147-A177-3AD203B41FA5}">
                      <a16:colId xmlns:a16="http://schemas.microsoft.com/office/drawing/2014/main" val="20002"/>
                    </a:ext>
                  </a:extLst>
                </a:gridCol>
              </a:tblGrid>
              <a:tr h="450850">
                <a:tc>
                  <a:txBody>
                    <a:bodyPr/>
                    <a:lstStyle/>
                    <a:p>
                      <a:pPr algn="ctr">
                        <a:lnSpc>
                          <a:spcPct val="100000"/>
                        </a:lnSpc>
                        <a:spcBef>
                          <a:spcPts val="840"/>
                        </a:spcBef>
                      </a:pPr>
                      <a:r>
                        <a:rPr sz="1400" b="1" spc="-10" dirty="0">
                          <a:solidFill>
                            <a:srgbClr val="FFFFFF"/>
                          </a:solidFill>
                          <a:latin typeface="Calibri"/>
                          <a:cs typeface="Calibri"/>
                        </a:rPr>
                        <a:t>MoveluX</a:t>
                      </a:r>
                      <a:endParaRPr sz="1400">
                        <a:latin typeface="Calibri"/>
                        <a:cs typeface="Calibri"/>
                      </a:endParaRPr>
                    </a:p>
                  </a:txBody>
                  <a:tcPr marL="0" marR="0" marT="1066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840"/>
                        </a:spcBef>
                      </a:pPr>
                      <a:r>
                        <a:rPr sz="1400" b="1" spc="-25" dirty="0">
                          <a:solidFill>
                            <a:srgbClr val="FFFFFF"/>
                          </a:solidFill>
                          <a:latin typeface="Calibri"/>
                          <a:cs typeface="Calibri"/>
                        </a:rPr>
                        <a:t>MMR</a:t>
                      </a:r>
                      <a:endParaRPr sz="1400">
                        <a:latin typeface="Calibri"/>
                        <a:cs typeface="Calibri"/>
                      </a:endParaRPr>
                    </a:p>
                  </a:txBody>
                  <a:tcPr marL="0" marR="0" marT="1066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840"/>
                        </a:spcBef>
                      </a:pPr>
                      <a:r>
                        <a:rPr sz="1400" b="1" spc="-10" dirty="0">
                          <a:solidFill>
                            <a:srgbClr val="FFFFFF"/>
                          </a:solidFill>
                          <a:latin typeface="Calibri"/>
                          <a:cs typeface="Calibri"/>
                        </a:rPr>
                        <a:t>eVinci</a:t>
                      </a:r>
                      <a:endParaRPr sz="1400">
                        <a:latin typeface="Calibri"/>
                        <a:cs typeface="Calibri"/>
                      </a:endParaRPr>
                    </a:p>
                  </a:txBody>
                  <a:tcPr marL="0" marR="0" marT="1066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185670">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807720">
                <a:tc>
                  <a:txBody>
                    <a:bodyPr/>
                    <a:lstStyle/>
                    <a:p>
                      <a:pPr marL="91440" marR="142557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394970">
                        <a:lnSpc>
                          <a:spcPct val="100000"/>
                        </a:lnSpc>
                      </a:pPr>
                      <a:r>
                        <a:rPr sz="1050" dirty="0">
                          <a:latin typeface="Calibri"/>
                          <a:cs typeface="Calibri"/>
                        </a:rPr>
                        <a:t>Preliminary</a:t>
                      </a:r>
                      <a:r>
                        <a:rPr sz="1050" spc="-40" dirty="0">
                          <a:latin typeface="Calibri"/>
                          <a:cs typeface="Calibri"/>
                        </a:rPr>
                        <a:t> </a:t>
                      </a:r>
                      <a:r>
                        <a:rPr sz="1050" dirty="0">
                          <a:latin typeface="Calibri"/>
                          <a:cs typeface="Calibri"/>
                        </a:rPr>
                        <a:t>Design,</a:t>
                      </a:r>
                      <a:r>
                        <a:rPr sz="1050" spc="-5" dirty="0">
                          <a:latin typeface="Calibri"/>
                          <a:cs typeface="Calibri"/>
                        </a:rPr>
                        <a:t> </a:t>
                      </a:r>
                      <a:r>
                        <a:rPr sz="1050" dirty="0">
                          <a:latin typeface="Calibri"/>
                          <a:cs typeface="Calibri"/>
                        </a:rPr>
                        <a:t>under</a:t>
                      </a:r>
                      <a:r>
                        <a:rPr sz="1050" spc="-30" dirty="0">
                          <a:latin typeface="Calibri"/>
                          <a:cs typeface="Calibri"/>
                        </a:rPr>
                        <a:t> </a:t>
                      </a:r>
                      <a:r>
                        <a:rPr sz="1050" dirty="0">
                          <a:latin typeface="Calibri"/>
                          <a:cs typeface="Calibri"/>
                        </a:rPr>
                        <a:t>vendor</a:t>
                      </a:r>
                      <a:r>
                        <a:rPr sz="1050" spc="-20" dirty="0">
                          <a:latin typeface="Calibri"/>
                          <a:cs typeface="Calibri"/>
                        </a:rPr>
                        <a:t> </a:t>
                      </a:r>
                      <a:r>
                        <a:rPr sz="1050" spc="-10" dirty="0">
                          <a:latin typeface="Calibri"/>
                          <a:cs typeface="Calibri"/>
                        </a:rPr>
                        <a:t>design </a:t>
                      </a:r>
                      <a:r>
                        <a:rPr sz="1050" dirty="0">
                          <a:latin typeface="Calibri"/>
                          <a:cs typeface="Calibri"/>
                        </a:rPr>
                        <a:t>review</a:t>
                      </a:r>
                      <a:r>
                        <a:rPr sz="1050" spc="-15" dirty="0">
                          <a:latin typeface="Calibri"/>
                          <a:cs typeface="Calibri"/>
                        </a:rPr>
                        <a:t> </a:t>
                      </a:r>
                      <a:r>
                        <a:rPr sz="1050" dirty="0">
                          <a:latin typeface="Calibri"/>
                          <a:cs typeface="Calibri"/>
                        </a:rPr>
                        <a:t>with</a:t>
                      </a:r>
                      <a:r>
                        <a:rPr sz="1050" spc="-20" dirty="0">
                          <a:latin typeface="Calibri"/>
                          <a:cs typeface="Calibri"/>
                        </a:rPr>
                        <a:t> </a:t>
                      </a:r>
                      <a:r>
                        <a:rPr sz="1050" dirty="0">
                          <a:latin typeface="Calibri"/>
                          <a:cs typeface="Calibri"/>
                        </a:rPr>
                        <a:t>the</a:t>
                      </a:r>
                      <a:r>
                        <a:rPr sz="1050" spc="-15" dirty="0">
                          <a:latin typeface="Calibri"/>
                          <a:cs typeface="Calibri"/>
                        </a:rPr>
                        <a:t> </a:t>
                      </a:r>
                      <a:r>
                        <a:rPr sz="1050" dirty="0">
                          <a:latin typeface="Calibri"/>
                          <a:cs typeface="Calibri"/>
                        </a:rPr>
                        <a:t>Canadian</a:t>
                      </a:r>
                      <a:r>
                        <a:rPr sz="1050" spc="-25" dirty="0">
                          <a:latin typeface="Calibri"/>
                          <a:cs typeface="Calibri"/>
                        </a:rPr>
                        <a:t> </a:t>
                      </a:r>
                      <a:r>
                        <a:rPr sz="1050" spc="-20" dirty="0">
                          <a:latin typeface="Calibri"/>
                          <a:cs typeface="Calibri"/>
                        </a:rPr>
                        <a:t>CNSC</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296481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454150">
                <a:tc>
                  <a:txBody>
                    <a:bodyPr/>
                    <a:lstStyle/>
                    <a:p>
                      <a:pPr marL="262255" indent="-171450">
                        <a:lnSpc>
                          <a:spcPct val="100000"/>
                        </a:lnSpc>
                        <a:spcBef>
                          <a:spcPts val="295"/>
                        </a:spcBef>
                        <a:buFont typeface="Arial"/>
                        <a:buChar char="•"/>
                        <a:tabLst>
                          <a:tab pos="262890" algn="l"/>
                        </a:tabLst>
                      </a:pPr>
                      <a:r>
                        <a:rPr sz="1000" dirty="0">
                          <a:latin typeface="Calibri"/>
                          <a:cs typeface="Calibri"/>
                        </a:rPr>
                        <a:t>Toshiba,</a:t>
                      </a:r>
                      <a:r>
                        <a:rPr sz="1000" spc="-45" dirty="0">
                          <a:latin typeface="Calibri"/>
                          <a:cs typeface="Calibri"/>
                        </a:rPr>
                        <a:t> </a:t>
                      </a:r>
                      <a:r>
                        <a:rPr sz="1000" spc="-10" dirty="0">
                          <a:latin typeface="Calibri"/>
                          <a:cs typeface="Calibri"/>
                        </a:rPr>
                        <a:t>Japan</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Fast</a:t>
                      </a:r>
                      <a:r>
                        <a:rPr sz="1000" spc="-20" dirty="0">
                          <a:latin typeface="Calibri"/>
                          <a:cs typeface="Calibri"/>
                        </a:rPr>
                        <a:t> </a:t>
                      </a:r>
                      <a:r>
                        <a:rPr sz="1000" spc="-10" dirty="0">
                          <a:latin typeface="Calibri"/>
                          <a:cs typeface="Calibri"/>
                        </a:rPr>
                        <a:t>Reactor</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10 MWt</a:t>
                      </a:r>
                      <a:r>
                        <a:rPr sz="1000" spc="-5" dirty="0">
                          <a:latin typeface="Calibri"/>
                          <a:cs typeface="Calibri"/>
                        </a:rPr>
                        <a:t> </a:t>
                      </a:r>
                      <a:r>
                        <a:rPr sz="1000" dirty="0">
                          <a:latin typeface="Calibri"/>
                          <a:cs typeface="Calibri"/>
                        </a:rPr>
                        <a:t>/ </a:t>
                      </a:r>
                      <a:r>
                        <a:rPr sz="1000" spc="-10" dirty="0">
                          <a:latin typeface="Calibri"/>
                          <a:cs typeface="Calibri"/>
                        </a:rPr>
                        <a:t>3-</a:t>
                      </a:r>
                      <a:r>
                        <a:rPr sz="1000" dirty="0">
                          <a:latin typeface="Calibri"/>
                          <a:cs typeface="Calibri"/>
                        </a:rPr>
                        <a:t>4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Natural</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dirty="0">
                          <a:latin typeface="Calibri"/>
                          <a:cs typeface="Calibri"/>
                        </a:rPr>
                        <a:t>680-</a:t>
                      </a:r>
                      <a:r>
                        <a:rPr sz="1000" spc="-20" dirty="0">
                          <a:latin typeface="Calibri"/>
                          <a:cs typeface="Calibri"/>
                        </a:rPr>
                        <a:t>685</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890" indent="-172085">
                        <a:lnSpc>
                          <a:spcPct val="100000"/>
                        </a:lnSpc>
                        <a:buFont typeface="Arial"/>
                        <a:buChar char="•"/>
                        <a:tabLst>
                          <a:tab pos="263525" algn="l"/>
                        </a:tabLst>
                      </a:pPr>
                      <a:r>
                        <a:rPr sz="1000" dirty="0">
                          <a:latin typeface="Calibri"/>
                          <a:cs typeface="Calibri"/>
                        </a:rPr>
                        <a:t>Enrichment:</a:t>
                      </a:r>
                      <a:r>
                        <a:rPr sz="1000" spc="-5" dirty="0">
                          <a:latin typeface="Calibri"/>
                          <a:cs typeface="Calibri"/>
                        </a:rPr>
                        <a:t> </a:t>
                      </a:r>
                      <a:r>
                        <a:rPr sz="1000" spc="-10" dirty="0">
                          <a:latin typeface="Calibri"/>
                          <a:cs typeface="Calibri"/>
                        </a:rPr>
                        <a:t>&lt;4.8-</a:t>
                      </a:r>
                      <a:r>
                        <a:rPr sz="1000" spc="-25" dirty="0">
                          <a:latin typeface="Calibri"/>
                          <a:cs typeface="Calibri"/>
                        </a:rPr>
                        <a:t>5%</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Continuous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USNC,</a:t>
                      </a:r>
                      <a:r>
                        <a:rPr sz="1000" spc="-25" dirty="0">
                          <a:latin typeface="Calibri"/>
                          <a:cs typeface="Calibri"/>
                        </a:rPr>
                        <a:t> USA</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HTGR</a:t>
                      </a:r>
                      <a:r>
                        <a:rPr sz="1000" spc="-10" dirty="0">
                          <a:latin typeface="Calibri"/>
                          <a:cs typeface="Calibri"/>
                        </a:rPr>
                        <a:t> </a:t>
                      </a:r>
                      <a:r>
                        <a:rPr sz="1000" dirty="0">
                          <a:latin typeface="Calibri"/>
                          <a:cs typeface="Calibri"/>
                        </a:rPr>
                        <a:t>/</a:t>
                      </a:r>
                      <a:r>
                        <a:rPr sz="1000" spc="-5" dirty="0">
                          <a:latin typeface="Calibri"/>
                          <a:cs typeface="Calibri"/>
                        </a:rPr>
                        <a:t> </a:t>
                      </a:r>
                      <a:r>
                        <a:rPr sz="1000" spc="-10" dirty="0">
                          <a:latin typeface="Calibri"/>
                          <a:cs typeface="Calibri"/>
                        </a:rPr>
                        <a:t>micro-</a:t>
                      </a:r>
                      <a:r>
                        <a:rPr sz="1000" dirty="0">
                          <a:latin typeface="Calibri"/>
                          <a:cs typeface="Calibri"/>
                        </a:rPr>
                        <a:t>reactor</a:t>
                      </a:r>
                      <a:r>
                        <a:rPr sz="1000" spc="-15"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nuclear</a:t>
                      </a:r>
                      <a:r>
                        <a:rPr sz="1000" spc="-20" dirty="0">
                          <a:latin typeface="Calibri"/>
                          <a:cs typeface="Calibri"/>
                        </a:rPr>
                        <a:t> </a:t>
                      </a:r>
                      <a:r>
                        <a:rPr sz="1000" spc="-10" dirty="0">
                          <a:latin typeface="Calibri"/>
                          <a:cs typeface="Calibri"/>
                        </a:rPr>
                        <a:t>battery</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15 MWt</a:t>
                      </a:r>
                      <a:r>
                        <a:rPr sz="1000" spc="-1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630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20" dirty="0">
                          <a:latin typeface="Calibri"/>
                          <a:cs typeface="Calibri"/>
                        </a:rPr>
                        <a:t> </a:t>
                      </a:r>
                      <a:r>
                        <a:rPr sz="1000" spc="-10" dirty="0">
                          <a:latin typeface="Calibri"/>
                          <a:cs typeface="Calibri"/>
                        </a:rPr>
                        <a:t>&lt;9-</a:t>
                      </a:r>
                      <a:r>
                        <a:rPr sz="1000" spc="-25" dirty="0">
                          <a:latin typeface="Calibri"/>
                          <a:cs typeface="Calibri"/>
                        </a:rPr>
                        <a:t>12%</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0" dirty="0">
                          <a:latin typeface="Calibri"/>
                          <a:cs typeface="Calibri"/>
                        </a:rPr>
                        <a:t> </a:t>
                      </a:r>
                      <a:r>
                        <a:rPr sz="1000" spc="-25" dirty="0">
                          <a:latin typeface="Calibri"/>
                          <a:cs typeface="Calibri"/>
                        </a:rPr>
                        <a:t>N/A</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Westinghouse,</a:t>
                      </a:r>
                      <a:r>
                        <a:rPr sz="1000" spc="-35" dirty="0">
                          <a:latin typeface="Calibri"/>
                          <a:cs typeface="Calibri"/>
                        </a:rPr>
                        <a:t> </a:t>
                      </a:r>
                      <a:r>
                        <a:rPr sz="1000" dirty="0">
                          <a:latin typeface="Calibri"/>
                          <a:cs typeface="Calibri"/>
                        </a:rPr>
                        <a:t>United</a:t>
                      </a:r>
                      <a:r>
                        <a:rPr sz="1000" spc="-25" dirty="0">
                          <a:latin typeface="Calibri"/>
                          <a:cs typeface="Calibri"/>
                        </a:rPr>
                        <a:t> </a:t>
                      </a:r>
                      <a:r>
                        <a:rPr sz="1000" dirty="0">
                          <a:latin typeface="Calibri"/>
                          <a:cs typeface="Calibri"/>
                        </a:rPr>
                        <a:t>States</a:t>
                      </a:r>
                      <a:r>
                        <a:rPr sz="1000" spc="-25" dirty="0">
                          <a:latin typeface="Calibri"/>
                          <a:cs typeface="Calibri"/>
                        </a:rPr>
                        <a:t> </a:t>
                      </a:r>
                      <a:r>
                        <a:rPr sz="1000" dirty="0">
                          <a:latin typeface="Calibri"/>
                          <a:cs typeface="Calibri"/>
                        </a:rPr>
                        <a:t>of</a:t>
                      </a:r>
                      <a:r>
                        <a:rPr sz="1000" spc="-25" dirty="0">
                          <a:latin typeface="Calibri"/>
                          <a:cs typeface="Calibri"/>
                        </a:rPr>
                        <a:t> </a:t>
                      </a:r>
                      <a:r>
                        <a:rPr sz="1000" spc="-10" dirty="0">
                          <a:latin typeface="Calibri"/>
                          <a:cs typeface="Calibri"/>
                        </a:rPr>
                        <a:t>America</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Heat</a:t>
                      </a:r>
                      <a:r>
                        <a:rPr sz="1000" spc="-15" dirty="0">
                          <a:latin typeface="Calibri"/>
                          <a:cs typeface="Calibri"/>
                        </a:rPr>
                        <a:t> </a:t>
                      </a:r>
                      <a:r>
                        <a:rPr sz="1000" dirty="0">
                          <a:latin typeface="Calibri"/>
                          <a:cs typeface="Calibri"/>
                        </a:rPr>
                        <a:t>Pipe</a:t>
                      </a:r>
                      <a:r>
                        <a:rPr sz="1000" spc="-10" dirty="0">
                          <a:latin typeface="Calibri"/>
                          <a:cs typeface="Calibri"/>
                        </a:rPr>
                        <a:t> cooled</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7-</a:t>
                      </a:r>
                      <a:r>
                        <a:rPr sz="1000" dirty="0">
                          <a:latin typeface="Calibri"/>
                          <a:cs typeface="Calibri"/>
                        </a:rPr>
                        <a:t>12 MWt</a:t>
                      </a:r>
                      <a:r>
                        <a:rPr sz="1000" spc="-15" dirty="0">
                          <a:latin typeface="Calibri"/>
                          <a:cs typeface="Calibri"/>
                        </a:rPr>
                        <a:t> </a:t>
                      </a:r>
                      <a:r>
                        <a:rPr sz="1000" dirty="0">
                          <a:latin typeface="Calibri"/>
                          <a:cs typeface="Calibri"/>
                        </a:rPr>
                        <a:t>/ </a:t>
                      </a:r>
                      <a:r>
                        <a:rPr sz="1000" spc="-10" dirty="0">
                          <a:latin typeface="Calibri"/>
                          <a:cs typeface="Calibri"/>
                        </a:rPr>
                        <a:t>2-</a:t>
                      </a:r>
                      <a:r>
                        <a:rPr sz="1000" dirty="0">
                          <a:latin typeface="Calibri"/>
                          <a:cs typeface="Calibri"/>
                        </a:rPr>
                        <a:t>3.5 MWe</a:t>
                      </a:r>
                      <a:r>
                        <a:rPr sz="1000" spc="-15" dirty="0">
                          <a:latin typeface="Calibri"/>
                          <a:cs typeface="Calibri"/>
                        </a:rPr>
                        <a:t> </a:t>
                      </a:r>
                      <a:r>
                        <a:rPr sz="1000" dirty="0">
                          <a:latin typeface="Calibri"/>
                          <a:cs typeface="Calibri"/>
                        </a:rPr>
                        <a:t>per</a:t>
                      </a:r>
                      <a:r>
                        <a:rPr sz="1000" spc="5" dirty="0">
                          <a:latin typeface="Calibri"/>
                          <a:cs typeface="Calibri"/>
                        </a:rPr>
                        <a:t> </a:t>
                      </a:r>
                      <a:r>
                        <a:rPr sz="1000" spc="-10" dirty="0">
                          <a:latin typeface="Calibri"/>
                          <a:cs typeface="Calibri"/>
                        </a:rPr>
                        <a:t>module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800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25" dirty="0">
                          <a:latin typeface="Calibri"/>
                          <a:cs typeface="Calibri"/>
                        </a:rPr>
                        <a:t> </a:t>
                      </a:r>
                      <a:r>
                        <a:rPr sz="1000" spc="-10" dirty="0">
                          <a:latin typeface="Calibri"/>
                          <a:cs typeface="Calibri"/>
                        </a:rPr>
                        <a:t>5-19.75%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36+</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6719316" y="2362200"/>
            <a:ext cx="3979925" cy="1533892"/>
          </a:xfrm>
          <a:prstGeom prst="rect">
            <a:avLst/>
          </a:prstGeom>
        </p:spPr>
      </p:pic>
      <p:pic>
        <p:nvPicPr>
          <p:cNvPr id="4" name="object 4"/>
          <p:cNvPicPr/>
          <p:nvPr/>
        </p:nvPicPr>
        <p:blipFill>
          <a:blip r:embed="rId3" cstate="print"/>
          <a:stretch>
            <a:fillRect/>
          </a:stretch>
        </p:blipFill>
        <p:spPr>
          <a:xfrm>
            <a:off x="4112514" y="1782317"/>
            <a:ext cx="2404109" cy="2345435"/>
          </a:xfrm>
          <a:prstGeom prst="rect">
            <a:avLst/>
          </a:prstGeom>
        </p:spPr>
      </p:pic>
      <p:pic>
        <p:nvPicPr>
          <p:cNvPr id="5" name="object 5"/>
          <p:cNvPicPr/>
          <p:nvPr/>
        </p:nvPicPr>
        <p:blipFill>
          <a:blip r:embed="rId4" cstate="print"/>
          <a:stretch>
            <a:fillRect/>
          </a:stretch>
        </p:blipFill>
        <p:spPr>
          <a:xfrm>
            <a:off x="1559813" y="2090166"/>
            <a:ext cx="2346680" cy="1977389"/>
          </a:xfrm>
          <a:prstGeom prst="rect">
            <a:avLst/>
          </a:prstGeom>
        </p:spPr>
      </p:pic>
      <p:sp>
        <p:nvSpPr>
          <p:cNvPr id="6" name="object 6"/>
          <p:cNvSpPr txBox="1">
            <a:spLocks noGrp="1"/>
          </p:cNvSpPr>
          <p:nvPr>
            <p:ph type="title"/>
          </p:nvPr>
        </p:nvSpPr>
        <p:spPr>
          <a:xfrm>
            <a:off x="0" y="713718"/>
            <a:ext cx="12192000" cy="628377"/>
          </a:xfrm>
          <a:prstGeom prst="rect">
            <a:avLst/>
          </a:prstGeom>
        </p:spPr>
        <p:txBody>
          <a:bodyPr vert="horz" wrap="square" lIns="0" tIns="12700" rIns="0" bIns="0" rtlCol="0">
            <a:spAutoFit/>
          </a:bodyPr>
          <a:lstStyle/>
          <a:p>
            <a:pPr marL="21590" algn="ctr">
              <a:lnSpc>
                <a:spcPct val="100000"/>
              </a:lnSpc>
              <a:spcBef>
                <a:spcPts val="100"/>
              </a:spcBef>
            </a:pPr>
            <a:r>
              <a:rPr sz="4000" dirty="0">
                <a:latin typeface="UD デジタル 教科書体 NK-B" panose="02020700000000000000" pitchFamily="18" charset="-128"/>
                <a:ea typeface="UD デジタル 教科書体 NK-B" panose="02020700000000000000" pitchFamily="18" charset="-128"/>
              </a:rPr>
              <a:t>Microreactors</a:t>
            </a:r>
          </a:p>
        </p:txBody>
      </p:sp>
      <p:sp>
        <p:nvSpPr>
          <p:cNvPr id="8" name="テキスト ボックス 7">
            <a:extLst>
              <a:ext uri="{FF2B5EF4-FFF2-40B4-BE49-F238E27FC236}">
                <a16:creationId xmlns:a16="http://schemas.microsoft.com/office/drawing/2014/main" id="{9DD485B5-AB39-4EB4-884A-0CD20615B47A}"/>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マイクロリアクター</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正方形/長方形 1">
            <a:extLst>
              <a:ext uri="{FF2B5EF4-FFF2-40B4-BE49-F238E27FC236}">
                <a16:creationId xmlns:a16="http://schemas.microsoft.com/office/drawing/2014/main" id="{5098DE72-BAC6-4742-B942-975E9DEDFB02}"/>
              </a:ext>
            </a:extLst>
          </p:cNvPr>
          <p:cNvSpPr>
            <a:spLocks noChangeArrowheads="1"/>
          </p:cNvSpPr>
          <p:nvPr/>
        </p:nvSpPr>
        <p:spPr bwMode="auto">
          <a:xfrm>
            <a:off x="2529417" y="556381"/>
            <a:ext cx="6665989"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333">
                <a:latin typeface="Meiryo UI" panose="020B0604030504040204" pitchFamily="50" charset="-128"/>
                <a:ea typeface="Meiryo UI" panose="020B0604030504040204" pitchFamily="50" charset="-128"/>
              </a:rPr>
              <a:t>Small Rugged Reactor Technologies</a:t>
            </a:r>
            <a:endParaRPr lang="ja-JP" altLang="en-US" sz="1333">
              <a:latin typeface="Meiryo UI" panose="020B0604030504040204" pitchFamily="50" charset="-128"/>
              <a:ea typeface="Meiryo UI" panose="020B0604030504040204" pitchFamily="50" charset="-128"/>
            </a:endParaRPr>
          </a:p>
        </p:txBody>
      </p:sp>
      <p:pic>
        <p:nvPicPr>
          <p:cNvPr id="23560" name="図 6">
            <a:extLst>
              <a:ext uri="{FF2B5EF4-FFF2-40B4-BE49-F238E27FC236}">
                <a16:creationId xmlns:a16="http://schemas.microsoft.com/office/drawing/2014/main" id="{4FDA6870-58D6-47DA-BA20-0627B0E4E3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5168" y="5211536"/>
            <a:ext cx="444953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図 7">
            <a:extLst>
              <a:ext uri="{FF2B5EF4-FFF2-40B4-BE49-F238E27FC236}">
                <a16:creationId xmlns:a16="http://schemas.microsoft.com/office/drawing/2014/main" id="{C0AA1A34-8834-4F4F-AC6A-01EC29023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4584" y="955524"/>
            <a:ext cx="5143500" cy="395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テキスト ボックス 8">
            <a:extLst>
              <a:ext uri="{FF2B5EF4-FFF2-40B4-BE49-F238E27FC236}">
                <a16:creationId xmlns:a16="http://schemas.microsoft.com/office/drawing/2014/main" id="{532E60F4-A6BC-4BB7-B81A-CAE25898E62C}"/>
              </a:ext>
            </a:extLst>
          </p:cNvPr>
          <p:cNvSpPr txBox="1">
            <a:spLocks noChangeArrowheads="1"/>
          </p:cNvSpPr>
          <p:nvPr/>
        </p:nvSpPr>
        <p:spPr bwMode="auto">
          <a:xfrm>
            <a:off x="4858802" y="4914082"/>
            <a:ext cx="631220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dirty="0">
                <a:latin typeface="Meiryo UI" panose="020B0604030504040204" pitchFamily="50" charset="-128"/>
                <a:ea typeface="Meiryo UI" panose="020B0604030504040204" pitchFamily="50" charset="-128"/>
              </a:rPr>
              <a:t>燃料は劣化ウラン</a:t>
            </a:r>
            <a:r>
              <a:rPr lang="en-US" altLang="ja-JP" sz="1333" dirty="0">
                <a:latin typeface="Meiryo UI" panose="020B0604030504040204" pitchFamily="50" charset="-128"/>
                <a:ea typeface="Meiryo UI" panose="020B0604030504040204" pitchFamily="50" charset="-128"/>
              </a:rPr>
              <a:t>U238</a:t>
            </a:r>
            <a:r>
              <a:rPr lang="ja-JP" altLang="en-US" sz="1333" dirty="0">
                <a:latin typeface="Meiryo UI" panose="020B0604030504040204" pitchFamily="50" charset="-128"/>
                <a:ea typeface="Meiryo UI" panose="020B0604030504040204" pitchFamily="50" charset="-128"/>
              </a:rPr>
              <a:t>に中性子を当てて２度のベータ崩壊を経てプルトニウム</a:t>
            </a:r>
            <a:r>
              <a:rPr lang="en-US" altLang="ja-JP" sz="1333" dirty="0">
                <a:latin typeface="Meiryo UI" panose="020B0604030504040204" pitchFamily="50" charset="-128"/>
                <a:ea typeface="Meiryo UI" panose="020B0604030504040204" pitchFamily="50" charset="-128"/>
              </a:rPr>
              <a:t>239</a:t>
            </a:r>
            <a:r>
              <a:rPr lang="ja-JP" altLang="en-US" sz="1333" dirty="0">
                <a:latin typeface="Meiryo UI" panose="020B0604030504040204" pitchFamily="50" charset="-128"/>
                <a:ea typeface="Meiryo UI" panose="020B0604030504040204" pitchFamily="50" charset="-128"/>
              </a:rPr>
              <a:t>になる。</a:t>
            </a:r>
          </a:p>
        </p:txBody>
      </p:sp>
      <p:sp>
        <p:nvSpPr>
          <p:cNvPr id="9" name="テキスト ボックス 8">
            <a:extLst>
              <a:ext uri="{FF2B5EF4-FFF2-40B4-BE49-F238E27FC236}">
                <a16:creationId xmlns:a16="http://schemas.microsoft.com/office/drawing/2014/main" id="{9C05A43F-3639-4673-87DE-FE6B01C329A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遠隔の軍事基地向けにマイクロリアクター</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10" name="Picture 4" descr="9 Best Molten Salt Reactors (MSR) and Liquid Fluoride Thorium Reactors ...">
            <a:extLst>
              <a:ext uri="{FF2B5EF4-FFF2-40B4-BE49-F238E27FC236}">
                <a16:creationId xmlns:a16="http://schemas.microsoft.com/office/drawing/2014/main" id="{81DDF9A7-5689-4144-8166-53DA71233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12" y="1168535"/>
            <a:ext cx="4354809" cy="4877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875" y="821714"/>
            <a:ext cx="9502390" cy="5679399"/>
            <a:chOff x="121919" y="909827"/>
            <a:chExt cx="10479024" cy="6263116"/>
          </a:xfrm>
        </p:grpSpPr>
        <p:sp>
          <p:nvSpPr>
            <p:cNvPr id="4" name="object 4"/>
            <p:cNvSpPr/>
            <p:nvPr/>
          </p:nvSpPr>
          <p:spPr>
            <a:xfrm>
              <a:off x="2228373" y="5513831"/>
              <a:ext cx="212090" cy="460375"/>
            </a:xfrm>
            <a:custGeom>
              <a:avLst/>
              <a:gdLst/>
              <a:ahLst/>
              <a:cxnLst/>
              <a:rect l="l" t="t" r="r" b="b"/>
              <a:pathLst>
                <a:path w="212089" h="460375">
                  <a:moveTo>
                    <a:pt x="60674" y="460248"/>
                  </a:moveTo>
                  <a:lnTo>
                    <a:pt x="21288" y="436673"/>
                  </a:lnTo>
                  <a:lnTo>
                    <a:pt x="8858" y="405383"/>
                  </a:lnTo>
                  <a:lnTo>
                    <a:pt x="8858" y="399287"/>
                  </a:lnTo>
                  <a:lnTo>
                    <a:pt x="10382" y="399287"/>
                  </a:lnTo>
                  <a:lnTo>
                    <a:pt x="13430" y="390143"/>
                  </a:lnTo>
                  <a:lnTo>
                    <a:pt x="14097" y="383762"/>
                  </a:lnTo>
                  <a:lnTo>
                    <a:pt x="10763" y="376808"/>
                  </a:lnTo>
                  <a:lnTo>
                    <a:pt x="5715" y="370427"/>
                  </a:lnTo>
                  <a:lnTo>
                    <a:pt x="1238" y="365759"/>
                  </a:lnTo>
                  <a:lnTo>
                    <a:pt x="0" y="358282"/>
                  </a:lnTo>
                  <a:lnTo>
                    <a:pt x="7858" y="316063"/>
                  </a:lnTo>
                  <a:lnTo>
                    <a:pt x="27146" y="284987"/>
                  </a:lnTo>
                  <a:lnTo>
                    <a:pt x="30003" y="278415"/>
                  </a:lnTo>
                  <a:lnTo>
                    <a:pt x="31718" y="267842"/>
                  </a:lnTo>
                  <a:lnTo>
                    <a:pt x="32289" y="256698"/>
                  </a:lnTo>
                  <a:lnTo>
                    <a:pt x="31718" y="248411"/>
                  </a:lnTo>
                  <a:lnTo>
                    <a:pt x="28360" y="236505"/>
                  </a:lnTo>
                  <a:lnTo>
                    <a:pt x="24288" y="218312"/>
                  </a:lnTo>
                  <a:lnTo>
                    <a:pt x="21645" y="199548"/>
                  </a:lnTo>
                  <a:lnTo>
                    <a:pt x="22574" y="185927"/>
                  </a:lnTo>
                  <a:lnTo>
                    <a:pt x="24884" y="174259"/>
                  </a:lnTo>
                  <a:lnTo>
                    <a:pt x="31789" y="146923"/>
                  </a:lnTo>
                  <a:lnTo>
                    <a:pt x="33242" y="138683"/>
                  </a:lnTo>
                  <a:lnTo>
                    <a:pt x="36290" y="134111"/>
                  </a:lnTo>
                  <a:lnTo>
                    <a:pt x="40862" y="138683"/>
                  </a:lnTo>
                  <a:lnTo>
                    <a:pt x="45434" y="138683"/>
                  </a:lnTo>
                  <a:lnTo>
                    <a:pt x="51244" y="137421"/>
                  </a:lnTo>
                  <a:lnTo>
                    <a:pt x="58769" y="134302"/>
                  </a:lnTo>
                  <a:lnTo>
                    <a:pt x="83534" y="121919"/>
                  </a:lnTo>
                  <a:lnTo>
                    <a:pt x="83534" y="126491"/>
                  </a:lnTo>
                  <a:lnTo>
                    <a:pt x="88106" y="129539"/>
                  </a:lnTo>
                  <a:lnTo>
                    <a:pt x="92678" y="131063"/>
                  </a:lnTo>
                  <a:lnTo>
                    <a:pt x="92678" y="126491"/>
                  </a:lnTo>
                  <a:lnTo>
                    <a:pt x="88106" y="121919"/>
                  </a:lnTo>
                  <a:lnTo>
                    <a:pt x="88606" y="119181"/>
                  </a:lnTo>
                  <a:lnTo>
                    <a:pt x="93249" y="117157"/>
                  </a:lnTo>
                  <a:lnTo>
                    <a:pt x="99893" y="114847"/>
                  </a:lnTo>
                  <a:lnTo>
                    <a:pt x="106394" y="111251"/>
                  </a:lnTo>
                  <a:lnTo>
                    <a:pt x="114014" y="105155"/>
                  </a:lnTo>
                  <a:lnTo>
                    <a:pt x="117062" y="105155"/>
                  </a:lnTo>
                  <a:lnTo>
                    <a:pt x="118586" y="99059"/>
                  </a:lnTo>
                  <a:lnTo>
                    <a:pt x="121634" y="94487"/>
                  </a:lnTo>
                  <a:lnTo>
                    <a:pt x="126206" y="89915"/>
                  </a:lnTo>
                  <a:lnTo>
                    <a:pt x="144494" y="89915"/>
                  </a:lnTo>
                  <a:lnTo>
                    <a:pt x="136874" y="86867"/>
                  </a:lnTo>
                  <a:lnTo>
                    <a:pt x="132302" y="86867"/>
                  </a:lnTo>
                  <a:lnTo>
                    <a:pt x="130778" y="85343"/>
                  </a:lnTo>
                  <a:lnTo>
                    <a:pt x="130778" y="82295"/>
                  </a:lnTo>
                  <a:lnTo>
                    <a:pt x="132302" y="77723"/>
                  </a:lnTo>
                  <a:lnTo>
                    <a:pt x="135350" y="71627"/>
                  </a:lnTo>
                  <a:lnTo>
                    <a:pt x="136874" y="71627"/>
                  </a:lnTo>
                  <a:lnTo>
                    <a:pt x="139922" y="64007"/>
                  </a:lnTo>
                  <a:lnTo>
                    <a:pt x="141446" y="59435"/>
                  </a:lnTo>
                  <a:lnTo>
                    <a:pt x="136874" y="62483"/>
                  </a:lnTo>
                  <a:lnTo>
                    <a:pt x="136874" y="50291"/>
                  </a:lnTo>
                  <a:lnTo>
                    <a:pt x="144494" y="54863"/>
                  </a:lnTo>
                  <a:lnTo>
                    <a:pt x="149066" y="57911"/>
                  </a:lnTo>
                  <a:lnTo>
                    <a:pt x="155162" y="59435"/>
                  </a:lnTo>
                  <a:lnTo>
                    <a:pt x="158210" y="50291"/>
                  </a:lnTo>
                  <a:lnTo>
                    <a:pt x="159734" y="50291"/>
                  </a:lnTo>
                  <a:lnTo>
                    <a:pt x="161782" y="44886"/>
                  </a:lnTo>
                  <a:lnTo>
                    <a:pt x="165306" y="26074"/>
                  </a:lnTo>
                  <a:lnTo>
                    <a:pt x="168878" y="15239"/>
                  </a:lnTo>
                  <a:lnTo>
                    <a:pt x="170402" y="7619"/>
                  </a:lnTo>
                  <a:lnTo>
                    <a:pt x="173450" y="4571"/>
                  </a:lnTo>
                  <a:lnTo>
                    <a:pt x="174974" y="0"/>
                  </a:lnTo>
                  <a:lnTo>
                    <a:pt x="178022" y="7619"/>
                  </a:lnTo>
                  <a:lnTo>
                    <a:pt x="200882" y="51815"/>
                  </a:lnTo>
                  <a:lnTo>
                    <a:pt x="208168" y="91463"/>
                  </a:lnTo>
                  <a:lnTo>
                    <a:pt x="210026" y="102107"/>
                  </a:lnTo>
                  <a:lnTo>
                    <a:pt x="211907" y="109608"/>
                  </a:lnTo>
                  <a:lnTo>
                    <a:pt x="211359" y="117538"/>
                  </a:lnTo>
                  <a:lnTo>
                    <a:pt x="209383" y="124610"/>
                  </a:lnTo>
                  <a:lnTo>
                    <a:pt x="206978" y="129539"/>
                  </a:lnTo>
                  <a:lnTo>
                    <a:pt x="205454" y="134111"/>
                  </a:lnTo>
                  <a:lnTo>
                    <a:pt x="200882" y="121919"/>
                  </a:lnTo>
                  <a:lnTo>
                    <a:pt x="197834" y="117347"/>
                  </a:lnTo>
                  <a:lnTo>
                    <a:pt x="193262" y="111251"/>
                  </a:lnTo>
                  <a:lnTo>
                    <a:pt x="188690" y="117347"/>
                  </a:lnTo>
                  <a:lnTo>
                    <a:pt x="188690" y="124967"/>
                  </a:lnTo>
                  <a:lnTo>
                    <a:pt x="189404" y="130111"/>
                  </a:lnTo>
                  <a:lnTo>
                    <a:pt x="192547" y="145541"/>
                  </a:lnTo>
                  <a:lnTo>
                    <a:pt x="193262" y="152399"/>
                  </a:lnTo>
                  <a:lnTo>
                    <a:pt x="193262" y="156971"/>
                  </a:lnTo>
                  <a:lnTo>
                    <a:pt x="187166" y="156971"/>
                  </a:lnTo>
                  <a:lnTo>
                    <a:pt x="187166" y="173735"/>
                  </a:lnTo>
                  <a:lnTo>
                    <a:pt x="177831" y="216979"/>
                  </a:lnTo>
                  <a:lnTo>
                    <a:pt x="162782" y="263651"/>
                  </a:lnTo>
                  <a:lnTo>
                    <a:pt x="154781" y="286035"/>
                  </a:lnTo>
                  <a:lnTo>
                    <a:pt x="145637" y="316992"/>
                  </a:lnTo>
                  <a:lnTo>
                    <a:pt x="137064" y="350234"/>
                  </a:lnTo>
                  <a:lnTo>
                    <a:pt x="130778" y="379476"/>
                  </a:lnTo>
                  <a:lnTo>
                    <a:pt x="123182" y="405812"/>
                  </a:lnTo>
                  <a:lnTo>
                    <a:pt x="113442" y="426719"/>
                  </a:lnTo>
                  <a:lnTo>
                    <a:pt x="103989" y="440769"/>
                  </a:lnTo>
                  <a:lnTo>
                    <a:pt x="97250" y="446531"/>
                  </a:lnTo>
                  <a:lnTo>
                    <a:pt x="60674" y="460248"/>
                  </a:lnTo>
                  <a:close/>
                </a:path>
              </a:pathLst>
            </a:custGeom>
            <a:solidFill>
              <a:srgbClr val="F6CDCA"/>
            </a:solidFill>
          </p:spPr>
          <p:txBody>
            <a:bodyPr wrap="square" lIns="0" tIns="0" rIns="0" bIns="0" rtlCol="0"/>
            <a:lstStyle/>
            <a:p>
              <a:endParaRPr sz="1632"/>
            </a:p>
          </p:txBody>
        </p:sp>
        <p:sp>
          <p:nvSpPr>
            <p:cNvPr id="5" name="object 5"/>
            <p:cNvSpPr/>
            <p:nvPr/>
          </p:nvSpPr>
          <p:spPr>
            <a:xfrm>
              <a:off x="2228373" y="5513831"/>
              <a:ext cx="212090" cy="460375"/>
            </a:xfrm>
            <a:custGeom>
              <a:avLst/>
              <a:gdLst/>
              <a:ahLst/>
              <a:cxnLst/>
              <a:rect l="l" t="t" r="r" b="b"/>
              <a:pathLst>
                <a:path w="212089" h="460375">
                  <a:moveTo>
                    <a:pt x="184118" y="12191"/>
                  </a:moveTo>
                  <a:lnTo>
                    <a:pt x="178022" y="7619"/>
                  </a:lnTo>
                  <a:lnTo>
                    <a:pt x="174974" y="0"/>
                  </a:lnTo>
                  <a:lnTo>
                    <a:pt x="173450" y="4571"/>
                  </a:lnTo>
                  <a:lnTo>
                    <a:pt x="170402" y="7619"/>
                  </a:lnTo>
                  <a:lnTo>
                    <a:pt x="168878" y="15239"/>
                  </a:lnTo>
                  <a:lnTo>
                    <a:pt x="167354" y="19811"/>
                  </a:lnTo>
                  <a:lnTo>
                    <a:pt x="165306" y="26074"/>
                  </a:lnTo>
                  <a:lnTo>
                    <a:pt x="163544" y="35623"/>
                  </a:lnTo>
                  <a:lnTo>
                    <a:pt x="161782" y="44886"/>
                  </a:lnTo>
                  <a:lnTo>
                    <a:pt x="159734" y="50291"/>
                  </a:lnTo>
                  <a:lnTo>
                    <a:pt x="158210" y="50291"/>
                  </a:lnTo>
                  <a:lnTo>
                    <a:pt x="155162" y="59435"/>
                  </a:lnTo>
                  <a:lnTo>
                    <a:pt x="149066" y="57911"/>
                  </a:lnTo>
                  <a:lnTo>
                    <a:pt x="144494" y="54863"/>
                  </a:lnTo>
                  <a:lnTo>
                    <a:pt x="136874" y="50291"/>
                  </a:lnTo>
                  <a:lnTo>
                    <a:pt x="136874" y="54863"/>
                  </a:lnTo>
                  <a:lnTo>
                    <a:pt x="136874" y="62483"/>
                  </a:lnTo>
                  <a:lnTo>
                    <a:pt x="141446" y="59435"/>
                  </a:lnTo>
                  <a:lnTo>
                    <a:pt x="139922" y="64007"/>
                  </a:lnTo>
                  <a:lnTo>
                    <a:pt x="136874" y="71627"/>
                  </a:lnTo>
                  <a:lnTo>
                    <a:pt x="135350" y="71627"/>
                  </a:lnTo>
                  <a:lnTo>
                    <a:pt x="132302" y="77723"/>
                  </a:lnTo>
                  <a:lnTo>
                    <a:pt x="130778" y="82295"/>
                  </a:lnTo>
                  <a:lnTo>
                    <a:pt x="130778" y="85343"/>
                  </a:lnTo>
                  <a:lnTo>
                    <a:pt x="132302" y="86867"/>
                  </a:lnTo>
                  <a:lnTo>
                    <a:pt x="136874" y="86867"/>
                  </a:lnTo>
                  <a:lnTo>
                    <a:pt x="144494" y="89915"/>
                  </a:lnTo>
                  <a:lnTo>
                    <a:pt x="135350" y="89915"/>
                  </a:lnTo>
                  <a:lnTo>
                    <a:pt x="126206" y="89915"/>
                  </a:lnTo>
                  <a:lnTo>
                    <a:pt x="121634" y="94487"/>
                  </a:lnTo>
                  <a:lnTo>
                    <a:pt x="118586" y="99059"/>
                  </a:lnTo>
                  <a:lnTo>
                    <a:pt x="117062" y="105155"/>
                  </a:lnTo>
                  <a:lnTo>
                    <a:pt x="114014" y="105155"/>
                  </a:lnTo>
                  <a:lnTo>
                    <a:pt x="106394" y="111251"/>
                  </a:lnTo>
                  <a:lnTo>
                    <a:pt x="99893" y="114847"/>
                  </a:lnTo>
                  <a:lnTo>
                    <a:pt x="93249" y="117157"/>
                  </a:lnTo>
                  <a:lnTo>
                    <a:pt x="88606" y="119181"/>
                  </a:lnTo>
                  <a:lnTo>
                    <a:pt x="88106" y="121919"/>
                  </a:lnTo>
                  <a:lnTo>
                    <a:pt x="92678" y="126491"/>
                  </a:lnTo>
                  <a:lnTo>
                    <a:pt x="92678" y="131063"/>
                  </a:lnTo>
                  <a:lnTo>
                    <a:pt x="88106" y="129539"/>
                  </a:lnTo>
                  <a:lnTo>
                    <a:pt x="83534" y="126491"/>
                  </a:lnTo>
                  <a:lnTo>
                    <a:pt x="83534" y="121919"/>
                  </a:lnTo>
                  <a:lnTo>
                    <a:pt x="74390" y="126491"/>
                  </a:lnTo>
                  <a:lnTo>
                    <a:pt x="66865" y="130325"/>
                  </a:lnTo>
                  <a:lnTo>
                    <a:pt x="58769" y="134302"/>
                  </a:lnTo>
                  <a:lnTo>
                    <a:pt x="51244" y="137421"/>
                  </a:lnTo>
                  <a:lnTo>
                    <a:pt x="45434" y="138683"/>
                  </a:lnTo>
                  <a:lnTo>
                    <a:pt x="40862" y="138683"/>
                  </a:lnTo>
                  <a:lnTo>
                    <a:pt x="36290" y="134111"/>
                  </a:lnTo>
                  <a:lnTo>
                    <a:pt x="33242" y="138683"/>
                  </a:lnTo>
                  <a:lnTo>
                    <a:pt x="31789" y="146923"/>
                  </a:lnTo>
                  <a:lnTo>
                    <a:pt x="28479" y="160019"/>
                  </a:lnTo>
                  <a:lnTo>
                    <a:pt x="24884" y="174259"/>
                  </a:lnTo>
                  <a:lnTo>
                    <a:pt x="22574" y="185927"/>
                  </a:lnTo>
                  <a:lnTo>
                    <a:pt x="21645" y="199548"/>
                  </a:lnTo>
                  <a:lnTo>
                    <a:pt x="24288" y="218312"/>
                  </a:lnTo>
                  <a:lnTo>
                    <a:pt x="28360" y="236505"/>
                  </a:lnTo>
                  <a:lnTo>
                    <a:pt x="31718" y="248411"/>
                  </a:lnTo>
                  <a:lnTo>
                    <a:pt x="32289" y="256698"/>
                  </a:lnTo>
                  <a:lnTo>
                    <a:pt x="31718" y="267842"/>
                  </a:lnTo>
                  <a:lnTo>
                    <a:pt x="30003" y="278415"/>
                  </a:lnTo>
                  <a:lnTo>
                    <a:pt x="27146" y="284987"/>
                  </a:lnTo>
                  <a:lnTo>
                    <a:pt x="21859" y="292488"/>
                  </a:lnTo>
                  <a:lnTo>
                    <a:pt x="14573" y="303847"/>
                  </a:lnTo>
                  <a:lnTo>
                    <a:pt x="476" y="347090"/>
                  </a:lnTo>
                  <a:lnTo>
                    <a:pt x="0" y="358282"/>
                  </a:lnTo>
                  <a:lnTo>
                    <a:pt x="1238" y="365759"/>
                  </a:lnTo>
                  <a:lnTo>
                    <a:pt x="5715" y="370427"/>
                  </a:lnTo>
                  <a:lnTo>
                    <a:pt x="10763" y="376808"/>
                  </a:lnTo>
                  <a:lnTo>
                    <a:pt x="14097" y="383762"/>
                  </a:lnTo>
                  <a:lnTo>
                    <a:pt x="13430" y="390143"/>
                  </a:lnTo>
                  <a:lnTo>
                    <a:pt x="10382" y="399287"/>
                  </a:lnTo>
                  <a:lnTo>
                    <a:pt x="8858" y="399287"/>
                  </a:lnTo>
                  <a:lnTo>
                    <a:pt x="8858" y="405383"/>
                  </a:lnTo>
                  <a:lnTo>
                    <a:pt x="28670" y="445007"/>
                  </a:lnTo>
                  <a:lnTo>
                    <a:pt x="60674" y="460248"/>
                  </a:lnTo>
                  <a:lnTo>
                    <a:pt x="71747" y="455961"/>
                  </a:lnTo>
                  <a:lnTo>
                    <a:pt x="81819" y="452246"/>
                  </a:lnTo>
                  <a:lnTo>
                    <a:pt x="113442" y="426719"/>
                  </a:lnTo>
                  <a:lnTo>
                    <a:pt x="130778" y="379476"/>
                  </a:lnTo>
                  <a:lnTo>
                    <a:pt x="137064" y="350234"/>
                  </a:lnTo>
                  <a:lnTo>
                    <a:pt x="145637" y="316992"/>
                  </a:lnTo>
                  <a:lnTo>
                    <a:pt x="154781" y="286035"/>
                  </a:lnTo>
                  <a:lnTo>
                    <a:pt x="162782" y="263651"/>
                  </a:lnTo>
                  <a:lnTo>
                    <a:pt x="169806" y="242530"/>
                  </a:lnTo>
                  <a:lnTo>
                    <a:pt x="177831" y="216979"/>
                  </a:lnTo>
                  <a:lnTo>
                    <a:pt x="184427" y="192285"/>
                  </a:lnTo>
                  <a:lnTo>
                    <a:pt x="187166" y="173735"/>
                  </a:lnTo>
                  <a:lnTo>
                    <a:pt x="187166" y="156971"/>
                  </a:lnTo>
                  <a:lnTo>
                    <a:pt x="193262" y="156971"/>
                  </a:lnTo>
                  <a:lnTo>
                    <a:pt x="193262" y="152399"/>
                  </a:lnTo>
                  <a:lnTo>
                    <a:pt x="192547" y="145541"/>
                  </a:lnTo>
                  <a:lnTo>
                    <a:pt x="190976" y="137540"/>
                  </a:lnTo>
                  <a:lnTo>
                    <a:pt x="189404" y="130111"/>
                  </a:lnTo>
                  <a:lnTo>
                    <a:pt x="188690" y="124967"/>
                  </a:lnTo>
                  <a:lnTo>
                    <a:pt x="188690" y="117347"/>
                  </a:lnTo>
                  <a:lnTo>
                    <a:pt x="193262" y="111251"/>
                  </a:lnTo>
                  <a:lnTo>
                    <a:pt x="197834" y="117347"/>
                  </a:lnTo>
                  <a:lnTo>
                    <a:pt x="200882" y="121919"/>
                  </a:lnTo>
                  <a:lnTo>
                    <a:pt x="205454" y="134111"/>
                  </a:lnTo>
                  <a:lnTo>
                    <a:pt x="206978" y="129539"/>
                  </a:lnTo>
                  <a:lnTo>
                    <a:pt x="209383" y="124610"/>
                  </a:lnTo>
                  <a:lnTo>
                    <a:pt x="211359" y="117538"/>
                  </a:lnTo>
                  <a:lnTo>
                    <a:pt x="211907" y="109608"/>
                  </a:lnTo>
                  <a:lnTo>
                    <a:pt x="210026" y="102107"/>
                  </a:lnTo>
                  <a:lnTo>
                    <a:pt x="208168" y="91463"/>
                  </a:lnTo>
                  <a:lnTo>
                    <a:pt x="200882" y="51815"/>
                  </a:lnTo>
                  <a:lnTo>
                    <a:pt x="187380" y="19026"/>
                  </a:lnTo>
                  <a:lnTo>
                    <a:pt x="184118" y="12191"/>
                  </a:lnTo>
                </a:path>
              </a:pathLst>
            </a:custGeom>
            <a:ln w="3175">
              <a:solidFill>
                <a:srgbClr val="BFBFBF"/>
              </a:solidFill>
            </a:ln>
          </p:spPr>
          <p:txBody>
            <a:bodyPr wrap="square" lIns="0" tIns="0" rIns="0" bIns="0" rtlCol="0"/>
            <a:lstStyle/>
            <a:p>
              <a:endParaRPr sz="1632"/>
            </a:p>
          </p:txBody>
        </p:sp>
        <p:pic>
          <p:nvPicPr>
            <p:cNvPr id="6" name="object 6"/>
            <p:cNvPicPr/>
            <p:nvPr/>
          </p:nvPicPr>
          <p:blipFill>
            <a:blip r:embed="rId2" cstate="print"/>
            <a:stretch>
              <a:fillRect/>
            </a:stretch>
          </p:blipFill>
          <p:spPr>
            <a:xfrm>
              <a:off x="5745479" y="5806440"/>
              <a:ext cx="82296" cy="73151"/>
            </a:xfrm>
            <a:prstGeom prst="rect">
              <a:avLst/>
            </a:prstGeom>
          </p:spPr>
        </p:pic>
        <p:pic>
          <p:nvPicPr>
            <p:cNvPr id="7" name="object 7"/>
            <p:cNvPicPr/>
            <p:nvPr/>
          </p:nvPicPr>
          <p:blipFill>
            <a:blip r:embed="rId3" cstate="print"/>
            <a:stretch>
              <a:fillRect/>
            </a:stretch>
          </p:blipFill>
          <p:spPr>
            <a:xfrm>
              <a:off x="5809487" y="6303144"/>
              <a:ext cx="391667" cy="495419"/>
            </a:xfrm>
            <a:prstGeom prst="rect">
              <a:avLst/>
            </a:prstGeom>
          </p:spPr>
        </p:pic>
        <p:pic>
          <p:nvPicPr>
            <p:cNvPr id="8" name="object 8"/>
            <p:cNvPicPr/>
            <p:nvPr/>
          </p:nvPicPr>
          <p:blipFill>
            <a:blip r:embed="rId4" cstate="print"/>
            <a:stretch>
              <a:fillRect/>
            </a:stretch>
          </p:blipFill>
          <p:spPr>
            <a:xfrm>
              <a:off x="6130456" y="5664708"/>
              <a:ext cx="116419" cy="72580"/>
            </a:xfrm>
            <a:prstGeom prst="rect">
              <a:avLst/>
            </a:prstGeom>
          </p:spPr>
        </p:pic>
        <p:sp>
          <p:nvSpPr>
            <p:cNvPr id="9" name="object 9"/>
            <p:cNvSpPr/>
            <p:nvPr/>
          </p:nvSpPr>
          <p:spPr>
            <a:xfrm>
              <a:off x="6917436" y="4459223"/>
              <a:ext cx="31115" cy="45720"/>
            </a:xfrm>
            <a:custGeom>
              <a:avLst/>
              <a:gdLst/>
              <a:ahLst/>
              <a:cxnLst/>
              <a:rect l="l" t="t" r="r" b="b"/>
              <a:pathLst>
                <a:path w="31115" h="45720">
                  <a:moveTo>
                    <a:pt x="4571" y="45719"/>
                  </a:moveTo>
                  <a:lnTo>
                    <a:pt x="4571" y="19811"/>
                  </a:lnTo>
                  <a:lnTo>
                    <a:pt x="0" y="10667"/>
                  </a:lnTo>
                  <a:lnTo>
                    <a:pt x="4571" y="4571"/>
                  </a:lnTo>
                  <a:lnTo>
                    <a:pt x="9143" y="0"/>
                  </a:lnTo>
                  <a:lnTo>
                    <a:pt x="9143" y="3047"/>
                  </a:lnTo>
                  <a:lnTo>
                    <a:pt x="15239" y="4571"/>
                  </a:lnTo>
                  <a:lnTo>
                    <a:pt x="20835" y="8096"/>
                  </a:lnTo>
                  <a:lnTo>
                    <a:pt x="26860" y="13334"/>
                  </a:lnTo>
                  <a:lnTo>
                    <a:pt x="30884" y="19145"/>
                  </a:lnTo>
                  <a:lnTo>
                    <a:pt x="30479" y="24383"/>
                  </a:lnTo>
                  <a:lnTo>
                    <a:pt x="26074" y="28694"/>
                  </a:lnTo>
                  <a:lnTo>
                    <a:pt x="20383" y="32575"/>
                  </a:lnTo>
                  <a:lnTo>
                    <a:pt x="14406" y="36171"/>
                  </a:lnTo>
                  <a:lnTo>
                    <a:pt x="9143" y="39623"/>
                  </a:lnTo>
                  <a:lnTo>
                    <a:pt x="4571" y="45719"/>
                  </a:lnTo>
                  <a:close/>
                </a:path>
              </a:pathLst>
            </a:custGeom>
            <a:solidFill>
              <a:srgbClr val="F6CDCA"/>
            </a:solidFill>
          </p:spPr>
          <p:txBody>
            <a:bodyPr wrap="square" lIns="0" tIns="0" rIns="0" bIns="0" rtlCol="0"/>
            <a:lstStyle/>
            <a:p>
              <a:endParaRPr sz="1632"/>
            </a:p>
          </p:txBody>
        </p:sp>
        <p:sp>
          <p:nvSpPr>
            <p:cNvPr id="10" name="object 10"/>
            <p:cNvSpPr/>
            <p:nvPr/>
          </p:nvSpPr>
          <p:spPr>
            <a:xfrm>
              <a:off x="6917436" y="4459223"/>
              <a:ext cx="31115" cy="45720"/>
            </a:xfrm>
            <a:custGeom>
              <a:avLst/>
              <a:gdLst/>
              <a:ahLst/>
              <a:cxnLst/>
              <a:rect l="l" t="t" r="r" b="b"/>
              <a:pathLst>
                <a:path w="31115" h="45720">
                  <a:moveTo>
                    <a:pt x="30479" y="24383"/>
                  </a:moveTo>
                  <a:lnTo>
                    <a:pt x="9143" y="3047"/>
                  </a:lnTo>
                  <a:lnTo>
                    <a:pt x="9143" y="0"/>
                  </a:lnTo>
                  <a:lnTo>
                    <a:pt x="4571" y="4571"/>
                  </a:lnTo>
                  <a:lnTo>
                    <a:pt x="0" y="10667"/>
                  </a:lnTo>
                  <a:lnTo>
                    <a:pt x="4571" y="19811"/>
                  </a:lnTo>
                  <a:lnTo>
                    <a:pt x="4571" y="27431"/>
                  </a:lnTo>
                  <a:lnTo>
                    <a:pt x="4571" y="35051"/>
                  </a:lnTo>
                  <a:lnTo>
                    <a:pt x="4571" y="45719"/>
                  </a:lnTo>
                  <a:lnTo>
                    <a:pt x="9143" y="39623"/>
                  </a:lnTo>
                  <a:lnTo>
                    <a:pt x="14406" y="36171"/>
                  </a:lnTo>
                  <a:lnTo>
                    <a:pt x="20383" y="32575"/>
                  </a:lnTo>
                  <a:lnTo>
                    <a:pt x="26074" y="28694"/>
                  </a:lnTo>
                  <a:lnTo>
                    <a:pt x="30479" y="24383"/>
                  </a:lnTo>
                </a:path>
              </a:pathLst>
            </a:custGeom>
            <a:ln w="3175">
              <a:solidFill>
                <a:srgbClr val="BFBFBF"/>
              </a:solidFill>
            </a:ln>
          </p:spPr>
          <p:txBody>
            <a:bodyPr wrap="square" lIns="0" tIns="0" rIns="0" bIns="0" rtlCol="0"/>
            <a:lstStyle/>
            <a:p>
              <a:endParaRPr sz="1632"/>
            </a:p>
          </p:txBody>
        </p:sp>
        <p:pic>
          <p:nvPicPr>
            <p:cNvPr id="11" name="object 11"/>
            <p:cNvPicPr/>
            <p:nvPr/>
          </p:nvPicPr>
          <p:blipFill>
            <a:blip r:embed="rId5" cstate="print"/>
            <a:stretch>
              <a:fillRect/>
            </a:stretch>
          </p:blipFill>
          <p:spPr>
            <a:xfrm>
              <a:off x="121919" y="1394460"/>
              <a:ext cx="533400" cy="1053083"/>
            </a:xfrm>
            <a:prstGeom prst="rect">
              <a:avLst/>
            </a:prstGeom>
          </p:spPr>
        </p:pic>
        <p:pic>
          <p:nvPicPr>
            <p:cNvPr id="12" name="object 12"/>
            <p:cNvPicPr/>
            <p:nvPr/>
          </p:nvPicPr>
          <p:blipFill>
            <a:blip r:embed="rId6" cstate="print"/>
            <a:stretch>
              <a:fillRect/>
            </a:stretch>
          </p:blipFill>
          <p:spPr>
            <a:xfrm>
              <a:off x="4384548" y="4514040"/>
              <a:ext cx="256174" cy="432863"/>
            </a:xfrm>
            <a:prstGeom prst="rect">
              <a:avLst/>
            </a:prstGeom>
          </p:spPr>
        </p:pic>
        <p:pic>
          <p:nvPicPr>
            <p:cNvPr id="13" name="object 13"/>
            <p:cNvPicPr/>
            <p:nvPr/>
          </p:nvPicPr>
          <p:blipFill>
            <a:blip r:embed="rId7" cstate="print"/>
            <a:stretch>
              <a:fillRect/>
            </a:stretch>
          </p:blipFill>
          <p:spPr>
            <a:xfrm>
              <a:off x="492251" y="1394340"/>
              <a:ext cx="10108692" cy="5778603"/>
            </a:xfrm>
            <a:prstGeom prst="rect">
              <a:avLst/>
            </a:prstGeom>
          </p:spPr>
        </p:pic>
        <p:pic>
          <p:nvPicPr>
            <p:cNvPr id="14" name="object 14"/>
            <p:cNvPicPr/>
            <p:nvPr/>
          </p:nvPicPr>
          <p:blipFill>
            <a:blip r:embed="rId8" cstate="print"/>
            <a:stretch>
              <a:fillRect/>
            </a:stretch>
          </p:blipFill>
          <p:spPr>
            <a:xfrm>
              <a:off x="278892" y="2528316"/>
              <a:ext cx="321563" cy="178308"/>
            </a:xfrm>
            <a:prstGeom prst="rect">
              <a:avLst/>
            </a:prstGeom>
          </p:spPr>
        </p:pic>
        <p:pic>
          <p:nvPicPr>
            <p:cNvPr id="15" name="object 15"/>
            <p:cNvPicPr/>
            <p:nvPr/>
          </p:nvPicPr>
          <p:blipFill>
            <a:blip r:embed="rId9" cstate="print"/>
            <a:stretch>
              <a:fillRect/>
            </a:stretch>
          </p:blipFill>
          <p:spPr>
            <a:xfrm>
              <a:off x="2295144" y="1536763"/>
              <a:ext cx="614171" cy="148780"/>
            </a:xfrm>
            <a:prstGeom prst="rect">
              <a:avLst/>
            </a:prstGeom>
          </p:spPr>
        </p:pic>
        <p:sp>
          <p:nvSpPr>
            <p:cNvPr id="16" name="object 16"/>
            <p:cNvSpPr/>
            <p:nvPr/>
          </p:nvSpPr>
          <p:spPr>
            <a:xfrm>
              <a:off x="3304555" y="1607248"/>
              <a:ext cx="36195" cy="13970"/>
            </a:xfrm>
            <a:custGeom>
              <a:avLst/>
              <a:gdLst/>
              <a:ahLst/>
              <a:cxnLst/>
              <a:rect l="l" t="t" r="r" b="b"/>
              <a:pathLst>
                <a:path w="36195" h="13969">
                  <a:moveTo>
                    <a:pt x="9429" y="13454"/>
                  </a:moveTo>
                  <a:lnTo>
                    <a:pt x="2143" y="11430"/>
                  </a:lnTo>
                  <a:lnTo>
                    <a:pt x="0" y="7405"/>
                  </a:lnTo>
                  <a:lnTo>
                    <a:pt x="5572" y="2095"/>
                  </a:lnTo>
                  <a:lnTo>
                    <a:pt x="16335" y="0"/>
                  </a:lnTo>
                  <a:lnTo>
                    <a:pt x="27670" y="190"/>
                  </a:lnTo>
                  <a:lnTo>
                    <a:pt x="35575" y="2095"/>
                  </a:lnTo>
                  <a:lnTo>
                    <a:pt x="36052" y="5143"/>
                  </a:lnTo>
                  <a:lnTo>
                    <a:pt x="28432" y="8191"/>
                  </a:lnTo>
                  <a:lnTo>
                    <a:pt x="19288" y="12763"/>
                  </a:lnTo>
                  <a:lnTo>
                    <a:pt x="9429" y="13454"/>
                  </a:lnTo>
                  <a:close/>
                </a:path>
              </a:pathLst>
            </a:custGeom>
            <a:solidFill>
              <a:srgbClr val="F6CDCA"/>
            </a:solidFill>
          </p:spPr>
          <p:txBody>
            <a:bodyPr wrap="square" lIns="0" tIns="0" rIns="0" bIns="0" rtlCol="0"/>
            <a:lstStyle/>
            <a:p>
              <a:endParaRPr sz="1632"/>
            </a:p>
          </p:txBody>
        </p:sp>
        <p:sp>
          <p:nvSpPr>
            <p:cNvPr id="17" name="object 17"/>
            <p:cNvSpPr/>
            <p:nvPr/>
          </p:nvSpPr>
          <p:spPr>
            <a:xfrm>
              <a:off x="3304555" y="1607248"/>
              <a:ext cx="36195" cy="13970"/>
            </a:xfrm>
            <a:custGeom>
              <a:avLst/>
              <a:gdLst/>
              <a:ahLst/>
              <a:cxnLst/>
              <a:rect l="l" t="t" r="r" b="b"/>
              <a:pathLst>
                <a:path w="36195" h="13969">
                  <a:moveTo>
                    <a:pt x="19288" y="12763"/>
                  </a:moveTo>
                  <a:lnTo>
                    <a:pt x="9429" y="13454"/>
                  </a:lnTo>
                  <a:lnTo>
                    <a:pt x="2143" y="11429"/>
                  </a:lnTo>
                  <a:lnTo>
                    <a:pt x="0" y="7405"/>
                  </a:lnTo>
                  <a:lnTo>
                    <a:pt x="5572" y="2095"/>
                  </a:lnTo>
                  <a:lnTo>
                    <a:pt x="16335" y="0"/>
                  </a:lnTo>
                  <a:lnTo>
                    <a:pt x="27670" y="190"/>
                  </a:lnTo>
                  <a:lnTo>
                    <a:pt x="35575" y="2095"/>
                  </a:lnTo>
                  <a:lnTo>
                    <a:pt x="36052" y="5143"/>
                  </a:lnTo>
                  <a:lnTo>
                    <a:pt x="28432" y="8191"/>
                  </a:lnTo>
                  <a:lnTo>
                    <a:pt x="19288" y="12763"/>
                  </a:lnTo>
                </a:path>
              </a:pathLst>
            </a:custGeom>
            <a:ln w="3175">
              <a:solidFill>
                <a:srgbClr val="BFBFBF"/>
              </a:solidFill>
            </a:ln>
          </p:spPr>
          <p:txBody>
            <a:bodyPr wrap="square" lIns="0" tIns="0" rIns="0" bIns="0" rtlCol="0"/>
            <a:lstStyle/>
            <a:p>
              <a:endParaRPr sz="1632"/>
            </a:p>
          </p:txBody>
        </p:sp>
        <p:pic>
          <p:nvPicPr>
            <p:cNvPr id="18" name="object 18"/>
            <p:cNvPicPr/>
            <p:nvPr/>
          </p:nvPicPr>
          <p:blipFill>
            <a:blip r:embed="rId10" cstate="print"/>
            <a:stretch>
              <a:fillRect/>
            </a:stretch>
          </p:blipFill>
          <p:spPr>
            <a:xfrm>
              <a:off x="7435596" y="3852672"/>
              <a:ext cx="441959" cy="300227"/>
            </a:xfrm>
            <a:prstGeom prst="rect">
              <a:avLst/>
            </a:prstGeom>
          </p:spPr>
        </p:pic>
        <p:sp>
          <p:nvSpPr>
            <p:cNvPr id="19" name="object 19"/>
            <p:cNvSpPr/>
            <p:nvPr/>
          </p:nvSpPr>
          <p:spPr>
            <a:xfrm>
              <a:off x="7437119" y="3855719"/>
              <a:ext cx="441959" cy="299085"/>
            </a:xfrm>
            <a:custGeom>
              <a:avLst/>
              <a:gdLst/>
              <a:ahLst/>
              <a:cxnLst/>
              <a:rect l="l" t="t" r="r" b="b"/>
              <a:pathLst>
                <a:path w="441959" h="299085">
                  <a:moveTo>
                    <a:pt x="0" y="0"/>
                  </a:moveTo>
                  <a:lnTo>
                    <a:pt x="441960" y="0"/>
                  </a:lnTo>
                  <a:lnTo>
                    <a:pt x="441960" y="298704"/>
                  </a:lnTo>
                  <a:lnTo>
                    <a:pt x="0" y="298704"/>
                  </a:lnTo>
                  <a:lnTo>
                    <a:pt x="0" y="0"/>
                  </a:lnTo>
                  <a:close/>
                </a:path>
              </a:pathLst>
            </a:custGeom>
            <a:ln w="10668">
              <a:solidFill>
                <a:srgbClr val="BFBFBF"/>
              </a:solidFill>
            </a:ln>
          </p:spPr>
          <p:txBody>
            <a:bodyPr wrap="square" lIns="0" tIns="0" rIns="0" bIns="0" rtlCol="0"/>
            <a:lstStyle/>
            <a:p>
              <a:endParaRPr sz="1632"/>
            </a:p>
          </p:txBody>
        </p:sp>
        <p:pic>
          <p:nvPicPr>
            <p:cNvPr id="20" name="object 20"/>
            <p:cNvPicPr/>
            <p:nvPr/>
          </p:nvPicPr>
          <p:blipFill>
            <a:blip r:embed="rId11" cstate="print"/>
            <a:stretch>
              <a:fillRect/>
            </a:stretch>
          </p:blipFill>
          <p:spPr>
            <a:xfrm>
              <a:off x="440436" y="2151888"/>
              <a:ext cx="445007" cy="301751"/>
            </a:xfrm>
            <a:prstGeom prst="rect">
              <a:avLst/>
            </a:prstGeom>
          </p:spPr>
        </p:pic>
        <p:sp>
          <p:nvSpPr>
            <p:cNvPr id="21" name="object 21"/>
            <p:cNvSpPr/>
            <p:nvPr/>
          </p:nvSpPr>
          <p:spPr>
            <a:xfrm>
              <a:off x="441960" y="2154936"/>
              <a:ext cx="441959" cy="299085"/>
            </a:xfrm>
            <a:custGeom>
              <a:avLst/>
              <a:gdLst/>
              <a:ahLst/>
              <a:cxnLst/>
              <a:rect l="l" t="t" r="r" b="b"/>
              <a:pathLst>
                <a:path w="441959" h="299085">
                  <a:moveTo>
                    <a:pt x="0" y="0"/>
                  </a:moveTo>
                  <a:lnTo>
                    <a:pt x="441960" y="0"/>
                  </a:lnTo>
                  <a:lnTo>
                    <a:pt x="441960" y="298704"/>
                  </a:lnTo>
                  <a:lnTo>
                    <a:pt x="0" y="298704"/>
                  </a:lnTo>
                  <a:lnTo>
                    <a:pt x="0" y="0"/>
                  </a:lnTo>
                  <a:close/>
                </a:path>
              </a:pathLst>
            </a:custGeom>
            <a:ln w="10668">
              <a:solidFill>
                <a:srgbClr val="BFBFBF"/>
              </a:solidFill>
            </a:ln>
          </p:spPr>
          <p:txBody>
            <a:bodyPr wrap="square" lIns="0" tIns="0" rIns="0" bIns="0" rtlCol="0"/>
            <a:lstStyle/>
            <a:p>
              <a:endParaRPr sz="1632"/>
            </a:p>
          </p:txBody>
        </p:sp>
        <p:pic>
          <p:nvPicPr>
            <p:cNvPr id="22" name="object 22"/>
            <p:cNvPicPr/>
            <p:nvPr/>
          </p:nvPicPr>
          <p:blipFill>
            <a:blip r:embed="rId12" cstate="print"/>
            <a:stretch>
              <a:fillRect/>
            </a:stretch>
          </p:blipFill>
          <p:spPr>
            <a:xfrm>
              <a:off x="3809999" y="1171956"/>
              <a:ext cx="446532" cy="295656"/>
            </a:xfrm>
            <a:prstGeom prst="rect">
              <a:avLst/>
            </a:prstGeom>
          </p:spPr>
        </p:pic>
        <p:sp>
          <p:nvSpPr>
            <p:cNvPr id="23" name="object 23"/>
            <p:cNvSpPr/>
            <p:nvPr/>
          </p:nvSpPr>
          <p:spPr>
            <a:xfrm>
              <a:off x="3814572" y="1171956"/>
              <a:ext cx="441959" cy="299085"/>
            </a:xfrm>
            <a:custGeom>
              <a:avLst/>
              <a:gdLst/>
              <a:ahLst/>
              <a:cxnLst/>
              <a:rect l="l" t="t" r="r" b="b"/>
              <a:pathLst>
                <a:path w="441960" h="299084">
                  <a:moveTo>
                    <a:pt x="0" y="0"/>
                  </a:moveTo>
                  <a:lnTo>
                    <a:pt x="441959" y="0"/>
                  </a:lnTo>
                  <a:lnTo>
                    <a:pt x="441959" y="298703"/>
                  </a:lnTo>
                  <a:lnTo>
                    <a:pt x="0" y="298703"/>
                  </a:lnTo>
                  <a:lnTo>
                    <a:pt x="0" y="0"/>
                  </a:lnTo>
                  <a:close/>
                </a:path>
              </a:pathLst>
            </a:custGeom>
            <a:ln w="10668">
              <a:solidFill>
                <a:srgbClr val="BFBFBF"/>
              </a:solidFill>
            </a:ln>
          </p:spPr>
          <p:txBody>
            <a:bodyPr wrap="square" lIns="0" tIns="0" rIns="0" bIns="0" rtlCol="0"/>
            <a:lstStyle/>
            <a:p>
              <a:endParaRPr sz="1632"/>
            </a:p>
          </p:txBody>
        </p:sp>
        <p:pic>
          <p:nvPicPr>
            <p:cNvPr id="25" name="object 25"/>
            <p:cNvPicPr/>
            <p:nvPr/>
          </p:nvPicPr>
          <p:blipFill>
            <a:blip r:embed="rId13" cstate="print"/>
            <a:stretch>
              <a:fillRect/>
            </a:stretch>
          </p:blipFill>
          <p:spPr>
            <a:xfrm>
              <a:off x="4297680" y="909827"/>
              <a:ext cx="3317748" cy="2807207"/>
            </a:xfrm>
            <a:prstGeom prst="rect">
              <a:avLst/>
            </a:prstGeom>
          </p:spPr>
        </p:pic>
        <p:sp>
          <p:nvSpPr>
            <p:cNvPr id="26" name="object 26"/>
            <p:cNvSpPr/>
            <p:nvPr/>
          </p:nvSpPr>
          <p:spPr>
            <a:xfrm>
              <a:off x="4297680" y="912875"/>
              <a:ext cx="3314700" cy="2804160"/>
            </a:xfrm>
            <a:custGeom>
              <a:avLst/>
              <a:gdLst/>
              <a:ahLst/>
              <a:cxnLst/>
              <a:rect l="l" t="t" r="r" b="b"/>
              <a:pathLst>
                <a:path w="3314700" h="2804160">
                  <a:moveTo>
                    <a:pt x="4571" y="0"/>
                  </a:moveTo>
                  <a:lnTo>
                    <a:pt x="4571" y="2804159"/>
                  </a:lnTo>
                </a:path>
                <a:path w="3314700" h="2804160">
                  <a:moveTo>
                    <a:pt x="3311651" y="0"/>
                  </a:moveTo>
                  <a:lnTo>
                    <a:pt x="3311651" y="2804159"/>
                  </a:lnTo>
                </a:path>
                <a:path w="3314700" h="2804160">
                  <a:moveTo>
                    <a:pt x="0" y="3048"/>
                  </a:moveTo>
                  <a:lnTo>
                    <a:pt x="3314699" y="3048"/>
                  </a:lnTo>
                </a:path>
              </a:pathLst>
            </a:custGeom>
            <a:ln w="6096">
              <a:solidFill>
                <a:srgbClr val="000000"/>
              </a:solidFill>
            </a:ln>
          </p:spPr>
          <p:txBody>
            <a:bodyPr wrap="square" lIns="0" tIns="0" rIns="0" bIns="0" rtlCol="0"/>
            <a:lstStyle/>
            <a:p>
              <a:endParaRPr sz="1632"/>
            </a:p>
          </p:txBody>
        </p:sp>
      </p:grpSp>
      <p:pic>
        <p:nvPicPr>
          <p:cNvPr id="34" name="object 34"/>
          <p:cNvPicPr/>
          <p:nvPr/>
        </p:nvPicPr>
        <p:blipFill>
          <a:blip r:embed="rId14" cstate="print"/>
          <a:stretch>
            <a:fillRect/>
          </a:stretch>
        </p:blipFill>
        <p:spPr>
          <a:xfrm>
            <a:off x="4394340" y="3432800"/>
            <a:ext cx="400769" cy="269483"/>
          </a:xfrm>
          <a:prstGeom prst="rect">
            <a:avLst/>
          </a:prstGeom>
        </p:spPr>
      </p:pic>
      <p:sp>
        <p:nvSpPr>
          <p:cNvPr id="35" name="object 35"/>
          <p:cNvSpPr txBox="1"/>
          <p:nvPr/>
        </p:nvSpPr>
        <p:spPr>
          <a:xfrm>
            <a:off x="5151658" y="823162"/>
            <a:ext cx="2993681" cy="161632"/>
          </a:xfrm>
          <a:prstGeom prst="rect">
            <a:avLst/>
          </a:prstGeom>
        </p:spPr>
        <p:txBody>
          <a:bodyPr vert="horz" wrap="square" lIns="0" tIns="14971" rIns="0" bIns="0" rtlCol="0">
            <a:spAutoFit/>
          </a:bodyPr>
          <a:lstStyle/>
          <a:p>
            <a:pPr marL="32822">
              <a:spcBef>
                <a:spcPts val="118"/>
              </a:spcBef>
            </a:pPr>
            <a:r>
              <a:rPr sz="952" dirty="0">
                <a:latin typeface="Meiryo UI"/>
                <a:cs typeface="Meiryo UI"/>
              </a:rPr>
              <a:t>KARAT-</a:t>
            </a:r>
            <a:r>
              <a:rPr sz="952" spc="-23" dirty="0">
                <a:latin typeface="Meiryo UI"/>
                <a:cs typeface="Meiryo UI"/>
              </a:rPr>
              <a:t>45</a:t>
            </a:r>
            <a:endParaRPr sz="952">
              <a:latin typeface="Meiryo UI"/>
              <a:cs typeface="Meiryo UI"/>
            </a:endParaRPr>
          </a:p>
        </p:txBody>
      </p:sp>
      <p:sp>
        <p:nvSpPr>
          <p:cNvPr id="36" name="object 36"/>
          <p:cNvSpPr txBox="1"/>
          <p:nvPr/>
        </p:nvSpPr>
        <p:spPr>
          <a:xfrm>
            <a:off x="5148894" y="979813"/>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KARAT-</a:t>
            </a:r>
            <a:r>
              <a:rPr sz="952" spc="-23" dirty="0">
                <a:latin typeface="Meiryo UI"/>
                <a:cs typeface="Meiryo UI"/>
              </a:rPr>
              <a:t>100</a:t>
            </a:r>
            <a:endParaRPr sz="952">
              <a:latin typeface="Meiryo UI"/>
              <a:cs typeface="Meiryo UI"/>
            </a:endParaRPr>
          </a:p>
        </p:txBody>
      </p:sp>
      <p:sp>
        <p:nvSpPr>
          <p:cNvPr id="37" name="object 37"/>
          <p:cNvSpPr txBox="1"/>
          <p:nvPr/>
        </p:nvSpPr>
        <p:spPr>
          <a:xfrm>
            <a:off x="5148894" y="1129065"/>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VK-</a:t>
            </a:r>
            <a:r>
              <a:rPr sz="952" spc="-23" dirty="0">
                <a:latin typeface="Meiryo UI"/>
                <a:cs typeface="Meiryo UI"/>
              </a:rPr>
              <a:t>300</a:t>
            </a:r>
            <a:endParaRPr sz="952">
              <a:latin typeface="Meiryo UI"/>
              <a:cs typeface="Meiryo UI"/>
            </a:endParaRPr>
          </a:p>
        </p:txBody>
      </p:sp>
      <p:sp>
        <p:nvSpPr>
          <p:cNvPr id="38" name="object 38"/>
          <p:cNvSpPr txBox="1"/>
          <p:nvPr/>
        </p:nvSpPr>
        <p:spPr>
          <a:xfrm>
            <a:off x="5148894" y="1278317"/>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RITM-</a:t>
            </a:r>
            <a:r>
              <a:rPr sz="952" spc="-23" dirty="0">
                <a:latin typeface="Meiryo UI"/>
                <a:cs typeface="Meiryo UI"/>
              </a:rPr>
              <a:t>200</a:t>
            </a:r>
            <a:endParaRPr sz="952">
              <a:latin typeface="Meiryo UI"/>
              <a:cs typeface="Meiryo UI"/>
            </a:endParaRPr>
          </a:p>
        </p:txBody>
      </p:sp>
      <p:sp>
        <p:nvSpPr>
          <p:cNvPr id="39" name="object 39"/>
          <p:cNvSpPr txBox="1"/>
          <p:nvPr/>
        </p:nvSpPr>
        <p:spPr>
          <a:xfrm>
            <a:off x="5148894" y="1427569"/>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RUTA-</a:t>
            </a:r>
            <a:r>
              <a:rPr sz="952" spc="-23" dirty="0">
                <a:latin typeface="Meiryo UI"/>
                <a:cs typeface="Meiryo UI"/>
              </a:rPr>
              <a:t>70</a:t>
            </a:r>
            <a:endParaRPr sz="952">
              <a:latin typeface="Meiryo UI"/>
              <a:cs typeface="Meiryo UI"/>
            </a:endParaRPr>
          </a:p>
        </p:txBody>
      </p:sp>
      <p:sp>
        <p:nvSpPr>
          <p:cNvPr id="40" name="object 40"/>
          <p:cNvSpPr txBox="1"/>
          <p:nvPr/>
        </p:nvSpPr>
        <p:spPr>
          <a:xfrm>
            <a:off x="5148894" y="1576821"/>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ABV-</a:t>
            </a:r>
            <a:r>
              <a:rPr sz="952" spc="-23" dirty="0">
                <a:latin typeface="Meiryo UI"/>
                <a:cs typeface="Meiryo UI"/>
              </a:rPr>
              <a:t>6E</a:t>
            </a:r>
            <a:endParaRPr sz="952">
              <a:latin typeface="Meiryo UI"/>
              <a:cs typeface="Meiryo UI"/>
            </a:endParaRPr>
          </a:p>
        </p:txBody>
      </p:sp>
      <p:sp>
        <p:nvSpPr>
          <p:cNvPr id="41" name="object 41"/>
          <p:cNvSpPr txBox="1"/>
          <p:nvPr/>
        </p:nvSpPr>
        <p:spPr>
          <a:xfrm>
            <a:off x="5148894" y="1726074"/>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KLT-</a:t>
            </a:r>
            <a:r>
              <a:rPr sz="952" spc="-23" dirty="0">
                <a:latin typeface="Meiryo UI"/>
                <a:cs typeface="Meiryo UI"/>
              </a:rPr>
              <a:t>40S</a:t>
            </a:r>
            <a:endParaRPr sz="952">
              <a:latin typeface="Meiryo UI"/>
              <a:cs typeface="Meiryo UI"/>
            </a:endParaRPr>
          </a:p>
        </p:txBody>
      </p:sp>
      <p:sp>
        <p:nvSpPr>
          <p:cNvPr id="42" name="object 42"/>
          <p:cNvSpPr txBox="1"/>
          <p:nvPr/>
        </p:nvSpPr>
        <p:spPr>
          <a:xfrm>
            <a:off x="5148894" y="1875325"/>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RITM-</a:t>
            </a:r>
            <a:r>
              <a:rPr sz="952" spc="-18" dirty="0">
                <a:latin typeface="Meiryo UI"/>
                <a:cs typeface="Meiryo UI"/>
              </a:rPr>
              <a:t>200M</a:t>
            </a:r>
            <a:endParaRPr sz="952">
              <a:latin typeface="Meiryo UI"/>
              <a:cs typeface="Meiryo UI"/>
            </a:endParaRPr>
          </a:p>
        </p:txBody>
      </p:sp>
      <p:sp>
        <p:nvSpPr>
          <p:cNvPr id="43" name="object 43"/>
          <p:cNvSpPr txBox="1"/>
          <p:nvPr/>
        </p:nvSpPr>
        <p:spPr>
          <a:xfrm>
            <a:off x="5148894" y="2024579"/>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VBER-</a:t>
            </a:r>
            <a:r>
              <a:rPr sz="952" spc="-23" dirty="0">
                <a:latin typeface="Meiryo UI"/>
                <a:cs typeface="Meiryo UI"/>
              </a:rPr>
              <a:t>300</a:t>
            </a:r>
            <a:endParaRPr sz="952">
              <a:latin typeface="Meiryo UI"/>
              <a:cs typeface="Meiryo UI"/>
            </a:endParaRPr>
          </a:p>
        </p:txBody>
      </p:sp>
      <p:sp>
        <p:nvSpPr>
          <p:cNvPr id="44" name="object 44"/>
          <p:cNvSpPr txBox="1"/>
          <p:nvPr/>
        </p:nvSpPr>
        <p:spPr>
          <a:xfrm>
            <a:off x="5148894" y="2173830"/>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spc="-9" dirty="0">
                <a:latin typeface="Meiryo UI"/>
                <a:cs typeface="Meiryo UI"/>
              </a:rPr>
              <a:t>SHELF</a:t>
            </a:r>
            <a:endParaRPr sz="952">
              <a:latin typeface="Meiryo UI"/>
              <a:cs typeface="Meiryo UI"/>
            </a:endParaRPr>
          </a:p>
        </p:txBody>
      </p:sp>
      <p:sp>
        <p:nvSpPr>
          <p:cNvPr id="45" name="object 45"/>
          <p:cNvSpPr txBox="1"/>
          <p:nvPr/>
        </p:nvSpPr>
        <p:spPr>
          <a:xfrm>
            <a:off x="5148894" y="2323082"/>
            <a:ext cx="2998863" cy="147460"/>
          </a:xfrm>
          <a:prstGeom prst="rect">
            <a:avLst/>
          </a:prstGeom>
          <a:ln w="6096">
            <a:solidFill>
              <a:srgbClr val="000000"/>
            </a:solidFill>
          </a:ln>
        </p:spPr>
        <p:txBody>
          <a:bodyPr vert="horz" wrap="square" lIns="0" tIns="6334" rIns="0" bIns="0" rtlCol="0">
            <a:spAutoFit/>
          </a:bodyPr>
          <a:lstStyle/>
          <a:p>
            <a:pPr marL="35701">
              <a:lnSpc>
                <a:spcPts val="1124"/>
              </a:lnSpc>
              <a:spcBef>
                <a:spcPts val="50"/>
              </a:spcBef>
            </a:pPr>
            <a:r>
              <a:rPr sz="952" spc="-9" dirty="0">
                <a:latin typeface="Meiryo UI"/>
                <a:cs typeface="Meiryo UI"/>
              </a:rPr>
              <a:t>ELENA</a:t>
            </a:r>
            <a:endParaRPr sz="952">
              <a:latin typeface="Meiryo UI"/>
              <a:cs typeface="Meiryo UI"/>
            </a:endParaRPr>
          </a:p>
        </p:txBody>
      </p:sp>
      <p:sp>
        <p:nvSpPr>
          <p:cNvPr id="46" name="object 46"/>
          <p:cNvSpPr txBox="1"/>
          <p:nvPr/>
        </p:nvSpPr>
        <p:spPr>
          <a:xfrm>
            <a:off x="5148894" y="2472334"/>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spc="-9" dirty="0">
                <a:latin typeface="Meiryo UI"/>
                <a:cs typeface="Meiryo UI"/>
              </a:rPr>
              <a:t>UNITHERM</a:t>
            </a:r>
            <a:endParaRPr sz="952">
              <a:latin typeface="Meiryo UI"/>
              <a:cs typeface="Meiryo UI"/>
            </a:endParaRPr>
          </a:p>
        </p:txBody>
      </p:sp>
      <p:sp>
        <p:nvSpPr>
          <p:cNvPr id="47" name="object 47"/>
          <p:cNvSpPr txBox="1"/>
          <p:nvPr/>
        </p:nvSpPr>
        <p:spPr>
          <a:xfrm>
            <a:off x="5148894" y="2621586"/>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GT-</a:t>
            </a:r>
            <a:r>
              <a:rPr sz="952" spc="-23" dirty="0">
                <a:latin typeface="Meiryo UI"/>
                <a:cs typeface="Meiryo UI"/>
              </a:rPr>
              <a:t>MHR</a:t>
            </a:r>
            <a:endParaRPr sz="952">
              <a:latin typeface="Meiryo UI"/>
              <a:cs typeface="Meiryo UI"/>
            </a:endParaRPr>
          </a:p>
        </p:txBody>
      </p:sp>
      <p:sp>
        <p:nvSpPr>
          <p:cNvPr id="48" name="object 48"/>
          <p:cNvSpPr txBox="1"/>
          <p:nvPr/>
        </p:nvSpPr>
        <p:spPr>
          <a:xfrm>
            <a:off x="5148894" y="2770839"/>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MHR-T</a:t>
            </a:r>
            <a:r>
              <a:rPr sz="952" spc="86" dirty="0">
                <a:latin typeface="Meiryo UI"/>
                <a:cs typeface="Meiryo UI"/>
              </a:rPr>
              <a:t> </a:t>
            </a:r>
            <a:r>
              <a:rPr sz="952" dirty="0">
                <a:latin typeface="Meiryo UI"/>
                <a:cs typeface="Meiryo UI"/>
              </a:rPr>
              <a:t>Reactor/Hydrogen</a:t>
            </a:r>
            <a:r>
              <a:rPr sz="952" spc="109" dirty="0">
                <a:latin typeface="Meiryo UI"/>
                <a:cs typeface="Meiryo UI"/>
              </a:rPr>
              <a:t> </a:t>
            </a:r>
            <a:r>
              <a:rPr sz="952" dirty="0">
                <a:latin typeface="Meiryo UI"/>
                <a:cs typeface="Meiryo UI"/>
              </a:rPr>
              <a:t>Production</a:t>
            </a:r>
            <a:r>
              <a:rPr sz="952" spc="91" dirty="0">
                <a:latin typeface="Meiryo UI"/>
                <a:cs typeface="Meiryo UI"/>
              </a:rPr>
              <a:t> </a:t>
            </a:r>
            <a:r>
              <a:rPr sz="952" spc="-9" dirty="0">
                <a:latin typeface="Meiryo UI"/>
                <a:cs typeface="Meiryo UI"/>
              </a:rPr>
              <a:t>Complex</a:t>
            </a:r>
            <a:endParaRPr sz="952">
              <a:latin typeface="Meiryo UI"/>
              <a:cs typeface="Meiryo UI"/>
            </a:endParaRPr>
          </a:p>
        </p:txBody>
      </p:sp>
      <p:sp>
        <p:nvSpPr>
          <p:cNvPr id="49" name="object 49"/>
          <p:cNvSpPr txBox="1"/>
          <p:nvPr/>
        </p:nvSpPr>
        <p:spPr>
          <a:xfrm>
            <a:off x="5148894" y="2920091"/>
            <a:ext cx="2998863" cy="146878"/>
          </a:xfrm>
          <a:prstGeom prst="rect">
            <a:avLst/>
          </a:prstGeom>
          <a:ln w="6096">
            <a:solidFill>
              <a:srgbClr val="000000"/>
            </a:solidFill>
          </a:ln>
        </p:spPr>
        <p:txBody>
          <a:bodyPr vert="horz" wrap="square" lIns="0" tIns="5758" rIns="0" bIns="0" rtlCol="0">
            <a:spAutoFit/>
          </a:bodyPr>
          <a:lstStyle/>
          <a:p>
            <a:pPr marL="35701">
              <a:lnSpc>
                <a:spcPts val="1115"/>
              </a:lnSpc>
              <a:spcBef>
                <a:spcPts val="45"/>
              </a:spcBef>
            </a:pPr>
            <a:r>
              <a:rPr sz="952" dirty="0">
                <a:latin typeface="Meiryo UI"/>
                <a:cs typeface="Meiryo UI"/>
              </a:rPr>
              <a:t>MHR-</a:t>
            </a:r>
            <a:r>
              <a:rPr sz="952" spc="-23" dirty="0">
                <a:latin typeface="Meiryo UI"/>
                <a:cs typeface="Meiryo UI"/>
              </a:rPr>
              <a:t>100</a:t>
            </a:r>
            <a:endParaRPr sz="952">
              <a:latin typeface="Meiryo UI"/>
              <a:cs typeface="Meiryo UI"/>
            </a:endParaRPr>
          </a:p>
        </p:txBody>
      </p:sp>
      <p:sp>
        <p:nvSpPr>
          <p:cNvPr id="50" name="object 50"/>
          <p:cNvSpPr txBox="1"/>
          <p:nvPr/>
        </p:nvSpPr>
        <p:spPr>
          <a:xfrm>
            <a:off x="5148894" y="3067962"/>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BREST-OD-</a:t>
            </a:r>
            <a:r>
              <a:rPr sz="952" spc="-23" dirty="0">
                <a:latin typeface="Meiryo UI"/>
                <a:cs typeface="Meiryo UI"/>
              </a:rPr>
              <a:t>300</a:t>
            </a:r>
            <a:endParaRPr sz="952">
              <a:latin typeface="Meiryo UI"/>
              <a:cs typeface="Meiryo UI"/>
            </a:endParaRPr>
          </a:p>
        </p:txBody>
      </p:sp>
      <p:sp>
        <p:nvSpPr>
          <p:cNvPr id="51" name="object 51"/>
          <p:cNvSpPr txBox="1"/>
          <p:nvPr/>
        </p:nvSpPr>
        <p:spPr>
          <a:xfrm>
            <a:off x="5148894" y="3217214"/>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SVBR-</a:t>
            </a:r>
            <a:r>
              <a:rPr sz="952" spc="-23" dirty="0">
                <a:latin typeface="Meiryo UI"/>
                <a:cs typeface="Meiryo UI"/>
              </a:rPr>
              <a:t>100</a:t>
            </a:r>
            <a:endParaRPr sz="952">
              <a:latin typeface="Meiryo UI"/>
              <a:cs typeface="Meiryo UI"/>
            </a:endParaRPr>
          </a:p>
        </p:txBody>
      </p:sp>
      <p:sp>
        <p:nvSpPr>
          <p:cNvPr id="52" name="object 52"/>
          <p:cNvSpPr/>
          <p:nvPr/>
        </p:nvSpPr>
        <p:spPr>
          <a:xfrm>
            <a:off x="1485304" y="2292679"/>
            <a:ext cx="2554331" cy="447987"/>
          </a:xfrm>
          <a:custGeom>
            <a:avLst/>
            <a:gdLst/>
            <a:ahLst/>
            <a:cxnLst/>
            <a:rect l="l" t="t" r="r" b="b"/>
            <a:pathLst>
              <a:path w="2816860" h="494030">
                <a:moveTo>
                  <a:pt x="2816352" y="493775"/>
                </a:moveTo>
                <a:lnTo>
                  <a:pt x="0" y="493775"/>
                </a:lnTo>
                <a:lnTo>
                  <a:pt x="0" y="0"/>
                </a:lnTo>
                <a:lnTo>
                  <a:pt x="2816352" y="0"/>
                </a:lnTo>
                <a:lnTo>
                  <a:pt x="2816352" y="493775"/>
                </a:lnTo>
                <a:close/>
              </a:path>
            </a:pathLst>
          </a:custGeom>
          <a:solidFill>
            <a:srgbClr val="FFF2CC"/>
          </a:solidFill>
        </p:spPr>
        <p:txBody>
          <a:bodyPr wrap="square" lIns="0" tIns="0" rIns="0" bIns="0" rtlCol="0"/>
          <a:lstStyle/>
          <a:p>
            <a:endParaRPr sz="1632"/>
          </a:p>
        </p:txBody>
      </p:sp>
      <p:sp>
        <p:nvSpPr>
          <p:cNvPr id="53" name="object 53"/>
          <p:cNvSpPr txBox="1"/>
          <p:nvPr/>
        </p:nvSpPr>
        <p:spPr>
          <a:xfrm>
            <a:off x="1485304" y="2292680"/>
            <a:ext cx="2554331"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UK</a:t>
            </a:r>
            <a:r>
              <a:rPr sz="952" spc="18" dirty="0">
                <a:latin typeface="Meiryo UI"/>
                <a:cs typeface="Meiryo UI"/>
              </a:rPr>
              <a:t> </a:t>
            </a:r>
            <a:r>
              <a:rPr sz="952" spc="-23" dirty="0">
                <a:latin typeface="Meiryo UI"/>
                <a:cs typeface="Meiryo UI"/>
              </a:rPr>
              <a:t>SMR</a:t>
            </a:r>
            <a:endParaRPr sz="952">
              <a:latin typeface="Meiryo UI"/>
              <a:cs typeface="Meiryo UI"/>
            </a:endParaRPr>
          </a:p>
        </p:txBody>
      </p:sp>
      <p:sp>
        <p:nvSpPr>
          <p:cNvPr id="54" name="object 54"/>
          <p:cNvSpPr txBox="1"/>
          <p:nvPr/>
        </p:nvSpPr>
        <p:spPr>
          <a:xfrm>
            <a:off x="1485304" y="2441932"/>
            <a:ext cx="2554331" cy="148623"/>
          </a:xfrm>
          <a:prstGeom prst="rect">
            <a:avLst/>
          </a:prstGeom>
          <a:solidFill>
            <a:srgbClr val="FFF2CC"/>
          </a:solidFill>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Stable</a:t>
            </a:r>
            <a:r>
              <a:rPr sz="952" spc="27" dirty="0">
                <a:latin typeface="Meiryo UI"/>
                <a:cs typeface="Meiryo UI"/>
              </a:rPr>
              <a:t> </a:t>
            </a:r>
            <a:r>
              <a:rPr sz="952" dirty="0">
                <a:latin typeface="Meiryo UI"/>
                <a:cs typeface="Meiryo UI"/>
              </a:rPr>
              <a:t>Salt</a:t>
            </a:r>
            <a:r>
              <a:rPr sz="952" spc="18" dirty="0">
                <a:latin typeface="Meiryo UI"/>
                <a:cs typeface="Meiryo UI"/>
              </a:rPr>
              <a:t> </a:t>
            </a:r>
            <a:r>
              <a:rPr sz="952" dirty="0">
                <a:latin typeface="Meiryo UI"/>
                <a:cs typeface="Meiryo UI"/>
              </a:rPr>
              <a:t>Reactor</a:t>
            </a:r>
            <a:r>
              <a:rPr sz="952" spc="54" dirty="0">
                <a:latin typeface="Meiryo UI"/>
                <a:cs typeface="Meiryo UI"/>
              </a:rPr>
              <a:t> </a:t>
            </a:r>
            <a:r>
              <a:rPr sz="952" dirty="0">
                <a:latin typeface="Meiryo UI"/>
                <a:cs typeface="Meiryo UI"/>
              </a:rPr>
              <a:t>-</a:t>
            </a:r>
            <a:r>
              <a:rPr sz="952" spc="41" dirty="0">
                <a:latin typeface="Meiryo UI"/>
                <a:cs typeface="Meiryo UI"/>
              </a:rPr>
              <a:t> </a:t>
            </a:r>
            <a:r>
              <a:rPr sz="952" spc="-9" dirty="0">
                <a:latin typeface="Meiryo UI"/>
                <a:cs typeface="Meiryo UI"/>
              </a:rPr>
              <a:t>Wasteburner</a:t>
            </a:r>
            <a:endParaRPr sz="952">
              <a:latin typeface="Meiryo UI"/>
              <a:cs typeface="Meiryo UI"/>
            </a:endParaRPr>
          </a:p>
        </p:txBody>
      </p:sp>
      <p:sp>
        <p:nvSpPr>
          <p:cNvPr id="55" name="object 55"/>
          <p:cNvSpPr txBox="1"/>
          <p:nvPr/>
        </p:nvSpPr>
        <p:spPr>
          <a:xfrm>
            <a:off x="1485304" y="2591184"/>
            <a:ext cx="2554331" cy="146878"/>
          </a:xfrm>
          <a:prstGeom prst="rect">
            <a:avLst/>
          </a:prstGeom>
          <a:solidFill>
            <a:srgbClr val="FFF2CC"/>
          </a:solidFill>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Stable</a:t>
            </a:r>
            <a:r>
              <a:rPr sz="952" spc="36" dirty="0">
                <a:latin typeface="Meiryo UI"/>
                <a:cs typeface="Meiryo UI"/>
              </a:rPr>
              <a:t> </a:t>
            </a:r>
            <a:r>
              <a:rPr sz="952" dirty="0">
                <a:latin typeface="Meiryo UI"/>
                <a:cs typeface="Meiryo UI"/>
              </a:rPr>
              <a:t>Salt</a:t>
            </a:r>
            <a:r>
              <a:rPr sz="952" spc="18" dirty="0">
                <a:latin typeface="Meiryo UI"/>
                <a:cs typeface="Meiryo UI"/>
              </a:rPr>
              <a:t> </a:t>
            </a:r>
            <a:r>
              <a:rPr sz="952" dirty="0">
                <a:latin typeface="Meiryo UI"/>
                <a:cs typeface="Meiryo UI"/>
              </a:rPr>
              <a:t>Reactor</a:t>
            </a:r>
            <a:r>
              <a:rPr sz="952" spc="63" dirty="0">
                <a:latin typeface="Meiryo UI"/>
                <a:cs typeface="Meiryo UI"/>
              </a:rPr>
              <a:t> </a:t>
            </a:r>
            <a:r>
              <a:rPr sz="952" dirty="0">
                <a:latin typeface="Meiryo UI"/>
                <a:cs typeface="Meiryo UI"/>
              </a:rPr>
              <a:t>–</a:t>
            </a:r>
            <a:r>
              <a:rPr sz="952" spc="59" dirty="0">
                <a:latin typeface="Meiryo UI"/>
                <a:cs typeface="Meiryo UI"/>
              </a:rPr>
              <a:t> </a:t>
            </a:r>
            <a:r>
              <a:rPr sz="952" dirty="0">
                <a:latin typeface="Meiryo UI"/>
                <a:cs typeface="Meiryo UI"/>
              </a:rPr>
              <a:t>Thermal</a:t>
            </a:r>
            <a:r>
              <a:rPr sz="952" spc="14" dirty="0">
                <a:latin typeface="Meiryo UI"/>
                <a:cs typeface="Meiryo UI"/>
              </a:rPr>
              <a:t> </a:t>
            </a:r>
            <a:r>
              <a:rPr sz="952" spc="-9" dirty="0">
                <a:latin typeface="Meiryo UI"/>
                <a:cs typeface="Meiryo UI"/>
              </a:rPr>
              <a:t>Spectrum</a:t>
            </a:r>
            <a:endParaRPr sz="952">
              <a:latin typeface="Meiryo UI"/>
              <a:cs typeface="Meiryo UI"/>
            </a:endParaRPr>
          </a:p>
        </p:txBody>
      </p:sp>
      <p:pic>
        <p:nvPicPr>
          <p:cNvPr id="56" name="object 56"/>
          <p:cNvPicPr/>
          <p:nvPr/>
        </p:nvPicPr>
        <p:blipFill>
          <a:blip r:embed="rId15" cstate="print"/>
          <a:stretch>
            <a:fillRect/>
          </a:stretch>
        </p:blipFill>
        <p:spPr>
          <a:xfrm>
            <a:off x="8446262" y="3146733"/>
            <a:ext cx="2360395" cy="2172449"/>
          </a:xfrm>
          <a:prstGeom prst="rect">
            <a:avLst/>
          </a:prstGeom>
        </p:spPr>
      </p:pic>
      <p:graphicFrame>
        <p:nvGraphicFramePr>
          <p:cNvPr id="57" name="object 57"/>
          <p:cNvGraphicFramePr>
            <a:graphicFrameLocks noGrp="1"/>
          </p:cNvGraphicFramePr>
          <p:nvPr/>
        </p:nvGraphicFramePr>
        <p:xfrm>
          <a:off x="8447643" y="3149497"/>
          <a:ext cx="2350492" cy="2312104"/>
        </p:xfrm>
        <a:graphic>
          <a:graphicData uri="http://schemas.openxmlformats.org/drawingml/2006/table">
            <a:tbl>
              <a:tblPr firstRow="1" bandRow="1">
                <a:tableStyleId>{2D5ABB26-0587-4C30-8999-92F81FD0307C}</a:tableStyleId>
              </a:tblPr>
              <a:tblGrid>
                <a:gridCol w="2350492">
                  <a:extLst>
                    <a:ext uri="{9D8B030D-6E8A-4147-A177-3AD203B41FA5}">
                      <a16:colId xmlns:a16="http://schemas.microsoft.com/office/drawing/2014/main" val="20000"/>
                    </a:ext>
                  </a:extLst>
                </a:gridCol>
              </a:tblGrid>
              <a:tr h="149137">
                <a:tc>
                  <a:txBody>
                    <a:bodyPr/>
                    <a:lstStyle/>
                    <a:p>
                      <a:pPr marL="39370">
                        <a:lnSpc>
                          <a:spcPts val="1140"/>
                        </a:lnSpc>
                        <a:spcBef>
                          <a:spcPts val="50"/>
                        </a:spcBef>
                      </a:pPr>
                      <a:r>
                        <a:rPr sz="1000" dirty="0">
                          <a:latin typeface="Meiryo UI"/>
                          <a:cs typeface="Meiryo UI"/>
                        </a:rPr>
                        <a:t>BWRX-</a:t>
                      </a:r>
                      <a:r>
                        <a:rPr sz="1000" spc="-25" dirty="0">
                          <a:latin typeface="Meiryo UI"/>
                          <a:cs typeface="Meiryo UI"/>
                        </a:rPr>
                        <a:t>300</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49137">
                <a:tc>
                  <a:txBody>
                    <a:bodyPr/>
                    <a:lstStyle/>
                    <a:p>
                      <a:pPr marL="39370">
                        <a:lnSpc>
                          <a:spcPts val="1140"/>
                        </a:lnSpc>
                        <a:spcBef>
                          <a:spcPts val="55"/>
                        </a:spcBef>
                      </a:pPr>
                      <a:r>
                        <a:rPr sz="1000" spc="-10" dirty="0">
                          <a:latin typeface="Meiryo UI"/>
                          <a:cs typeface="Meiryo UI"/>
                        </a:rPr>
                        <a:t>mPower</a:t>
                      </a:r>
                      <a:endParaRPr sz="1000">
                        <a:latin typeface="Meiryo UI"/>
                        <a:cs typeface="Meiryo UI"/>
                      </a:endParaRPr>
                    </a:p>
                  </a:txBody>
                  <a:tcPr marL="0" marR="0" marT="633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49137">
                <a:tc>
                  <a:txBody>
                    <a:bodyPr/>
                    <a:lstStyle/>
                    <a:p>
                      <a:pPr marL="39370">
                        <a:lnSpc>
                          <a:spcPts val="1140"/>
                        </a:lnSpc>
                        <a:spcBef>
                          <a:spcPts val="50"/>
                        </a:spcBef>
                      </a:pPr>
                      <a:r>
                        <a:rPr sz="1000" spc="-10" dirty="0">
                          <a:latin typeface="Meiryo UI"/>
                          <a:cs typeface="Meiryo UI"/>
                        </a:rPr>
                        <a:t>NuScale</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49137">
                <a:tc>
                  <a:txBody>
                    <a:bodyPr/>
                    <a:lstStyle/>
                    <a:p>
                      <a:pPr marL="39370">
                        <a:lnSpc>
                          <a:spcPts val="1140"/>
                        </a:lnSpc>
                        <a:spcBef>
                          <a:spcPts val="50"/>
                        </a:spcBef>
                      </a:pPr>
                      <a:r>
                        <a:rPr sz="1000" dirty="0">
                          <a:latin typeface="Meiryo UI"/>
                          <a:cs typeface="Meiryo UI"/>
                        </a:rPr>
                        <a:t>SMR-</a:t>
                      </a:r>
                      <a:r>
                        <a:rPr sz="1000" spc="-25" dirty="0">
                          <a:latin typeface="Meiryo UI"/>
                          <a:cs typeface="Meiryo UI"/>
                        </a:rPr>
                        <a:t>160</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49137">
                <a:tc>
                  <a:txBody>
                    <a:bodyPr/>
                    <a:lstStyle/>
                    <a:p>
                      <a:pPr marL="39370">
                        <a:lnSpc>
                          <a:spcPts val="1145"/>
                        </a:lnSpc>
                        <a:spcBef>
                          <a:spcPts val="50"/>
                        </a:spcBef>
                      </a:pPr>
                      <a:r>
                        <a:rPr sz="1000" dirty="0">
                          <a:latin typeface="Meiryo UI"/>
                          <a:cs typeface="Meiryo UI"/>
                        </a:rPr>
                        <a:t>Westinghouse</a:t>
                      </a:r>
                      <a:r>
                        <a:rPr sz="1000" spc="114" dirty="0">
                          <a:latin typeface="Meiryo UI"/>
                          <a:cs typeface="Meiryo UI"/>
                        </a:rPr>
                        <a:t> </a:t>
                      </a:r>
                      <a:r>
                        <a:rPr sz="1000" spc="-25" dirty="0">
                          <a:latin typeface="Meiryo UI"/>
                          <a:cs typeface="Meiryo UI"/>
                        </a:rPr>
                        <a:t>SMR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49137">
                <a:tc>
                  <a:txBody>
                    <a:bodyPr/>
                    <a:lstStyle/>
                    <a:p>
                      <a:pPr marL="39370">
                        <a:lnSpc>
                          <a:spcPts val="1140"/>
                        </a:lnSpc>
                        <a:spcBef>
                          <a:spcPts val="50"/>
                        </a:spcBef>
                      </a:pPr>
                      <a:r>
                        <a:rPr sz="1000" dirty="0">
                          <a:latin typeface="Meiryo UI"/>
                          <a:cs typeface="Meiryo UI"/>
                        </a:rPr>
                        <a:t>SC-</a:t>
                      </a:r>
                      <a:r>
                        <a:rPr sz="1000" spc="-20" dirty="0">
                          <a:latin typeface="Meiryo UI"/>
                          <a:cs typeface="Meiryo UI"/>
                        </a:rPr>
                        <a:t>HTGR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49137">
                <a:tc>
                  <a:txBody>
                    <a:bodyPr/>
                    <a:lstStyle/>
                    <a:p>
                      <a:pPr marL="39370">
                        <a:lnSpc>
                          <a:spcPts val="1140"/>
                        </a:lnSpc>
                        <a:spcBef>
                          <a:spcPts val="50"/>
                        </a:spcBef>
                      </a:pPr>
                      <a:r>
                        <a:rPr sz="1000" dirty="0">
                          <a:latin typeface="Meiryo UI"/>
                          <a:cs typeface="Meiryo UI"/>
                        </a:rPr>
                        <a:t>Xe-</a:t>
                      </a:r>
                      <a:r>
                        <a:rPr sz="1000" spc="-25" dirty="0">
                          <a:latin typeface="Meiryo UI"/>
                          <a:cs typeface="Meiryo UI"/>
                        </a:rPr>
                        <a:t>100</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147410">
                <a:tc>
                  <a:txBody>
                    <a:bodyPr/>
                    <a:lstStyle/>
                    <a:p>
                      <a:pPr marL="39370">
                        <a:lnSpc>
                          <a:spcPts val="1130"/>
                        </a:lnSpc>
                        <a:spcBef>
                          <a:spcPts val="50"/>
                        </a:spcBef>
                      </a:pPr>
                      <a:r>
                        <a:rPr sz="1000" dirty="0">
                          <a:latin typeface="Meiryo UI"/>
                          <a:cs typeface="Meiryo UI"/>
                        </a:rPr>
                        <a:t>Micro</a:t>
                      </a:r>
                      <a:r>
                        <a:rPr sz="1000" spc="55" dirty="0">
                          <a:latin typeface="Meiryo UI"/>
                          <a:cs typeface="Meiryo UI"/>
                        </a:rPr>
                        <a:t> </a:t>
                      </a:r>
                      <a:r>
                        <a:rPr sz="1000" dirty="0">
                          <a:latin typeface="Meiryo UI"/>
                          <a:cs typeface="Meiryo UI"/>
                        </a:rPr>
                        <a:t>Modular</a:t>
                      </a:r>
                      <a:r>
                        <a:rPr sz="1000" spc="70" dirty="0">
                          <a:latin typeface="Meiryo UI"/>
                          <a:cs typeface="Meiryo UI"/>
                        </a:rPr>
                        <a:t> </a:t>
                      </a:r>
                      <a:r>
                        <a:rPr sz="1000" spc="-10" dirty="0">
                          <a:latin typeface="Meiryo UI"/>
                          <a:cs typeface="Meiryo UI"/>
                        </a:rPr>
                        <a:t>Reactor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149137">
                <a:tc>
                  <a:txBody>
                    <a:bodyPr/>
                    <a:lstStyle/>
                    <a:p>
                      <a:pPr marL="39370">
                        <a:lnSpc>
                          <a:spcPts val="1130"/>
                        </a:lnSpc>
                        <a:spcBef>
                          <a:spcPts val="65"/>
                        </a:spcBef>
                      </a:pPr>
                      <a:r>
                        <a:rPr sz="1000" spc="-25" dirty="0">
                          <a:latin typeface="Meiryo UI"/>
                          <a:cs typeface="Meiryo UI"/>
                        </a:rPr>
                        <a:t>EM2</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149137">
                <a:tc>
                  <a:txBody>
                    <a:bodyPr/>
                    <a:lstStyle/>
                    <a:p>
                      <a:pPr marL="39370">
                        <a:lnSpc>
                          <a:spcPts val="1130"/>
                        </a:lnSpc>
                        <a:spcBef>
                          <a:spcPts val="65"/>
                        </a:spcBef>
                      </a:pPr>
                      <a:r>
                        <a:rPr sz="1000" spc="-10" dirty="0">
                          <a:latin typeface="Meiryo UI"/>
                          <a:cs typeface="Meiryo UI"/>
                        </a:rPr>
                        <a:t>SUPERSTAR</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175049">
                <a:tc>
                  <a:txBody>
                    <a:bodyPr/>
                    <a:lstStyle/>
                    <a:p>
                      <a:pPr marL="39370">
                        <a:lnSpc>
                          <a:spcPts val="1250"/>
                        </a:lnSpc>
                        <a:spcBef>
                          <a:spcPts val="170"/>
                        </a:spcBef>
                      </a:pPr>
                      <a:r>
                        <a:rPr sz="1000" dirty="0">
                          <a:latin typeface="Meiryo UI"/>
                          <a:cs typeface="Meiryo UI"/>
                        </a:rPr>
                        <a:t>Westinghouse</a:t>
                      </a:r>
                      <a:r>
                        <a:rPr sz="1000" spc="35" dirty="0">
                          <a:latin typeface="Meiryo UI"/>
                          <a:cs typeface="Meiryo UI"/>
                        </a:rPr>
                        <a:t> </a:t>
                      </a:r>
                      <a:r>
                        <a:rPr sz="1000" dirty="0">
                          <a:latin typeface="Meiryo UI"/>
                          <a:cs typeface="Meiryo UI"/>
                        </a:rPr>
                        <a:t>Lead</a:t>
                      </a:r>
                      <a:r>
                        <a:rPr sz="1000" spc="65" dirty="0">
                          <a:latin typeface="Meiryo UI"/>
                          <a:cs typeface="Meiryo UI"/>
                        </a:rPr>
                        <a:t> </a:t>
                      </a:r>
                      <a:r>
                        <a:rPr sz="1000" dirty="0">
                          <a:latin typeface="Meiryo UI"/>
                          <a:cs typeface="Meiryo UI"/>
                        </a:rPr>
                        <a:t>Fast</a:t>
                      </a:r>
                      <a:r>
                        <a:rPr sz="1000" spc="85" dirty="0">
                          <a:latin typeface="Meiryo UI"/>
                          <a:cs typeface="Meiryo UI"/>
                        </a:rPr>
                        <a:t> </a:t>
                      </a:r>
                      <a:r>
                        <a:rPr sz="1000" spc="-10" dirty="0">
                          <a:latin typeface="Meiryo UI"/>
                          <a:cs typeface="Meiryo UI"/>
                        </a:rPr>
                        <a:t>Reactor</a:t>
                      </a:r>
                      <a:endParaRPr sz="1000">
                        <a:latin typeface="Meiryo UI"/>
                        <a:cs typeface="Meiryo UI"/>
                      </a:endParaRPr>
                    </a:p>
                  </a:txBody>
                  <a:tcPr marL="0" marR="0" marT="1957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173897">
                <a:tc>
                  <a:txBody>
                    <a:bodyPr/>
                    <a:lstStyle/>
                    <a:p>
                      <a:pPr marL="39370">
                        <a:lnSpc>
                          <a:spcPts val="1250"/>
                        </a:lnSpc>
                        <a:spcBef>
                          <a:spcPts val="160"/>
                        </a:spcBef>
                      </a:pPr>
                      <a:r>
                        <a:rPr sz="1000" dirty="0">
                          <a:latin typeface="Meiryo UI"/>
                          <a:cs typeface="Meiryo UI"/>
                        </a:rPr>
                        <a:t>Liquid</a:t>
                      </a:r>
                      <a:r>
                        <a:rPr sz="1000" spc="50" dirty="0">
                          <a:latin typeface="Meiryo UI"/>
                          <a:cs typeface="Meiryo UI"/>
                        </a:rPr>
                        <a:t> </a:t>
                      </a:r>
                      <a:r>
                        <a:rPr sz="1000" dirty="0">
                          <a:latin typeface="Meiryo UI"/>
                          <a:cs typeface="Meiryo UI"/>
                        </a:rPr>
                        <a:t>Fluoride</a:t>
                      </a:r>
                      <a:r>
                        <a:rPr sz="1000" spc="90" dirty="0">
                          <a:latin typeface="Meiryo UI"/>
                          <a:cs typeface="Meiryo UI"/>
                        </a:rPr>
                        <a:t> </a:t>
                      </a:r>
                      <a:r>
                        <a:rPr sz="1000" dirty="0">
                          <a:latin typeface="Meiryo UI"/>
                          <a:cs typeface="Meiryo UI"/>
                        </a:rPr>
                        <a:t>Thorium</a:t>
                      </a:r>
                      <a:r>
                        <a:rPr sz="1000" spc="65" dirty="0">
                          <a:latin typeface="Meiryo UI"/>
                          <a:cs typeface="Meiryo UI"/>
                        </a:rPr>
                        <a:t> </a:t>
                      </a:r>
                      <a:r>
                        <a:rPr sz="1000" spc="-10" dirty="0">
                          <a:latin typeface="Meiryo UI"/>
                          <a:cs typeface="Meiryo UI"/>
                        </a:rPr>
                        <a:t>Reactor</a:t>
                      </a:r>
                      <a:endParaRPr sz="1000">
                        <a:latin typeface="Meiryo UI"/>
                        <a:cs typeface="Meiryo UI"/>
                      </a:endParaRPr>
                    </a:p>
                  </a:txBody>
                  <a:tcPr marL="0" marR="0" marT="184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149137">
                <a:tc>
                  <a:txBody>
                    <a:bodyPr/>
                    <a:lstStyle/>
                    <a:p>
                      <a:pPr marL="39370">
                        <a:lnSpc>
                          <a:spcPts val="1145"/>
                        </a:lnSpc>
                        <a:spcBef>
                          <a:spcPts val="50"/>
                        </a:spcBef>
                      </a:pPr>
                      <a:r>
                        <a:rPr sz="1000" dirty="0">
                          <a:latin typeface="Meiryo UI"/>
                          <a:cs typeface="Meiryo UI"/>
                        </a:rPr>
                        <a:t>Mk1</a:t>
                      </a:r>
                      <a:r>
                        <a:rPr sz="1000" spc="75" dirty="0">
                          <a:latin typeface="Meiryo UI"/>
                          <a:cs typeface="Meiryo UI"/>
                        </a:rPr>
                        <a:t> </a:t>
                      </a:r>
                      <a:r>
                        <a:rPr sz="1000" dirty="0">
                          <a:latin typeface="Meiryo UI"/>
                          <a:cs typeface="Meiryo UI"/>
                        </a:rPr>
                        <a:t>PB-</a:t>
                      </a:r>
                      <a:r>
                        <a:rPr sz="1000" spc="-25" dirty="0">
                          <a:latin typeface="Meiryo UI"/>
                          <a:cs typeface="Meiryo UI"/>
                        </a:rPr>
                        <a:t>FHR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2"/>
                  </a:ext>
                </a:extLst>
              </a:tr>
              <a:tr h="173897">
                <a:tc>
                  <a:txBody>
                    <a:bodyPr/>
                    <a:lstStyle/>
                    <a:p>
                      <a:pPr marL="39370">
                        <a:lnSpc>
                          <a:spcPts val="1240"/>
                        </a:lnSpc>
                        <a:spcBef>
                          <a:spcPts val="170"/>
                        </a:spcBef>
                      </a:pPr>
                      <a:r>
                        <a:rPr sz="1000" dirty="0">
                          <a:latin typeface="Meiryo UI"/>
                          <a:cs typeface="Meiryo UI"/>
                        </a:rPr>
                        <a:t>Westinghouse</a:t>
                      </a:r>
                      <a:r>
                        <a:rPr sz="1000" spc="65" dirty="0">
                          <a:latin typeface="Meiryo UI"/>
                          <a:cs typeface="Meiryo UI"/>
                        </a:rPr>
                        <a:t> </a:t>
                      </a:r>
                      <a:r>
                        <a:rPr sz="1000" dirty="0">
                          <a:latin typeface="Meiryo UI"/>
                          <a:cs typeface="Meiryo UI"/>
                        </a:rPr>
                        <a:t>eVinci®</a:t>
                      </a:r>
                      <a:r>
                        <a:rPr sz="1000" spc="70" dirty="0">
                          <a:latin typeface="Meiryo UI"/>
                          <a:cs typeface="Meiryo UI"/>
                        </a:rPr>
                        <a:t> </a:t>
                      </a:r>
                      <a:r>
                        <a:rPr sz="1000" dirty="0">
                          <a:latin typeface="Meiryo UI"/>
                          <a:cs typeface="Meiryo UI"/>
                        </a:rPr>
                        <a:t>Micro</a:t>
                      </a:r>
                      <a:r>
                        <a:rPr sz="1000" spc="85" dirty="0">
                          <a:latin typeface="Meiryo UI"/>
                          <a:cs typeface="Meiryo UI"/>
                        </a:rPr>
                        <a:t> </a:t>
                      </a:r>
                      <a:r>
                        <a:rPr sz="1000" spc="-10" dirty="0">
                          <a:latin typeface="Meiryo UI"/>
                          <a:cs typeface="Meiryo UI"/>
                        </a:rPr>
                        <a:t>Reactor</a:t>
                      </a:r>
                      <a:endParaRPr sz="1000">
                        <a:latin typeface="Meiryo UI"/>
                        <a:cs typeface="Meiryo UI"/>
                      </a:endParaRPr>
                    </a:p>
                  </a:txBody>
                  <a:tcPr marL="0" marR="0" marT="1957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3"/>
                  </a:ext>
                </a:extLst>
              </a:tr>
            </a:tbl>
          </a:graphicData>
        </a:graphic>
      </p:graphicFrame>
      <p:pic>
        <p:nvPicPr>
          <p:cNvPr id="58" name="object 58"/>
          <p:cNvPicPr/>
          <p:nvPr/>
        </p:nvPicPr>
        <p:blipFill>
          <a:blip r:embed="rId16" cstate="print"/>
          <a:stretch>
            <a:fillRect/>
          </a:stretch>
        </p:blipFill>
        <p:spPr>
          <a:xfrm>
            <a:off x="4826895" y="3432800"/>
            <a:ext cx="721385" cy="755934"/>
          </a:xfrm>
          <a:prstGeom prst="rect">
            <a:avLst/>
          </a:prstGeom>
        </p:spPr>
      </p:pic>
      <p:graphicFrame>
        <p:nvGraphicFramePr>
          <p:cNvPr id="59" name="object 59"/>
          <p:cNvGraphicFramePr>
            <a:graphicFrameLocks noGrp="1"/>
          </p:cNvGraphicFramePr>
          <p:nvPr/>
        </p:nvGraphicFramePr>
        <p:xfrm>
          <a:off x="4392267" y="3433491"/>
          <a:ext cx="1145303" cy="745685"/>
        </p:xfrm>
        <a:graphic>
          <a:graphicData uri="http://schemas.openxmlformats.org/drawingml/2006/table">
            <a:tbl>
              <a:tblPr firstRow="1" bandRow="1">
                <a:tableStyleId>{2D5ABB26-0587-4C30-8999-92F81FD0307C}</a:tableStyleId>
              </a:tblPr>
              <a:tblGrid>
                <a:gridCol w="436471">
                  <a:extLst>
                    <a:ext uri="{9D8B030D-6E8A-4147-A177-3AD203B41FA5}">
                      <a16:colId xmlns:a16="http://schemas.microsoft.com/office/drawing/2014/main" val="20000"/>
                    </a:ext>
                  </a:extLst>
                </a:gridCol>
                <a:gridCol w="708832">
                  <a:extLst>
                    <a:ext uri="{9D8B030D-6E8A-4147-A177-3AD203B41FA5}">
                      <a16:colId xmlns:a16="http://schemas.microsoft.com/office/drawing/2014/main" val="20001"/>
                    </a:ext>
                  </a:extLst>
                </a:gridCol>
              </a:tblGrid>
              <a:tr h="149137">
                <a:tc rowSpan="2">
                  <a:txBody>
                    <a:bodyPr/>
                    <a:lstStyle/>
                    <a:p>
                      <a:pPr>
                        <a:lnSpc>
                          <a:spcPct val="100000"/>
                        </a:lnSpc>
                      </a:pPr>
                      <a:endParaRPr sz="1000">
                        <a:latin typeface="Times New Roman"/>
                        <a:cs typeface="Times New Roman"/>
                      </a:endParaRPr>
                    </a:p>
                  </a:txBody>
                  <a:tcPr marL="0" marR="0" marT="0" marB="0">
                    <a:lnL w="12700">
                      <a:solidFill>
                        <a:srgbClr val="BFBFBF"/>
                      </a:solidFill>
                      <a:prstDash val="solid"/>
                    </a:lnL>
                    <a:lnR w="6350">
                      <a:solidFill>
                        <a:srgbClr val="BFBFBF"/>
                      </a:solidFill>
                      <a:prstDash val="solid"/>
                    </a:lnR>
                    <a:lnT w="12700">
                      <a:solidFill>
                        <a:srgbClr val="BFBFBF"/>
                      </a:solidFill>
                      <a:prstDash val="solid"/>
                    </a:lnT>
                    <a:lnB w="12700">
                      <a:solidFill>
                        <a:srgbClr val="BFBFBF"/>
                      </a:solidFill>
                      <a:prstDash val="solid"/>
                    </a:lnB>
                  </a:tcPr>
                </a:tc>
                <a:tc>
                  <a:txBody>
                    <a:bodyPr/>
                    <a:lstStyle/>
                    <a:p>
                      <a:pPr marL="39370">
                        <a:lnSpc>
                          <a:spcPts val="1130"/>
                        </a:lnSpc>
                        <a:spcBef>
                          <a:spcPts val="65"/>
                        </a:spcBef>
                      </a:pPr>
                      <a:r>
                        <a:rPr sz="1000" spc="-10" dirty="0">
                          <a:latin typeface="Meiryo UI"/>
                          <a:cs typeface="Meiryo UI"/>
                        </a:rPr>
                        <a:t>ACP100</a:t>
                      </a:r>
                      <a:endParaRPr sz="1000">
                        <a:latin typeface="Meiryo UI"/>
                        <a:cs typeface="Meiryo UI"/>
                      </a:endParaRPr>
                    </a:p>
                  </a:txBody>
                  <a:tcPr marL="0" marR="0" marT="7486" marB="0">
                    <a:lnL w="6350">
                      <a:solidFill>
                        <a:srgbClr val="BFBFB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49137">
                <a:tc vMerge="1">
                  <a:txBody>
                    <a:bodyPr/>
                    <a:lstStyle/>
                    <a:p>
                      <a:endParaRPr/>
                    </a:p>
                  </a:txBody>
                  <a:tcPr marL="0" marR="0" marT="0" marB="0">
                    <a:lnL w="12700">
                      <a:solidFill>
                        <a:srgbClr val="BFBFBF"/>
                      </a:solidFill>
                      <a:prstDash val="solid"/>
                    </a:lnL>
                    <a:lnR w="6350">
                      <a:solidFill>
                        <a:srgbClr val="BFBFBF"/>
                      </a:solidFill>
                      <a:prstDash val="solid"/>
                    </a:lnR>
                    <a:lnT w="12700">
                      <a:solidFill>
                        <a:srgbClr val="BFBFBF"/>
                      </a:solidFill>
                      <a:prstDash val="solid"/>
                    </a:lnT>
                    <a:lnB w="12700">
                      <a:solidFill>
                        <a:srgbClr val="BFBFBF"/>
                      </a:solidFill>
                      <a:prstDash val="solid"/>
                    </a:lnB>
                  </a:tcPr>
                </a:tc>
                <a:tc>
                  <a:txBody>
                    <a:bodyPr/>
                    <a:lstStyle/>
                    <a:p>
                      <a:pPr marL="39370">
                        <a:lnSpc>
                          <a:spcPts val="1130"/>
                        </a:lnSpc>
                        <a:spcBef>
                          <a:spcPts val="65"/>
                        </a:spcBef>
                      </a:pPr>
                      <a:r>
                        <a:rPr sz="1000" spc="-10" dirty="0">
                          <a:latin typeface="Meiryo UI"/>
                          <a:cs typeface="Meiryo UI"/>
                        </a:rPr>
                        <a:t>CAP200</a:t>
                      </a:r>
                      <a:endParaRPr sz="1000">
                        <a:latin typeface="Meiryo UI"/>
                        <a:cs typeface="Meiryo UI"/>
                      </a:endParaRPr>
                    </a:p>
                  </a:txBody>
                  <a:tcPr marL="0" marR="0" marT="7486" marB="0">
                    <a:lnL w="6350">
                      <a:solidFill>
                        <a:srgbClr val="BFBFB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49137">
                <a:tc rowSpan="3">
                  <a:txBody>
                    <a:bodyPr/>
                    <a:lstStyle/>
                    <a:p>
                      <a:pPr>
                        <a:lnSpc>
                          <a:spcPct val="100000"/>
                        </a:lnSpc>
                      </a:pPr>
                      <a:endParaRPr sz="1000">
                        <a:latin typeface="Times New Roman"/>
                        <a:cs typeface="Times New Roman"/>
                      </a:endParaRPr>
                    </a:p>
                  </a:txBody>
                  <a:tcPr marL="0" marR="0" marT="0" marB="0">
                    <a:lnR w="6350">
                      <a:solidFill>
                        <a:srgbClr val="000000"/>
                      </a:solidFill>
                      <a:prstDash val="solid"/>
                    </a:lnR>
                    <a:lnT w="12700">
                      <a:solidFill>
                        <a:srgbClr val="BFBFBF"/>
                      </a:solidFill>
                      <a:prstDash val="solid"/>
                    </a:lnT>
                  </a:tcPr>
                </a:tc>
                <a:tc>
                  <a:txBody>
                    <a:bodyPr/>
                    <a:lstStyle/>
                    <a:p>
                      <a:pPr marL="39370">
                        <a:lnSpc>
                          <a:spcPts val="1130"/>
                        </a:lnSpc>
                        <a:spcBef>
                          <a:spcPts val="65"/>
                        </a:spcBef>
                      </a:pPr>
                      <a:r>
                        <a:rPr sz="1000" spc="-10" dirty="0">
                          <a:latin typeface="Meiryo UI"/>
                          <a:cs typeface="Meiryo UI"/>
                        </a:rPr>
                        <a:t>ACPR50S</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49137">
                <a:tc vMerge="1">
                  <a:txBody>
                    <a:bodyPr/>
                    <a:lstStyle/>
                    <a:p>
                      <a:endParaRPr/>
                    </a:p>
                  </a:txBody>
                  <a:tcPr marL="0" marR="0" marT="0" marB="0">
                    <a:lnR w="6350">
                      <a:solidFill>
                        <a:srgbClr val="000000"/>
                      </a:solidFill>
                      <a:prstDash val="solid"/>
                    </a:lnR>
                    <a:lnT w="12700">
                      <a:solidFill>
                        <a:srgbClr val="BFBFBF"/>
                      </a:solidFill>
                      <a:prstDash val="solid"/>
                    </a:lnT>
                  </a:tcPr>
                </a:tc>
                <a:tc>
                  <a:txBody>
                    <a:bodyPr/>
                    <a:lstStyle/>
                    <a:p>
                      <a:pPr marL="39370">
                        <a:lnSpc>
                          <a:spcPts val="1130"/>
                        </a:lnSpc>
                        <a:spcBef>
                          <a:spcPts val="65"/>
                        </a:spcBef>
                      </a:pPr>
                      <a:r>
                        <a:rPr sz="1000" spc="-25" dirty="0">
                          <a:latin typeface="Meiryo UI"/>
                          <a:cs typeface="Meiryo UI"/>
                        </a:rPr>
                        <a:t>DHR</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49137">
                <a:tc vMerge="1">
                  <a:txBody>
                    <a:bodyPr/>
                    <a:lstStyle/>
                    <a:p>
                      <a:endParaRPr/>
                    </a:p>
                  </a:txBody>
                  <a:tcPr marL="0" marR="0" marT="0" marB="0">
                    <a:lnR w="6350">
                      <a:solidFill>
                        <a:srgbClr val="000000"/>
                      </a:solidFill>
                      <a:prstDash val="solid"/>
                    </a:lnR>
                    <a:lnT w="12700">
                      <a:solidFill>
                        <a:srgbClr val="BFBFBF"/>
                      </a:solidFill>
                      <a:prstDash val="solid"/>
                    </a:lnT>
                  </a:tcPr>
                </a:tc>
                <a:tc>
                  <a:txBody>
                    <a:bodyPr/>
                    <a:lstStyle/>
                    <a:p>
                      <a:pPr marL="39370">
                        <a:lnSpc>
                          <a:spcPts val="1130"/>
                        </a:lnSpc>
                        <a:spcBef>
                          <a:spcPts val="65"/>
                        </a:spcBef>
                      </a:pPr>
                      <a:r>
                        <a:rPr sz="1000" dirty="0">
                          <a:latin typeface="Meiryo UI"/>
                          <a:cs typeface="Meiryo UI"/>
                        </a:rPr>
                        <a:t>HTR-</a:t>
                      </a:r>
                      <a:r>
                        <a:rPr sz="1000" spc="-25" dirty="0">
                          <a:latin typeface="Meiryo UI"/>
                          <a:cs typeface="Meiryo UI"/>
                        </a:rPr>
                        <a:t>PM</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graphicFrame>
        <p:nvGraphicFramePr>
          <p:cNvPr id="60" name="object 60"/>
          <p:cNvGraphicFramePr>
            <a:graphicFrameLocks noGrp="1"/>
          </p:cNvGraphicFramePr>
          <p:nvPr/>
        </p:nvGraphicFramePr>
        <p:xfrm>
          <a:off x="1490833" y="4350425"/>
          <a:ext cx="3897140" cy="2086191"/>
        </p:xfrm>
        <a:graphic>
          <a:graphicData uri="http://schemas.openxmlformats.org/drawingml/2006/table">
            <a:tbl>
              <a:tblPr firstRow="1" bandRow="1">
                <a:tableStyleId>{2D5ABB26-0587-4C30-8999-92F81FD0307C}</a:tableStyleId>
              </a:tblPr>
              <a:tblGrid>
                <a:gridCol w="2276211">
                  <a:extLst>
                    <a:ext uri="{9D8B030D-6E8A-4147-A177-3AD203B41FA5}">
                      <a16:colId xmlns:a16="http://schemas.microsoft.com/office/drawing/2014/main" val="20000"/>
                    </a:ext>
                  </a:extLst>
                </a:gridCol>
                <a:gridCol w="1620929">
                  <a:extLst>
                    <a:ext uri="{9D8B030D-6E8A-4147-A177-3AD203B41FA5}">
                      <a16:colId xmlns:a16="http://schemas.microsoft.com/office/drawing/2014/main" val="20001"/>
                    </a:ext>
                  </a:extLst>
                </a:gridCol>
              </a:tblGrid>
              <a:tr h="149137">
                <a:tc>
                  <a:txBody>
                    <a:bodyPr/>
                    <a:lstStyle/>
                    <a:p>
                      <a:pPr marL="39370">
                        <a:lnSpc>
                          <a:spcPts val="1140"/>
                        </a:lnSpc>
                        <a:spcBef>
                          <a:spcPts val="50"/>
                        </a:spcBef>
                      </a:pPr>
                      <a:r>
                        <a:rPr sz="1000" spc="-10" dirty="0">
                          <a:latin typeface="Meiryo UI"/>
                          <a:cs typeface="Meiryo UI"/>
                        </a:rPr>
                        <a:t>CAREM</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0"/>
                        </a:lnSpc>
                        <a:spcBef>
                          <a:spcPts val="50"/>
                        </a:spcBef>
                      </a:pPr>
                      <a:r>
                        <a:rPr sz="1000" spc="-10" dirty="0">
                          <a:latin typeface="Meiryo UI"/>
                          <a:cs typeface="Meiryo UI"/>
                        </a:rPr>
                        <a:t>Argentina</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0"/>
                  </a:ext>
                </a:extLst>
              </a:tr>
              <a:tr h="147410">
                <a:tc>
                  <a:txBody>
                    <a:bodyPr/>
                    <a:lstStyle/>
                    <a:p>
                      <a:pPr marL="39370">
                        <a:lnSpc>
                          <a:spcPts val="1130"/>
                        </a:lnSpc>
                        <a:spcBef>
                          <a:spcPts val="50"/>
                        </a:spcBef>
                      </a:pPr>
                      <a:r>
                        <a:rPr sz="1000" spc="-20" dirty="0">
                          <a:latin typeface="Meiryo UI"/>
                          <a:cs typeface="Meiryo UI"/>
                        </a:rPr>
                        <a:t>IRIS</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50"/>
                        </a:spcBef>
                      </a:pPr>
                      <a:r>
                        <a:rPr sz="1000" dirty="0">
                          <a:latin typeface="Meiryo UI"/>
                          <a:cs typeface="Meiryo UI"/>
                        </a:rPr>
                        <a:t>Multiple</a:t>
                      </a:r>
                      <a:r>
                        <a:rPr sz="1000" spc="45" dirty="0">
                          <a:latin typeface="Meiryo UI"/>
                          <a:cs typeface="Meiryo UI"/>
                        </a:rPr>
                        <a:t> </a:t>
                      </a:r>
                      <a:r>
                        <a:rPr sz="1000" spc="-10" dirty="0">
                          <a:latin typeface="Meiryo UI"/>
                          <a:cs typeface="Meiryo UI"/>
                        </a:rPr>
                        <a:t>coutory</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1"/>
                  </a:ext>
                </a:extLst>
              </a:tr>
              <a:tr h="149137">
                <a:tc>
                  <a:txBody>
                    <a:bodyPr/>
                    <a:lstStyle/>
                    <a:p>
                      <a:pPr marL="39370">
                        <a:lnSpc>
                          <a:spcPts val="1130"/>
                        </a:lnSpc>
                        <a:spcBef>
                          <a:spcPts val="65"/>
                        </a:spcBef>
                      </a:pPr>
                      <a:r>
                        <a:rPr sz="1000" spc="-10" dirty="0">
                          <a:latin typeface="Meiryo UI"/>
                          <a:cs typeface="Meiryo UI"/>
                        </a:rPr>
                        <a:t>SMART</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dirty="0">
                          <a:latin typeface="Meiryo UI"/>
                          <a:cs typeface="Meiryo UI"/>
                        </a:rPr>
                        <a:t>Republic</a:t>
                      </a:r>
                      <a:r>
                        <a:rPr sz="1000" spc="50" dirty="0">
                          <a:latin typeface="Meiryo UI"/>
                          <a:cs typeface="Meiryo UI"/>
                        </a:rPr>
                        <a:t> </a:t>
                      </a:r>
                      <a:r>
                        <a:rPr sz="1000" dirty="0">
                          <a:latin typeface="Meiryo UI"/>
                          <a:cs typeface="Meiryo UI"/>
                        </a:rPr>
                        <a:t>of</a:t>
                      </a:r>
                      <a:r>
                        <a:rPr sz="1000" spc="60" dirty="0">
                          <a:latin typeface="Meiryo UI"/>
                          <a:cs typeface="Meiryo UI"/>
                        </a:rPr>
                        <a:t> </a:t>
                      </a:r>
                      <a:r>
                        <a:rPr sz="1000" spc="-20" dirty="0">
                          <a:latin typeface="Meiryo UI"/>
                          <a:cs typeface="Meiryo UI"/>
                        </a:rPr>
                        <a:t>Korea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2"/>
                  </a:ext>
                </a:extLst>
              </a:tr>
              <a:tr h="149137">
                <a:tc>
                  <a:txBody>
                    <a:bodyPr/>
                    <a:lstStyle/>
                    <a:p>
                      <a:pPr marL="39370">
                        <a:lnSpc>
                          <a:spcPts val="1130"/>
                        </a:lnSpc>
                        <a:spcBef>
                          <a:spcPts val="65"/>
                        </a:spcBef>
                      </a:pPr>
                      <a:r>
                        <a:rPr sz="1000" dirty="0">
                          <a:latin typeface="Meiryo UI"/>
                          <a:cs typeface="Meiryo UI"/>
                        </a:rPr>
                        <a:t>AHTR-</a:t>
                      </a:r>
                      <a:r>
                        <a:rPr sz="1000" spc="-25" dirty="0">
                          <a:latin typeface="Meiryo UI"/>
                          <a:cs typeface="Meiryo UI"/>
                        </a:rPr>
                        <a:t>100</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dirty="0">
                          <a:latin typeface="Meiryo UI"/>
                          <a:cs typeface="Meiryo UI"/>
                        </a:rPr>
                        <a:t>South</a:t>
                      </a:r>
                      <a:r>
                        <a:rPr sz="1000" spc="50" dirty="0">
                          <a:latin typeface="Meiryo UI"/>
                          <a:cs typeface="Meiryo UI"/>
                        </a:rPr>
                        <a:t> </a:t>
                      </a:r>
                      <a:r>
                        <a:rPr sz="1000" spc="-10" dirty="0">
                          <a:latin typeface="Meiryo UI"/>
                          <a:cs typeface="Meiryo UI"/>
                        </a:rPr>
                        <a:t>Africa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3"/>
                  </a:ext>
                </a:extLst>
              </a:tr>
              <a:tr h="149137">
                <a:tc>
                  <a:txBody>
                    <a:bodyPr/>
                    <a:lstStyle/>
                    <a:p>
                      <a:pPr marL="39370">
                        <a:lnSpc>
                          <a:spcPts val="1130"/>
                        </a:lnSpc>
                        <a:spcBef>
                          <a:spcPts val="65"/>
                        </a:spcBef>
                      </a:pPr>
                      <a:r>
                        <a:rPr sz="1000" dirty="0">
                          <a:latin typeface="Meiryo UI"/>
                          <a:cs typeface="Meiryo UI"/>
                        </a:rPr>
                        <a:t>HTMR-</a:t>
                      </a:r>
                      <a:r>
                        <a:rPr sz="1000" spc="-25" dirty="0">
                          <a:latin typeface="Meiryo UI"/>
                          <a:cs typeface="Meiryo UI"/>
                        </a:rPr>
                        <a:t>100</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dirty="0">
                          <a:latin typeface="Meiryo UI"/>
                          <a:cs typeface="Meiryo UI"/>
                        </a:rPr>
                        <a:t>South</a:t>
                      </a:r>
                      <a:r>
                        <a:rPr sz="1000" spc="50" dirty="0">
                          <a:latin typeface="Meiryo UI"/>
                          <a:cs typeface="Meiryo UI"/>
                        </a:rPr>
                        <a:t> </a:t>
                      </a:r>
                      <a:r>
                        <a:rPr sz="1000" spc="-10" dirty="0">
                          <a:latin typeface="Meiryo UI"/>
                          <a:cs typeface="Meiryo UI"/>
                        </a:rPr>
                        <a:t>Africa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4"/>
                  </a:ext>
                </a:extLst>
              </a:tr>
              <a:tr h="149137">
                <a:tc>
                  <a:txBody>
                    <a:bodyPr/>
                    <a:lstStyle/>
                    <a:p>
                      <a:pPr marL="39370">
                        <a:lnSpc>
                          <a:spcPts val="1130"/>
                        </a:lnSpc>
                        <a:spcBef>
                          <a:spcPts val="65"/>
                        </a:spcBef>
                      </a:pPr>
                      <a:r>
                        <a:rPr sz="1000" dirty="0">
                          <a:latin typeface="Meiryo UI"/>
                          <a:cs typeface="Meiryo UI"/>
                        </a:rPr>
                        <a:t>PBMR®-</a:t>
                      </a:r>
                      <a:r>
                        <a:rPr sz="1000" spc="-25" dirty="0">
                          <a:latin typeface="Meiryo UI"/>
                          <a:cs typeface="Meiryo UI"/>
                        </a:rPr>
                        <a:t>400</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dirty="0">
                          <a:latin typeface="Meiryo UI"/>
                          <a:cs typeface="Meiryo UI"/>
                        </a:rPr>
                        <a:t>South</a:t>
                      </a:r>
                      <a:r>
                        <a:rPr sz="1000" spc="50" dirty="0">
                          <a:latin typeface="Meiryo UI"/>
                          <a:cs typeface="Meiryo UI"/>
                        </a:rPr>
                        <a:t> </a:t>
                      </a:r>
                      <a:r>
                        <a:rPr sz="1000" spc="-10" dirty="0">
                          <a:latin typeface="Meiryo UI"/>
                          <a:cs typeface="Meiryo UI"/>
                        </a:rPr>
                        <a:t>Africa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5"/>
                  </a:ext>
                </a:extLst>
              </a:tr>
              <a:tr h="149137">
                <a:tc>
                  <a:txBody>
                    <a:bodyPr/>
                    <a:lstStyle/>
                    <a:p>
                      <a:pPr marL="39370">
                        <a:lnSpc>
                          <a:spcPts val="1130"/>
                        </a:lnSpc>
                        <a:spcBef>
                          <a:spcPts val="65"/>
                        </a:spcBef>
                      </a:pPr>
                      <a:r>
                        <a:rPr sz="1000" dirty="0">
                          <a:latin typeface="Meiryo UI"/>
                          <a:cs typeface="Meiryo UI"/>
                        </a:rPr>
                        <a:t>LFR-AS-</a:t>
                      </a:r>
                      <a:r>
                        <a:rPr sz="1000" spc="-25" dirty="0">
                          <a:latin typeface="Meiryo UI"/>
                          <a:cs typeface="Meiryo UI"/>
                        </a:rPr>
                        <a:t>200</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spc="-10" dirty="0">
                          <a:latin typeface="Meiryo UI"/>
                          <a:cs typeface="Meiryo UI"/>
                        </a:rPr>
                        <a:t>Luxembourg</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6"/>
                  </a:ext>
                </a:extLst>
              </a:tr>
              <a:tr h="149137">
                <a:tc>
                  <a:txBody>
                    <a:bodyPr/>
                    <a:lstStyle/>
                    <a:p>
                      <a:pPr marL="39370">
                        <a:lnSpc>
                          <a:spcPts val="1130"/>
                        </a:lnSpc>
                        <a:spcBef>
                          <a:spcPts val="65"/>
                        </a:spcBef>
                      </a:pPr>
                      <a:r>
                        <a:rPr sz="1000" dirty="0">
                          <a:latin typeface="Meiryo UI"/>
                          <a:cs typeface="Meiryo UI"/>
                        </a:rPr>
                        <a:t>LFR-TL-</a:t>
                      </a:r>
                      <a:r>
                        <a:rPr sz="1000" spc="-50" dirty="0">
                          <a:latin typeface="Meiryo UI"/>
                          <a:cs typeface="Meiryo UI"/>
                        </a:rPr>
                        <a:t>X</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spc="-10" dirty="0">
                          <a:latin typeface="Meiryo UI"/>
                          <a:cs typeface="Meiryo UI"/>
                        </a:rPr>
                        <a:t>Luxembourg</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7"/>
                  </a:ext>
                </a:extLst>
              </a:tr>
              <a:tr h="149137">
                <a:tc>
                  <a:txBody>
                    <a:bodyPr/>
                    <a:lstStyle/>
                    <a:p>
                      <a:pPr marL="39370">
                        <a:lnSpc>
                          <a:spcPts val="1130"/>
                        </a:lnSpc>
                        <a:spcBef>
                          <a:spcPts val="65"/>
                        </a:spcBef>
                      </a:pPr>
                      <a:r>
                        <a:rPr sz="1000" dirty="0">
                          <a:latin typeface="Meiryo UI"/>
                          <a:cs typeface="Meiryo UI"/>
                        </a:rPr>
                        <a:t>Integral</a:t>
                      </a:r>
                      <a:r>
                        <a:rPr sz="1000" spc="45" dirty="0">
                          <a:latin typeface="Meiryo UI"/>
                          <a:cs typeface="Meiryo UI"/>
                        </a:rPr>
                        <a:t> </a:t>
                      </a:r>
                      <a:r>
                        <a:rPr sz="1000" dirty="0">
                          <a:latin typeface="Meiryo UI"/>
                          <a:cs typeface="Meiryo UI"/>
                        </a:rPr>
                        <a:t>Molten</a:t>
                      </a:r>
                      <a:r>
                        <a:rPr sz="1000" spc="25" dirty="0">
                          <a:latin typeface="Meiryo UI"/>
                          <a:cs typeface="Meiryo UI"/>
                        </a:rPr>
                        <a:t> </a:t>
                      </a:r>
                      <a:r>
                        <a:rPr sz="1000" dirty="0">
                          <a:latin typeface="Meiryo UI"/>
                          <a:cs typeface="Meiryo UI"/>
                        </a:rPr>
                        <a:t>Salt</a:t>
                      </a:r>
                      <a:r>
                        <a:rPr sz="1000" spc="50" dirty="0">
                          <a:latin typeface="Meiryo UI"/>
                          <a:cs typeface="Meiryo UI"/>
                        </a:rPr>
                        <a:t> </a:t>
                      </a:r>
                      <a:r>
                        <a:rPr sz="1000" spc="-10" dirty="0">
                          <a:latin typeface="Meiryo UI"/>
                          <a:cs typeface="Meiryo UI"/>
                        </a:rPr>
                        <a:t>Reactor</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spc="-10" dirty="0">
                          <a:latin typeface="Meiryo UI"/>
                          <a:cs typeface="Meiryo UI"/>
                        </a:rPr>
                        <a:t>Canada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8"/>
                  </a:ext>
                </a:extLst>
              </a:tr>
              <a:tr h="149137">
                <a:tc>
                  <a:txBody>
                    <a:bodyPr/>
                    <a:lstStyle/>
                    <a:p>
                      <a:pPr marL="39370">
                        <a:lnSpc>
                          <a:spcPts val="1145"/>
                        </a:lnSpc>
                        <a:spcBef>
                          <a:spcPts val="50"/>
                        </a:spcBef>
                      </a:pPr>
                      <a:r>
                        <a:rPr sz="1000" spc="-20" dirty="0">
                          <a:latin typeface="Meiryo UI"/>
                          <a:cs typeface="Meiryo UI"/>
                        </a:rPr>
                        <a:t>CMSR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5"/>
                        </a:lnSpc>
                        <a:spcBef>
                          <a:spcPts val="50"/>
                        </a:spcBef>
                      </a:pPr>
                      <a:r>
                        <a:rPr sz="1000" spc="-10" dirty="0">
                          <a:latin typeface="Meiryo UI"/>
                          <a:cs typeface="Meiryo UI"/>
                        </a:rPr>
                        <a:t>Denmark</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9"/>
                  </a:ext>
                </a:extLst>
              </a:tr>
              <a:tr h="149137">
                <a:tc>
                  <a:txBody>
                    <a:bodyPr/>
                    <a:lstStyle/>
                    <a:p>
                      <a:pPr marL="39370">
                        <a:lnSpc>
                          <a:spcPts val="1140"/>
                        </a:lnSpc>
                        <a:spcBef>
                          <a:spcPts val="50"/>
                        </a:spcBef>
                      </a:pPr>
                      <a:r>
                        <a:rPr sz="1000" dirty="0">
                          <a:latin typeface="Meiryo UI"/>
                          <a:cs typeface="Meiryo UI"/>
                        </a:rPr>
                        <a:t>Copenhagen</a:t>
                      </a:r>
                      <a:r>
                        <a:rPr sz="1000" spc="50" dirty="0">
                          <a:latin typeface="Meiryo UI"/>
                          <a:cs typeface="Meiryo UI"/>
                        </a:rPr>
                        <a:t> </a:t>
                      </a:r>
                      <a:r>
                        <a:rPr sz="1000" dirty="0">
                          <a:latin typeface="Meiryo UI"/>
                          <a:cs typeface="Meiryo UI"/>
                        </a:rPr>
                        <a:t>Atomics</a:t>
                      </a:r>
                      <a:r>
                        <a:rPr sz="1000" spc="95" dirty="0">
                          <a:latin typeface="Meiryo UI"/>
                          <a:cs typeface="Meiryo UI"/>
                        </a:rPr>
                        <a:t> </a:t>
                      </a:r>
                      <a:r>
                        <a:rPr sz="1000" dirty="0">
                          <a:latin typeface="Meiryo UI"/>
                          <a:cs typeface="Meiryo UI"/>
                        </a:rPr>
                        <a:t>Waste</a:t>
                      </a:r>
                      <a:r>
                        <a:rPr sz="1000" spc="85" dirty="0">
                          <a:latin typeface="Meiryo UI"/>
                          <a:cs typeface="Meiryo UI"/>
                        </a:rPr>
                        <a:t> </a:t>
                      </a:r>
                      <a:r>
                        <a:rPr sz="1000" spc="-10" dirty="0">
                          <a:latin typeface="Meiryo UI"/>
                          <a:cs typeface="Meiryo UI"/>
                        </a:rPr>
                        <a:t>Burner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0"/>
                        </a:lnSpc>
                        <a:spcBef>
                          <a:spcPts val="50"/>
                        </a:spcBef>
                      </a:pPr>
                      <a:r>
                        <a:rPr sz="1000" spc="-10" dirty="0">
                          <a:latin typeface="Meiryo UI"/>
                          <a:cs typeface="Meiryo UI"/>
                        </a:rPr>
                        <a:t>Denmark</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10"/>
                  </a:ext>
                </a:extLst>
              </a:tr>
              <a:tr h="149137">
                <a:tc>
                  <a:txBody>
                    <a:bodyPr/>
                    <a:lstStyle/>
                    <a:p>
                      <a:pPr marL="39370">
                        <a:lnSpc>
                          <a:spcPts val="1145"/>
                        </a:lnSpc>
                        <a:spcBef>
                          <a:spcPts val="50"/>
                        </a:spcBef>
                      </a:pPr>
                      <a:r>
                        <a:rPr sz="1000" spc="-10" dirty="0">
                          <a:latin typeface="Meiryo UI"/>
                          <a:cs typeface="Meiryo UI"/>
                        </a:rPr>
                        <a:t>ThorCon</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5"/>
                        </a:lnSpc>
                        <a:spcBef>
                          <a:spcPts val="50"/>
                        </a:spcBef>
                      </a:pPr>
                      <a:r>
                        <a:rPr sz="1000" dirty="0">
                          <a:latin typeface="Meiryo UI"/>
                          <a:cs typeface="Meiryo UI"/>
                        </a:rPr>
                        <a:t>International</a:t>
                      </a:r>
                      <a:r>
                        <a:rPr sz="1000" spc="70" dirty="0">
                          <a:latin typeface="Meiryo UI"/>
                          <a:cs typeface="Meiryo UI"/>
                        </a:rPr>
                        <a:t> </a:t>
                      </a:r>
                      <a:r>
                        <a:rPr sz="1000" spc="-10" dirty="0">
                          <a:latin typeface="Meiryo UI"/>
                          <a:cs typeface="Meiryo UI"/>
                        </a:rPr>
                        <a:t>Consortium</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11"/>
                  </a:ext>
                </a:extLst>
              </a:tr>
              <a:tr h="149137">
                <a:tc>
                  <a:txBody>
                    <a:bodyPr/>
                    <a:lstStyle/>
                    <a:p>
                      <a:pPr marL="39370">
                        <a:lnSpc>
                          <a:spcPts val="1140"/>
                        </a:lnSpc>
                        <a:spcBef>
                          <a:spcPts val="50"/>
                        </a:spcBef>
                      </a:pPr>
                      <a:r>
                        <a:rPr sz="1000" dirty="0">
                          <a:latin typeface="Meiryo UI"/>
                          <a:cs typeface="Meiryo UI"/>
                        </a:rPr>
                        <a:t>Molten</a:t>
                      </a:r>
                      <a:r>
                        <a:rPr sz="1000" spc="45" dirty="0">
                          <a:latin typeface="Meiryo UI"/>
                          <a:cs typeface="Meiryo UI"/>
                        </a:rPr>
                        <a:t> </a:t>
                      </a:r>
                      <a:r>
                        <a:rPr sz="1000" dirty="0">
                          <a:latin typeface="Meiryo UI"/>
                          <a:cs typeface="Meiryo UI"/>
                        </a:rPr>
                        <a:t>Chloride</a:t>
                      </a:r>
                      <a:r>
                        <a:rPr sz="1000" spc="35" dirty="0">
                          <a:latin typeface="Meiryo UI"/>
                          <a:cs typeface="Meiryo UI"/>
                        </a:rPr>
                        <a:t> </a:t>
                      </a:r>
                      <a:r>
                        <a:rPr sz="1000" dirty="0">
                          <a:latin typeface="Meiryo UI"/>
                          <a:cs typeface="Meiryo UI"/>
                        </a:rPr>
                        <a:t>Salt</a:t>
                      </a:r>
                      <a:r>
                        <a:rPr sz="1000" spc="45" dirty="0">
                          <a:latin typeface="Meiryo UI"/>
                          <a:cs typeface="Meiryo UI"/>
                        </a:rPr>
                        <a:t> </a:t>
                      </a:r>
                      <a:r>
                        <a:rPr sz="1000" dirty="0">
                          <a:latin typeface="Meiryo UI"/>
                          <a:cs typeface="Meiryo UI"/>
                        </a:rPr>
                        <a:t>Fast</a:t>
                      </a:r>
                      <a:r>
                        <a:rPr sz="1000" spc="45" dirty="0">
                          <a:latin typeface="Meiryo UI"/>
                          <a:cs typeface="Meiryo UI"/>
                        </a:rPr>
                        <a:t> </a:t>
                      </a:r>
                      <a:r>
                        <a:rPr sz="1000" spc="-10" dirty="0">
                          <a:latin typeface="Meiryo UI"/>
                          <a:cs typeface="Meiryo UI"/>
                        </a:rPr>
                        <a:t>Reactor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0"/>
                        </a:lnSpc>
                        <a:spcBef>
                          <a:spcPts val="50"/>
                        </a:spcBef>
                      </a:pPr>
                      <a:r>
                        <a:rPr sz="1000" dirty="0">
                          <a:latin typeface="Meiryo UI"/>
                          <a:cs typeface="Meiryo UI"/>
                        </a:rPr>
                        <a:t>USA</a:t>
                      </a:r>
                      <a:r>
                        <a:rPr sz="1000" spc="40" dirty="0">
                          <a:latin typeface="Meiryo UI"/>
                          <a:cs typeface="Meiryo UI"/>
                        </a:rPr>
                        <a:t> </a:t>
                      </a:r>
                      <a:r>
                        <a:rPr sz="1000" dirty="0">
                          <a:latin typeface="Meiryo UI"/>
                          <a:cs typeface="Meiryo UI"/>
                        </a:rPr>
                        <a:t>and</a:t>
                      </a:r>
                      <a:r>
                        <a:rPr sz="1000" spc="30" dirty="0">
                          <a:latin typeface="Meiryo UI"/>
                          <a:cs typeface="Meiryo UI"/>
                        </a:rPr>
                        <a:t> </a:t>
                      </a:r>
                      <a:r>
                        <a:rPr sz="1000" spc="-10" dirty="0">
                          <a:latin typeface="Meiryo UI"/>
                          <a:cs typeface="Meiryo UI"/>
                        </a:rPr>
                        <a:t>Canada</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12"/>
                  </a:ext>
                </a:extLst>
              </a:tr>
              <a:tr h="149137">
                <a:tc>
                  <a:txBody>
                    <a:bodyPr/>
                    <a:lstStyle/>
                    <a:p>
                      <a:pPr marL="39370">
                        <a:lnSpc>
                          <a:spcPts val="1140"/>
                        </a:lnSpc>
                        <a:spcBef>
                          <a:spcPts val="50"/>
                        </a:spcBef>
                      </a:pPr>
                      <a:r>
                        <a:rPr sz="1000" spc="-10" dirty="0">
                          <a:latin typeface="Meiryo UI"/>
                          <a:cs typeface="Meiryo UI"/>
                        </a:rPr>
                        <a:t>SEALER</a:t>
                      </a:r>
                      <a:endParaRPr sz="1000" dirty="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0"/>
                        </a:lnSpc>
                        <a:spcBef>
                          <a:spcPts val="50"/>
                        </a:spcBef>
                      </a:pPr>
                      <a:r>
                        <a:rPr sz="1000" spc="-10" dirty="0">
                          <a:latin typeface="Meiryo UI"/>
                          <a:cs typeface="Meiryo UI"/>
                        </a:rPr>
                        <a:t>Sweden</a:t>
                      </a:r>
                      <a:endParaRPr sz="1000" dirty="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13"/>
                  </a:ext>
                </a:extLst>
              </a:tr>
            </a:tbl>
          </a:graphicData>
        </a:graphic>
      </p:graphicFrame>
      <p:pic>
        <p:nvPicPr>
          <p:cNvPr id="61" name="object 61"/>
          <p:cNvPicPr/>
          <p:nvPr/>
        </p:nvPicPr>
        <p:blipFill>
          <a:blip r:embed="rId17" cstate="print"/>
          <a:stretch>
            <a:fillRect/>
          </a:stretch>
        </p:blipFill>
        <p:spPr>
          <a:xfrm>
            <a:off x="6892932" y="5370315"/>
            <a:ext cx="4007698" cy="374512"/>
          </a:xfrm>
          <a:prstGeom prst="rect">
            <a:avLst/>
          </a:prstGeom>
        </p:spPr>
      </p:pic>
      <p:sp>
        <p:nvSpPr>
          <p:cNvPr id="62" name="object 62"/>
          <p:cNvSpPr txBox="1"/>
          <p:nvPr/>
        </p:nvSpPr>
        <p:spPr>
          <a:xfrm>
            <a:off x="6885570" y="5367054"/>
            <a:ext cx="3929386" cy="373968"/>
          </a:xfrm>
          <a:prstGeom prst="rect">
            <a:avLst/>
          </a:prstGeom>
        </p:spPr>
        <p:txBody>
          <a:bodyPr vert="horz" wrap="square" lIns="0" tIns="10941" rIns="0" bIns="0" rtlCol="0">
            <a:spAutoFit/>
          </a:bodyPr>
          <a:lstStyle/>
          <a:p>
            <a:pPr marL="11516">
              <a:spcBef>
                <a:spcPts val="86"/>
              </a:spcBef>
            </a:pPr>
            <a:r>
              <a:rPr sz="1179" dirty="0">
                <a:solidFill>
                  <a:srgbClr val="0000FF"/>
                </a:solidFill>
                <a:latin typeface="Times New Roman"/>
                <a:cs typeface="Times New Roman"/>
              </a:rPr>
              <a:t></a:t>
            </a:r>
            <a:r>
              <a:rPr sz="1179" spc="340" dirty="0">
                <a:solidFill>
                  <a:srgbClr val="0000FF"/>
                </a:solidFill>
                <a:latin typeface="Times New Roman"/>
                <a:cs typeface="Times New Roman"/>
              </a:rPr>
              <a:t> </a:t>
            </a:r>
            <a:r>
              <a:rPr sz="1179" spc="-23" dirty="0">
                <a:solidFill>
                  <a:srgbClr val="0000FF"/>
                </a:solidFill>
                <a:latin typeface="Meiryo UI"/>
                <a:cs typeface="Meiryo UI"/>
              </a:rPr>
              <a:t>原子力産業の再生支援等を目的に</a:t>
            </a:r>
            <a:r>
              <a:rPr sz="1179" spc="-9" dirty="0">
                <a:solidFill>
                  <a:srgbClr val="0000FF"/>
                </a:solidFill>
                <a:latin typeface="Meiryo UI"/>
                <a:cs typeface="Meiryo UI"/>
              </a:rPr>
              <a:t>SMR</a:t>
            </a:r>
            <a:r>
              <a:rPr sz="1179" spc="-23" dirty="0">
                <a:solidFill>
                  <a:srgbClr val="0000FF"/>
                </a:solidFill>
                <a:latin typeface="Meiryo UI"/>
                <a:cs typeface="Meiryo UI"/>
              </a:rPr>
              <a:t>、先進炉開発に注力</a:t>
            </a:r>
            <a:endParaRPr sz="1179" dirty="0">
              <a:latin typeface="Meiryo UI"/>
              <a:cs typeface="Meiryo UI"/>
            </a:endParaRPr>
          </a:p>
          <a:p>
            <a:pPr marL="11516"/>
            <a:r>
              <a:rPr sz="1179" dirty="0">
                <a:solidFill>
                  <a:srgbClr val="0000FF"/>
                </a:solidFill>
                <a:latin typeface="Times New Roman"/>
                <a:cs typeface="Times New Roman"/>
              </a:rPr>
              <a:t></a:t>
            </a:r>
            <a:r>
              <a:rPr sz="1179" spc="236" dirty="0">
                <a:solidFill>
                  <a:srgbClr val="0000FF"/>
                </a:solidFill>
                <a:latin typeface="Times New Roman"/>
                <a:cs typeface="Times New Roman"/>
              </a:rPr>
              <a:t> </a:t>
            </a:r>
            <a:r>
              <a:rPr sz="1179" spc="-9" dirty="0">
                <a:solidFill>
                  <a:srgbClr val="0000FF"/>
                </a:solidFill>
                <a:latin typeface="Meiryo UI"/>
                <a:cs typeface="Meiryo UI"/>
              </a:rPr>
              <a:t>NuScale</a:t>
            </a:r>
            <a:r>
              <a:rPr sz="1179" spc="-23" dirty="0">
                <a:solidFill>
                  <a:srgbClr val="0000FF"/>
                </a:solidFill>
                <a:latin typeface="Meiryo UI"/>
                <a:cs typeface="Meiryo UI"/>
              </a:rPr>
              <a:t>、</a:t>
            </a:r>
            <a:r>
              <a:rPr sz="1179" spc="-18" dirty="0">
                <a:solidFill>
                  <a:srgbClr val="0000FF"/>
                </a:solidFill>
                <a:latin typeface="Meiryo UI"/>
                <a:cs typeface="Meiryo UI"/>
              </a:rPr>
              <a:t>Terrestrial</a:t>
            </a:r>
            <a:r>
              <a:rPr sz="1179" spc="27" dirty="0">
                <a:solidFill>
                  <a:srgbClr val="0000FF"/>
                </a:solidFill>
                <a:latin typeface="Meiryo UI"/>
                <a:cs typeface="Meiryo UI"/>
              </a:rPr>
              <a:t> </a:t>
            </a:r>
            <a:r>
              <a:rPr sz="1179" spc="-9" dirty="0">
                <a:solidFill>
                  <a:srgbClr val="0000FF"/>
                </a:solidFill>
                <a:latin typeface="Meiryo UI"/>
                <a:cs typeface="Meiryo UI"/>
              </a:rPr>
              <a:t>energy</a:t>
            </a:r>
            <a:r>
              <a:rPr sz="1179" spc="-18" dirty="0">
                <a:solidFill>
                  <a:srgbClr val="0000FF"/>
                </a:solidFill>
                <a:latin typeface="Meiryo UI"/>
                <a:cs typeface="Meiryo UI"/>
              </a:rPr>
              <a:t>は、2020</a:t>
            </a:r>
            <a:r>
              <a:rPr sz="1179" spc="-27" dirty="0">
                <a:solidFill>
                  <a:srgbClr val="0000FF"/>
                </a:solidFill>
                <a:latin typeface="Meiryo UI"/>
                <a:cs typeface="Meiryo UI"/>
              </a:rPr>
              <a:t>年代の商用化へ</a:t>
            </a:r>
            <a:endParaRPr sz="1179" dirty="0">
              <a:latin typeface="Meiryo UI"/>
              <a:cs typeface="Meiryo UI"/>
            </a:endParaRPr>
          </a:p>
        </p:txBody>
      </p:sp>
      <p:pic>
        <p:nvPicPr>
          <p:cNvPr id="63" name="object 63"/>
          <p:cNvPicPr/>
          <p:nvPr/>
        </p:nvPicPr>
        <p:blipFill>
          <a:blip r:embed="rId18" cstate="print"/>
          <a:stretch>
            <a:fillRect/>
          </a:stretch>
        </p:blipFill>
        <p:spPr>
          <a:xfrm>
            <a:off x="1367838" y="2769458"/>
            <a:ext cx="3363701" cy="371748"/>
          </a:xfrm>
          <a:prstGeom prst="rect">
            <a:avLst/>
          </a:prstGeom>
        </p:spPr>
      </p:pic>
      <p:sp>
        <p:nvSpPr>
          <p:cNvPr id="64" name="object 64"/>
          <p:cNvSpPr txBox="1"/>
          <p:nvPr/>
        </p:nvSpPr>
        <p:spPr>
          <a:xfrm>
            <a:off x="1361875" y="2764860"/>
            <a:ext cx="3321321" cy="373968"/>
          </a:xfrm>
          <a:prstGeom prst="rect">
            <a:avLst/>
          </a:prstGeom>
        </p:spPr>
        <p:txBody>
          <a:bodyPr vert="horz" wrap="square" lIns="0" tIns="10941" rIns="0" bIns="0" rtlCol="0">
            <a:spAutoFit/>
          </a:bodyPr>
          <a:lstStyle/>
          <a:p>
            <a:pPr marL="11516">
              <a:spcBef>
                <a:spcPts val="86"/>
              </a:spcBef>
            </a:pPr>
            <a:r>
              <a:rPr sz="1179" dirty="0">
                <a:solidFill>
                  <a:srgbClr val="0000FF"/>
                </a:solidFill>
                <a:latin typeface="Times New Roman"/>
                <a:cs typeface="Times New Roman"/>
              </a:rPr>
              <a:t></a:t>
            </a:r>
            <a:r>
              <a:rPr sz="1179" spc="245" dirty="0">
                <a:solidFill>
                  <a:srgbClr val="0000FF"/>
                </a:solidFill>
                <a:latin typeface="Times New Roman"/>
                <a:cs typeface="Times New Roman"/>
              </a:rPr>
              <a:t> </a:t>
            </a:r>
            <a:r>
              <a:rPr sz="1179" spc="-9" dirty="0">
                <a:solidFill>
                  <a:srgbClr val="0000FF"/>
                </a:solidFill>
                <a:latin typeface="Meiryo UI"/>
                <a:cs typeface="Meiryo UI"/>
              </a:rPr>
              <a:t>SMR</a:t>
            </a:r>
            <a:r>
              <a:rPr sz="1179" spc="-27" dirty="0">
                <a:solidFill>
                  <a:srgbClr val="0000FF"/>
                </a:solidFill>
                <a:latin typeface="Meiryo UI"/>
                <a:cs typeface="Meiryo UI"/>
              </a:rPr>
              <a:t>を含む第</a:t>
            </a:r>
            <a:r>
              <a:rPr sz="1179" spc="-9" dirty="0">
                <a:solidFill>
                  <a:srgbClr val="0000FF"/>
                </a:solidFill>
                <a:latin typeface="Meiryo UI"/>
                <a:cs typeface="Meiryo UI"/>
              </a:rPr>
              <a:t>4</a:t>
            </a:r>
            <a:r>
              <a:rPr sz="1179" spc="-32" dirty="0">
                <a:solidFill>
                  <a:srgbClr val="0000FF"/>
                </a:solidFill>
                <a:latin typeface="Meiryo UI"/>
                <a:cs typeface="Meiryo UI"/>
              </a:rPr>
              <a:t>世代の先進モジュール炉開発に注力</a:t>
            </a:r>
            <a:endParaRPr sz="1179">
              <a:latin typeface="Meiryo UI"/>
              <a:cs typeface="Meiryo UI"/>
            </a:endParaRPr>
          </a:p>
          <a:p>
            <a:pPr marL="11516"/>
            <a:r>
              <a:rPr sz="1179" dirty="0">
                <a:solidFill>
                  <a:srgbClr val="0000FF"/>
                </a:solidFill>
                <a:latin typeface="Times New Roman"/>
                <a:cs typeface="Times New Roman"/>
              </a:rPr>
              <a:t></a:t>
            </a:r>
            <a:r>
              <a:rPr sz="1179" spc="286" dirty="0">
                <a:solidFill>
                  <a:srgbClr val="0000FF"/>
                </a:solidFill>
                <a:latin typeface="Times New Roman"/>
                <a:cs typeface="Times New Roman"/>
              </a:rPr>
              <a:t> </a:t>
            </a:r>
            <a:r>
              <a:rPr sz="1179" spc="-18" dirty="0">
                <a:solidFill>
                  <a:srgbClr val="0000FF"/>
                </a:solidFill>
                <a:latin typeface="Meiryo UI"/>
                <a:cs typeface="Meiryo UI"/>
              </a:rPr>
              <a:t>2020</a:t>
            </a:r>
            <a:r>
              <a:rPr sz="1179" spc="-27" dirty="0">
                <a:solidFill>
                  <a:srgbClr val="0000FF"/>
                </a:solidFill>
                <a:latin typeface="Meiryo UI"/>
                <a:cs typeface="Meiryo UI"/>
              </a:rPr>
              <a:t>年までの</a:t>
            </a:r>
            <a:r>
              <a:rPr sz="1179" spc="-18" dirty="0">
                <a:solidFill>
                  <a:srgbClr val="0000FF"/>
                </a:solidFill>
                <a:latin typeface="Meiryo UI"/>
                <a:cs typeface="Meiryo UI"/>
              </a:rPr>
              <a:t>3</a:t>
            </a:r>
            <a:r>
              <a:rPr sz="1179" spc="-23" dirty="0">
                <a:solidFill>
                  <a:srgbClr val="0000FF"/>
                </a:solidFill>
                <a:latin typeface="Meiryo UI"/>
                <a:cs typeface="Meiryo UI"/>
              </a:rPr>
              <a:t>年間で</a:t>
            </a:r>
            <a:r>
              <a:rPr sz="1179" spc="-18" dirty="0">
                <a:solidFill>
                  <a:srgbClr val="0000FF"/>
                </a:solidFill>
                <a:latin typeface="Meiryo UI"/>
                <a:cs typeface="Meiryo UI"/>
              </a:rPr>
              <a:t>4,400</a:t>
            </a:r>
            <a:r>
              <a:rPr sz="1179" spc="-27" dirty="0">
                <a:solidFill>
                  <a:srgbClr val="0000FF"/>
                </a:solidFill>
                <a:latin typeface="Meiryo UI"/>
                <a:cs typeface="Meiryo UI"/>
              </a:rPr>
              <a:t>万ポンドの予算を確保</a:t>
            </a:r>
            <a:endParaRPr sz="1179">
              <a:latin typeface="Meiryo UI"/>
              <a:cs typeface="Meiryo UI"/>
            </a:endParaRPr>
          </a:p>
        </p:txBody>
      </p:sp>
      <p:pic>
        <p:nvPicPr>
          <p:cNvPr id="65" name="object 65"/>
          <p:cNvPicPr/>
          <p:nvPr/>
        </p:nvPicPr>
        <p:blipFill>
          <a:blip r:embed="rId19" cstate="print"/>
          <a:stretch>
            <a:fillRect/>
          </a:stretch>
        </p:blipFill>
        <p:spPr>
          <a:xfrm>
            <a:off x="1385804" y="3731305"/>
            <a:ext cx="3389959" cy="189328"/>
          </a:xfrm>
          <a:prstGeom prst="rect">
            <a:avLst/>
          </a:prstGeom>
        </p:spPr>
      </p:pic>
      <p:sp>
        <p:nvSpPr>
          <p:cNvPr id="66" name="object 66"/>
          <p:cNvSpPr txBox="1"/>
          <p:nvPr/>
        </p:nvSpPr>
        <p:spPr>
          <a:xfrm>
            <a:off x="1379803" y="3725300"/>
            <a:ext cx="3291955" cy="192508"/>
          </a:xfrm>
          <a:prstGeom prst="rect">
            <a:avLst/>
          </a:prstGeom>
        </p:spPr>
        <p:txBody>
          <a:bodyPr vert="horz" wrap="square" lIns="0" tIns="10941" rIns="0" bIns="0" rtlCol="0">
            <a:spAutoFit/>
          </a:bodyPr>
          <a:lstStyle/>
          <a:p>
            <a:pPr marL="11516">
              <a:spcBef>
                <a:spcPts val="86"/>
              </a:spcBef>
            </a:pPr>
            <a:r>
              <a:rPr sz="1179" dirty="0">
                <a:solidFill>
                  <a:srgbClr val="0000FF"/>
                </a:solidFill>
                <a:latin typeface="Times New Roman"/>
                <a:cs typeface="Times New Roman"/>
              </a:rPr>
              <a:t></a:t>
            </a:r>
            <a:r>
              <a:rPr sz="1179" spc="154" dirty="0">
                <a:solidFill>
                  <a:srgbClr val="0000FF"/>
                </a:solidFill>
                <a:latin typeface="Times New Roman"/>
                <a:cs typeface="Times New Roman"/>
              </a:rPr>
              <a:t> </a:t>
            </a:r>
            <a:r>
              <a:rPr sz="1179" spc="-23" dirty="0">
                <a:solidFill>
                  <a:srgbClr val="0000FF"/>
                </a:solidFill>
                <a:latin typeface="Meiryo UI"/>
                <a:cs typeface="Meiryo UI"/>
              </a:rPr>
              <a:t>高温ガス炉は建設中 、高速炉は</a:t>
            </a:r>
            <a:r>
              <a:rPr sz="1179" spc="-18" dirty="0">
                <a:solidFill>
                  <a:srgbClr val="0000FF"/>
                </a:solidFill>
                <a:latin typeface="Meiryo UI"/>
                <a:cs typeface="Meiryo UI"/>
              </a:rPr>
              <a:t>2023</a:t>
            </a:r>
            <a:r>
              <a:rPr sz="1179" spc="-27" dirty="0">
                <a:solidFill>
                  <a:srgbClr val="0000FF"/>
                </a:solidFill>
                <a:latin typeface="Meiryo UI"/>
                <a:cs typeface="Meiryo UI"/>
              </a:rPr>
              <a:t>年運開予定</a:t>
            </a:r>
            <a:endParaRPr sz="1179">
              <a:latin typeface="Meiryo UI"/>
              <a:cs typeface="Meiryo UI"/>
            </a:endParaRPr>
          </a:p>
        </p:txBody>
      </p:sp>
      <p:pic>
        <p:nvPicPr>
          <p:cNvPr id="67" name="object 67"/>
          <p:cNvPicPr/>
          <p:nvPr/>
        </p:nvPicPr>
        <p:blipFill>
          <a:blip r:embed="rId20" cstate="print"/>
          <a:stretch>
            <a:fillRect/>
          </a:stretch>
        </p:blipFill>
        <p:spPr>
          <a:xfrm>
            <a:off x="2256441" y="1341888"/>
            <a:ext cx="2874486" cy="374512"/>
          </a:xfrm>
          <a:prstGeom prst="rect">
            <a:avLst/>
          </a:prstGeom>
        </p:spPr>
      </p:pic>
      <p:sp>
        <p:nvSpPr>
          <p:cNvPr id="68" name="object 68"/>
          <p:cNvSpPr txBox="1"/>
          <p:nvPr/>
        </p:nvSpPr>
        <p:spPr>
          <a:xfrm>
            <a:off x="2253228" y="1338667"/>
            <a:ext cx="2802509" cy="373968"/>
          </a:xfrm>
          <a:prstGeom prst="rect">
            <a:avLst/>
          </a:prstGeom>
        </p:spPr>
        <p:txBody>
          <a:bodyPr vert="horz" wrap="square" lIns="0" tIns="10941" rIns="0" bIns="0" rtlCol="0">
            <a:spAutoFit/>
          </a:bodyPr>
          <a:lstStyle/>
          <a:p>
            <a:pPr marL="179655" marR="4607" indent="-168715">
              <a:spcBef>
                <a:spcPts val="86"/>
              </a:spcBef>
            </a:pPr>
            <a:r>
              <a:rPr sz="1179" dirty="0">
                <a:solidFill>
                  <a:srgbClr val="0000FF"/>
                </a:solidFill>
                <a:latin typeface="Times New Roman"/>
                <a:cs typeface="Times New Roman"/>
              </a:rPr>
              <a:t> </a:t>
            </a:r>
            <a:r>
              <a:rPr sz="1179" spc="-18" dirty="0">
                <a:solidFill>
                  <a:srgbClr val="0000FF"/>
                </a:solidFill>
                <a:latin typeface="Meiryo UI"/>
                <a:cs typeface="Meiryo UI"/>
              </a:rPr>
              <a:t>2030</a:t>
            </a:r>
            <a:r>
              <a:rPr sz="1179" spc="-27" dirty="0">
                <a:solidFill>
                  <a:srgbClr val="0000FF"/>
                </a:solidFill>
                <a:latin typeface="Meiryo UI"/>
                <a:cs typeface="Meiryo UI"/>
              </a:rPr>
              <a:t>年までは</a:t>
            </a:r>
            <a:r>
              <a:rPr sz="1179" spc="-9" dirty="0">
                <a:solidFill>
                  <a:srgbClr val="0000FF"/>
                </a:solidFill>
                <a:latin typeface="Meiryo UI"/>
                <a:cs typeface="Meiryo UI"/>
              </a:rPr>
              <a:t>VVER</a:t>
            </a:r>
            <a:r>
              <a:rPr sz="1179" spc="-54" dirty="0">
                <a:solidFill>
                  <a:srgbClr val="0000FF"/>
                </a:solidFill>
                <a:latin typeface="Meiryo UI"/>
                <a:cs typeface="Meiryo UI"/>
              </a:rPr>
              <a:t>、その後は高速炉及び</a:t>
            </a:r>
            <a:r>
              <a:rPr sz="1179" spc="-18" dirty="0">
                <a:solidFill>
                  <a:srgbClr val="0000FF"/>
                </a:solidFill>
                <a:latin typeface="Meiryo UI"/>
                <a:cs typeface="Meiryo UI"/>
              </a:rPr>
              <a:t>第4</a:t>
            </a:r>
            <a:r>
              <a:rPr sz="1179" spc="-27" dirty="0">
                <a:solidFill>
                  <a:srgbClr val="0000FF"/>
                </a:solidFill>
                <a:latin typeface="Meiryo UI"/>
                <a:cs typeface="Meiryo UI"/>
              </a:rPr>
              <a:t>世代炉へ移行の計画</a:t>
            </a:r>
            <a:endParaRPr sz="1179">
              <a:latin typeface="Meiryo UI"/>
              <a:cs typeface="Meiryo UI"/>
            </a:endParaRPr>
          </a:p>
        </p:txBody>
      </p:sp>
      <p:sp>
        <p:nvSpPr>
          <p:cNvPr id="74" name="テキスト ボックス 73">
            <a:extLst>
              <a:ext uri="{FF2B5EF4-FFF2-40B4-BE49-F238E27FC236}">
                <a16:creationId xmlns:a16="http://schemas.microsoft.com/office/drawing/2014/main" id="{770611F9-56A3-9187-BCE5-ECF5C44C30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の開発状況</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2036" y="6147579"/>
            <a:ext cx="8663940" cy="307975"/>
          </a:xfrm>
          <a:custGeom>
            <a:avLst/>
            <a:gdLst/>
            <a:ahLst/>
            <a:cxnLst/>
            <a:rect l="l" t="t" r="r" b="b"/>
            <a:pathLst>
              <a:path w="8663940" h="307975">
                <a:moveTo>
                  <a:pt x="0" y="0"/>
                </a:moveTo>
                <a:lnTo>
                  <a:pt x="8663940" y="0"/>
                </a:lnTo>
                <a:lnTo>
                  <a:pt x="8663940" y="307847"/>
                </a:lnTo>
                <a:lnTo>
                  <a:pt x="0" y="307847"/>
                </a:lnTo>
                <a:lnTo>
                  <a:pt x="0" y="0"/>
                </a:lnTo>
                <a:close/>
              </a:path>
            </a:pathLst>
          </a:custGeom>
          <a:ln w="22224">
            <a:solidFill>
              <a:srgbClr val="000000"/>
            </a:solidFill>
          </a:ln>
        </p:spPr>
        <p:txBody>
          <a:bodyPr wrap="square" lIns="0" tIns="0" rIns="0" bIns="0" rtlCol="0"/>
          <a:lstStyle/>
          <a:p>
            <a:endParaRPr/>
          </a:p>
        </p:txBody>
      </p:sp>
      <p:sp>
        <p:nvSpPr>
          <p:cNvPr id="3" name="object 3"/>
          <p:cNvSpPr txBox="1"/>
          <p:nvPr/>
        </p:nvSpPr>
        <p:spPr>
          <a:xfrm>
            <a:off x="2706155" y="6118698"/>
            <a:ext cx="6235065" cy="330200"/>
          </a:xfrm>
          <a:prstGeom prst="rect">
            <a:avLst/>
          </a:prstGeom>
        </p:spPr>
        <p:txBody>
          <a:bodyPr vert="horz" wrap="square" lIns="0" tIns="12065" rIns="0" bIns="0" rtlCol="0">
            <a:spAutoFit/>
          </a:bodyPr>
          <a:lstStyle/>
          <a:p>
            <a:pPr marL="12700">
              <a:lnSpc>
                <a:spcPct val="100000"/>
              </a:lnSpc>
              <a:spcBef>
                <a:spcPts val="95"/>
              </a:spcBef>
            </a:pPr>
            <a:r>
              <a:rPr sz="2000" dirty="0">
                <a:latin typeface="Calibri"/>
                <a:cs typeface="Calibri"/>
              </a:rPr>
              <a:t>Floating</a:t>
            </a:r>
            <a:r>
              <a:rPr sz="2000" spc="-45" dirty="0">
                <a:latin typeface="Calibri"/>
                <a:cs typeface="Calibri"/>
              </a:rPr>
              <a:t> </a:t>
            </a:r>
            <a:r>
              <a:rPr sz="2000" spc="-60" dirty="0">
                <a:latin typeface="Calibri"/>
                <a:cs typeface="Calibri"/>
              </a:rPr>
              <a:t>NPP,</a:t>
            </a:r>
            <a:r>
              <a:rPr sz="2000" spc="-45" dirty="0">
                <a:latin typeface="Calibri"/>
                <a:cs typeface="Calibri"/>
              </a:rPr>
              <a:t> </a:t>
            </a:r>
            <a:r>
              <a:rPr sz="2000" dirty="0">
                <a:latin typeface="Calibri"/>
                <a:cs typeface="Calibri"/>
              </a:rPr>
              <a:t>HTGR,</a:t>
            </a:r>
            <a:r>
              <a:rPr sz="2000" spc="-40" dirty="0">
                <a:latin typeface="Calibri"/>
                <a:cs typeface="Calibri"/>
              </a:rPr>
              <a:t> </a:t>
            </a:r>
            <a:r>
              <a:rPr sz="2000" spc="-25" dirty="0">
                <a:latin typeface="Calibri"/>
                <a:cs typeface="Calibri"/>
              </a:rPr>
              <a:t>integral-</a:t>
            </a:r>
            <a:r>
              <a:rPr sz="2000" dirty="0">
                <a:latin typeface="Calibri"/>
                <a:cs typeface="Calibri"/>
              </a:rPr>
              <a:t>PWRs,</a:t>
            </a:r>
            <a:r>
              <a:rPr sz="2000" spc="-30" dirty="0">
                <a:latin typeface="Calibri"/>
                <a:cs typeface="Calibri"/>
              </a:rPr>
              <a:t> </a:t>
            </a:r>
            <a:r>
              <a:rPr sz="2000" dirty="0">
                <a:latin typeface="Calibri"/>
                <a:cs typeface="Calibri"/>
              </a:rPr>
              <a:t>and</a:t>
            </a:r>
            <a:r>
              <a:rPr sz="2000" spc="-55" dirty="0">
                <a:latin typeface="Calibri"/>
                <a:cs typeface="Calibri"/>
              </a:rPr>
              <a:t> </a:t>
            </a:r>
            <a:r>
              <a:rPr sz="2000" spc="-20" dirty="0">
                <a:latin typeface="Calibri"/>
                <a:cs typeface="Calibri"/>
              </a:rPr>
              <a:t>multi-</a:t>
            </a:r>
            <a:r>
              <a:rPr sz="2000" dirty="0">
                <a:latin typeface="Calibri"/>
                <a:cs typeface="Calibri"/>
              </a:rPr>
              <a:t>module</a:t>
            </a:r>
            <a:r>
              <a:rPr sz="2000" spc="-30" dirty="0">
                <a:latin typeface="Calibri"/>
                <a:cs typeface="Calibri"/>
              </a:rPr>
              <a:t> </a:t>
            </a:r>
            <a:r>
              <a:rPr sz="2000" spc="-10" dirty="0">
                <a:latin typeface="Calibri"/>
                <a:cs typeface="Calibri"/>
              </a:rPr>
              <a:t>plants</a:t>
            </a:r>
            <a:endParaRPr sz="2000">
              <a:latin typeface="Calibri"/>
              <a:cs typeface="Calibri"/>
            </a:endParaRPr>
          </a:p>
        </p:txBody>
      </p:sp>
      <p:grpSp>
        <p:nvGrpSpPr>
          <p:cNvPr id="4" name="object 4"/>
          <p:cNvGrpSpPr/>
          <p:nvPr/>
        </p:nvGrpSpPr>
        <p:grpSpPr>
          <a:xfrm>
            <a:off x="1495882" y="1274564"/>
            <a:ext cx="8655685" cy="4731385"/>
            <a:chOff x="1768256" y="1615033"/>
            <a:chExt cx="8655685" cy="4731385"/>
          </a:xfrm>
        </p:grpSpPr>
        <p:sp>
          <p:nvSpPr>
            <p:cNvPr id="5" name="object 5"/>
            <p:cNvSpPr/>
            <p:nvPr/>
          </p:nvSpPr>
          <p:spPr>
            <a:xfrm>
              <a:off x="1768256" y="1615033"/>
              <a:ext cx="8655685" cy="217170"/>
            </a:xfrm>
            <a:custGeom>
              <a:avLst/>
              <a:gdLst/>
              <a:ahLst/>
              <a:cxnLst/>
              <a:rect l="l" t="t" r="r" b="b"/>
              <a:pathLst>
                <a:path w="8655685" h="217169">
                  <a:moveTo>
                    <a:pt x="8655490" y="216748"/>
                  </a:moveTo>
                  <a:lnTo>
                    <a:pt x="0" y="216748"/>
                  </a:lnTo>
                  <a:lnTo>
                    <a:pt x="0" y="0"/>
                  </a:lnTo>
                  <a:lnTo>
                    <a:pt x="8655490" y="0"/>
                  </a:lnTo>
                  <a:lnTo>
                    <a:pt x="8655490" y="216748"/>
                  </a:lnTo>
                  <a:close/>
                </a:path>
              </a:pathLst>
            </a:custGeom>
            <a:solidFill>
              <a:srgbClr val="DCE6F0"/>
            </a:solidFill>
          </p:spPr>
          <p:txBody>
            <a:bodyPr wrap="square" lIns="0" tIns="0" rIns="0" bIns="0" rtlCol="0"/>
            <a:lstStyle/>
            <a:p>
              <a:endParaRPr/>
            </a:p>
          </p:txBody>
        </p:sp>
        <p:sp>
          <p:nvSpPr>
            <p:cNvPr id="6" name="object 6"/>
            <p:cNvSpPr/>
            <p:nvPr/>
          </p:nvSpPr>
          <p:spPr>
            <a:xfrm>
              <a:off x="2609292" y="1965170"/>
              <a:ext cx="279400" cy="504825"/>
            </a:xfrm>
            <a:custGeom>
              <a:avLst/>
              <a:gdLst/>
              <a:ahLst/>
              <a:cxnLst/>
              <a:rect l="l" t="t" r="r" b="b"/>
              <a:pathLst>
                <a:path w="279400" h="504825">
                  <a:moveTo>
                    <a:pt x="0" y="504357"/>
                  </a:moveTo>
                  <a:lnTo>
                    <a:pt x="278941" y="504357"/>
                  </a:lnTo>
                  <a:lnTo>
                    <a:pt x="278941" y="0"/>
                  </a:lnTo>
                  <a:lnTo>
                    <a:pt x="0" y="0"/>
                  </a:lnTo>
                  <a:lnTo>
                    <a:pt x="0" y="504357"/>
                  </a:lnTo>
                  <a:close/>
                </a:path>
              </a:pathLst>
            </a:custGeom>
            <a:solidFill>
              <a:srgbClr val="8DB4E1"/>
            </a:solidFill>
          </p:spPr>
          <p:txBody>
            <a:bodyPr wrap="square" lIns="0" tIns="0" rIns="0" bIns="0" rtlCol="0"/>
            <a:lstStyle/>
            <a:p>
              <a:endParaRPr/>
            </a:p>
          </p:txBody>
        </p:sp>
        <p:sp>
          <p:nvSpPr>
            <p:cNvPr id="7" name="object 7"/>
            <p:cNvSpPr/>
            <p:nvPr/>
          </p:nvSpPr>
          <p:spPr>
            <a:xfrm>
              <a:off x="2888233" y="1965170"/>
              <a:ext cx="1259840" cy="504825"/>
            </a:xfrm>
            <a:custGeom>
              <a:avLst/>
              <a:gdLst/>
              <a:ahLst/>
              <a:cxnLst/>
              <a:rect l="l" t="t" r="r" b="b"/>
              <a:pathLst>
                <a:path w="1259839" h="504825">
                  <a:moveTo>
                    <a:pt x="1259441" y="504357"/>
                  </a:moveTo>
                  <a:lnTo>
                    <a:pt x="0" y="504357"/>
                  </a:lnTo>
                  <a:lnTo>
                    <a:pt x="0" y="0"/>
                  </a:lnTo>
                  <a:lnTo>
                    <a:pt x="1259441" y="0"/>
                  </a:lnTo>
                  <a:lnTo>
                    <a:pt x="1259441" y="504357"/>
                  </a:lnTo>
                  <a:close/>
                </a:path>
              </a:pathLst>
            </a:custGeom>
            <a:solidFill>
              <a:srgbClr val="CCC0DA"/>
            </a:solidFill>
          </p:spPr>
          <p:txBody>
            <a:bodyPr wrap="square" lIns="0" tIns="0" rIns="0" bIns="0" rtlCol="0"/>
            <a:lstStyle/>
            <a:p>
              <a:endParaRPr/>
            </a:p>
          </p:txBody>
        </p:sp>
        <p:sp>
          <p:nvSpPr>
            <p:cNvPr id="8" name="object 8"/>
            <p:cNvSpPr/>
            <p:nvPr/>
          </p:nvSpPr>
          <p:spPr>
            <a:xfrm>
              <a:off x="4143449" y="1965170"/>
              <a:ext cx="6280785" cy="504825"/>
            </a:xfrm>
            <a:custGeom>
              <a:avLst/>
              <a:gdLst/>
              <a:ahLst/>
              <a:cxnLst/>
              <a:rect l="l" t="t" r="r" b="b"/>
              <a:pathLst>
                <a:path w="6280784" h="504825">
                  <a:moveTo>
                    <a:pt x="6280302" y="504357"/>
                  </a:moveTo>
                  <a:lnTo>
                    <a:pt x="0" y="504357"/>
                  </a:lnTo>
                  <a:lnTo>
                    <a:pt x="0" y="0"/>
                  </a:lnTo>
                  <a:lnTo>
                    <a:pt x="6280302" y="0"/>
                  </a:lnTo>
                  <a:lnTo>
                    <a:pt x="6280302" y="504357"/>
                  </a:lnTo>
                  <a:close/>
                </a:path>
              </a:pathLst>
            </a:custGeom>
            <a:solidFill>
              <a:srgbClr val="76923B"/>
            </a:solidFill>
          </p:spPr>
          <p:txBody>
            <a:bodyPr wrap="square" lIns="0" tIns="0" rIns="0" bIns="0" rtlCol="0"/>
            <a:lstStyle/>
            <a:p>
              <a:endParaRPr/>
            </a:p>
          </p:txBody>
        </p:sp>
        <p:sp>
          <p:nvSpPr>
            <p:cNvPr id="9" name="object 9"/>
            <p:cNvSpPr/>
            <p:nvPr/>
          </p:nvSpPr>
          <p:spPr>
            <a:xfrm>
              <a:off x="2609293" y="2740460"/>
              <a:ext cx="1678305" cy="504825"/>
            </a:xfrm>
            <a:custGeom>
              <a:avLst/>
              <a:gdLst/>
              <a:ahLst/>
              <a:cxnLst/>
              <a:rect l="l" t="t" r="r" b="b"/>
              <a:pathLst>
                <a:path w="1678304" h="504825">
                  <a:moveTo>
                    <a:pt x="1677846" y="504357"/>
                  </a:moveTo>
                  <a:lnTo>
                    <a:pt x="0" y="504357"/>
                  </a:lnTo>
                  <a:lnTo>
                    <a:pt x="0" y="0"/>
                  </a:lnTo>
                  <a:lnTo>
                    <a:pt x="1677846" y="0"/>
                  </a:lnTo>
                  <a:lnTo>
                    <a:pt x="1677846" y="504357"/>
                  </a:lnTo>
                  <a:close/>
                </a:path>
              </a:pathLst>
            </a:custGeom>
            <a:solidFill>
              <a:srgbClr val="8DB4E1"/>
            </a:solidFill>
          </p:spPr>
          <p:txBody>
            <a:bodyPr wrap="square" lIns="0" tIns="0" rIns="0" bIns="0" rtlCol="0"/>
            <a:lstStyle/>
            <a:p>
              <a:endParaRPr/>
            </a:p>
          </p:txBody>
        </p:sp>
        <p:sp>
          <p:nvSpPr>
            <p:cNvPr id="10" name="object 10"/>
            <p:cNvSpPr/>
            <p:nvPr/>
          </p:nvSpPr>
          <p:spPr>
            <a:xfrm>
              <a:off x="4282913" y="2740461"/>
              <a:ext cx="279400" cy="504825"/>
            </a:xfrm>
            <a:custGeom>
              <a:avLst/>
              <a:gdLst/>
              <a:ahLst/>
              <a:cxnLst/>
              <a:rect l="l" t="t" r="r" b="b"/>
              <a:pathLst>
                <a:path w="279400" h="504825">
                  <a:moveTo>
                    <a:pt x="0" y="504357"/>
                  </a:moveTo>
                  <a:lnTo>
                    <a:pt x="278941" y="504357"/>
                  </a:lnTo>
                  <a:lnTo>
                    <a:pt x="278941" y="0"/>
                  </a:lnTo>
                  <a:lnTo>
                    <a:pt x="0" y="0"/>
                  </a:lnTo>
                  <a:lnTo>
                    <a:pt x="0" y="504357"/>
                  </a:lnTo>
                  <a:close/>
                </a:path>
              </a:pathLst>
            </a:custGeom>
            <a:solidFill>
              <a:srgbClr val="CCC0DA"/>
            </a:solidFill>
          </p:spPr>
          <p:txBody>
            <a:bodyPr wrap="square" lIns="0" tIns="0" rIns="0" bIns="0" rtlCol="0"/>
            <a:lstStyle/>
            <a:p>
              <a:endParaRPr/>
            </a:p>
          </p:txBody>
        </p:sp>
        <p:sp>
          <p:nvSpPr>
            <p:cNvPr id="11" name="object 11"/>
            <p:cNvSpPr/>
            <p:nvPr/>
          </p:nvSpPr>
          <p:spPr>
            <a:xfrm>
              <a:off x="4561854" y="2740461"/>
              <a:ext cx="5862320" cy="504825"/>
            </a:xfrm>
            <a:custGeom>
              <a:avLst/>
              <a:gdLst/>
              <a:ahLst/>
              <a:cxnLst/>
              <a:rect l="l" t="t" r="r" b="b"/>
              <a:pathLst>
                <a:path w="5862320" h="504825">
                  <a:moveTo>
                    <a:pt x="5861896" y="504357"/>
                  </a:moveTo>
                  <a:lnTo>
                    <a:pt x="0" y="504357"/>
                  </a:lnTo>
                  <a:lnTo>
                    <a:pt x="0" y="0"/>
                  </a:lnTo>
                  <a:lnTo>
                    <a:pt x="5861896" y="0"/>
                  </a:lnTo>
                  <a:lnTo>
                    <a:pt x="5861896" y="504357"/>
                  </a:lnTo>
                  <a:close/>
                </a:path>
              </a:pathLst>
            </a:custGeom>
            <a:solidFill>
              <a:srgbClr val="76923B"/>
            </a:solidFill>
          </p:spPr>
          <p:txBody>
            <a:bodyPr wrap="square" lIns="0" tIns="0" rIns="0" bIns="0" rtlCol="0"/>
            <a:lstStyle/>
            <a:p>
              <a:endParaRPr/>
            </a:p>
          </p:txBody>
        </p:sp>
        <p:sp>
          <p:nvSpPr>
            <p:cNvPr id="12" name="object 12"/>
            <p:cNvSpPr/>
            <p:nvPr/>
          </p:nvSpPr>
          <p:spPr>
            <a:xfrm>
              <a:off x="2609294" y="3515759"/>
              <a:ext cx="2654300" cy="504825"/>
            </a:xfrm>
            <a:custGeom>
              <a:avLst/>
              <a:gdLst/>
              <a:ahLst/>
              <a:cxnLst/>
              <a:rect l="l" t="t" r="r" b="b"/>
              <a:pathLst>
                <a:path w="2654300" h="504825">
                  <a:moveTo>
                    <a:pt x="2654124" y="504357"/>
                  </a:moveTo>
                  <a:lnTo>
                    <a:pt x="0" y="504357"/>
                  </a:lnTo>
                  <a:lnTo>
                    <a:pt x="0" y="0"/>
                  </a:lnTo>
                  <a:lnTo>
                    <a:pt x="2654124" y="0"/>
                  </a:lnTo>
                  <a:lnTo>
                    <a:pt x="2654124" y="504357"/>
                  </a:lnTo>
                  <a:close/>
                </a:path>
              </a:pathLst>
            </a:custGeom>
            <a:solidFill>
              <a:srgbClr val="8DB4E1"/>
            </a:solidFill>
          </p:spPr>
          <p:txBody>
            <a:bodyPr wrap="square" lIns="0" tIns="0" rIns="0" bIns="0" rtlCol="0"/>
            <a:lstStyle/>
            <a:p>
              <a:endParaRPr/>
            </a:p>
          </p:txBody>
        </p:sp>
        <p:sp>
          <p:nvSpPr>
            <p:cNvPr id="13" name="object 13"/>
            <p:cNvSpPr/>
            <p:nvPr/>
          </p:nvSpPr>
          <p:spPr>
            <a:xfrm>
              <a:off x="5259192" y="3515759"/>
              <a:ext cx="5165090" cy="504825"/>
            </a:xfrm>
            <a:custGeom>
              <a:avLst/>
              <a:gdLst/>
              <a:ahLst/>
              <a:cxnLst/>
              <a:rect l="l" t="t" r="r" b="b"/>
              <a:pathLst>
                <a:path w="5165090" h="504825">
                  <a:moveTo>
                    <a:pt x="5164555" y="504357"/>
                  </a:moveTo>
                  <a:lnTo>
                    <a:pt x="0" y="504357"/>
                  </a:lnTo>
                  <a:lnTo>
                    <a:pt x="0" y="0"/>
                  </a:lnTo>
                  <a:lnTo>
                    <a:pt x="5164555" y="0"/>
                  </a:lnTo>
                  <a:lnTo>
                    <a:pt x="5164555" y="504357"/>
                  </a:lnTo>
                  <a:close/>
                </a:path>
              </a:pathLst>
            </a:custGeom>
            <a:solidFill>
              <a:srgbClr val="76923B"/>
            </a:solidFill>
          </p:spPr>
          <p:txBody>
            <a:bodyPr wrap="square" lIns="0" tIns="0" rIns="0" bIns="0" rtlCol="0"/>
            <a:lstStyle/>
            <a:p>
              <a:endParaRPr/>
            </a:p>
          </p:txBody>
        </p:sp>
        <p:sp>
          <p:nvSpPr>
            <p:cNvPr id="14" name="object 14"/>
            <p:cNvSpPr/>
            <p:nvPr/>
          </p:nvSpPr>
          <p:spPr>
            <a:xfrm>
              <a:off x="2609294" y="4291053"/>
              <a:ext cx="1678305" cy="504825"/>
            </a:xfrm>
            <a:custGeom>
              <a:avLst/>
              <a:gdLst/>
              <a:ahLst/>
              <a:cxnLst/>
              <a:rect l="l" t="t" r="r" b="b"/>
              <a:pathLst>
                <a:path w="1678304" h="504825">
                  <a:moveTo>
                    <a:pt x="1677846" y="504357"/>
                  </a:moveTo>
                  <a:lnTo>
                    <a:pt x="0" y="504357"/>
                  </a:lnTo>
                  <a:lnTo>
                    <a:pt x="0" y="0"/>
                  </a:lnTo>
                  <a:lnTo>
                    <a:pt x="1677846" y="0"/>
                  </a:lnTo>
                  <a:lnTo>
                    <a:pt x="1677846" y="504357"/>
                  </a:lnTo>
                  <a:close/>
                </a:path>
              </a:pathLst>
            </a:custGeom>
            <a:solidFill>
              <a:srgbClr val="FFC000"/>
            </a:solidFill>
          </p:spPr>
          <p:txBody>
            <a:bodyPr wrap="square" lIns="0" tIns="0" rIns="0" bIns="0" rtlCol="0"/>
            <a:lstStyle/>
            <a:p>
              <a:endParaRPr/>
            </a:p>
          </p:txBody>
        </p:sp>
        <p:sp>
          <p:nvSpPr>
            <p:cNvPr id="15" name="object 15"/>
            <p:cNvSpPr/>
            <p:nvPr/>
          </p:nvSpPr>
          <p:spPr>
            <a:xfrm>
              <a:off x="4282914" y="4291053"/>
              <a:ext cx="2933065" cy="504825"/>
            </a:xfrm>
            <a:custGeom>
              <a:avLst/>
              <a:gdLst/>
              <a:ahLst/>
              <a:cxnLst/>
              <a:rect l="l" t="t" r="r" b="b"/>
              <a:pathLst>
                <a:path w="2933065" h="504825">
                  <a:moveTo>
                    <a:pt x="2933061" y="504357"/>
                  </a:moveTo>
                  <a:lnTo>
                    <a:pt x="0" y="504357"/>
                  </a:lnTo>
                  <a:lnTo>
                    <a:pt x="0" y="0"/>
                  </a:lnTo>
                  <a:lnTo>
                    <a:pt x="2933061" y="0"/>
                  </a:lnTo>
                  <a:lnTo>
                    <a:pt x="2933061" y="504357"/>
                  </a:lnTo>
                  <a:close/>
                </a:path>
              </a:pathLst>
            </a:custGeom>
            <a:solidFill>
              <a:srgbClr val="8DB4E1"/>
            </a:solidFill>
          </p:spPr>
          <p:txBody>
            <a:bodyPr wrap="square" lIns="0" tIns="0" rIns="0" bIns="0" rtlCol="0"/>
            <a:lstStyle/>
            <a:p>
              <a:endParaRPr/>
            </a:p>
          </p:txBody>
        </p:sp>
        <p:sp>
          <p:nvSpPr>
            <p:cNvPr id="16" name="object 16"/>
            <p:cNvSpPr/>
            <p:nvPr/>
          </p:nvSpPr>
          <p:spPr>
            <a:xfrm>
              <a:off x="7211750" y="4291054"/>
              <a:ext cx="3212465" cy="504825"/>
            </a:xfrm>
            <a:custGeom>
              <a:avLst/>
              <a:gdLst/>
              <a:ahLst/>
              <a:cxnLst/>
              <a:rect l="l" t="t" r="r" b="b"/>
              <a:pathLst>
                <a:path w="3212465" h="504825">
                  <a:moveTo>
                    <a:pt x="3212002" y="504357"/>
                  </a:moveTo>
                  <a:lnTo>
                    <a:pt x="0" y="504357"/>
                  </a:lnTo>
                  <a:lnTo>
                    <a:pt x="0" y="0"/>
                  </a:lnTo>
                  <a:lnTo>
                    <a:pt x="3212002" y="0"/>
                  </a:lnTo>
                  <a:lnTo>
                    <a:pt x="3212002" y="504357"/>
                  </a:lnTo>
                  <a:close/>
                </a:path>
              </a:pathLst>
            </a:custGeom>
            <a:solidFill>
              <a:srgbClr val="76923B"/>
            </a:solidFill>
          </p:spPr>
          <p:txBody>
            <a:bodyPr wrap="square" lIns="0" tIns="0" rIns="0" bIns="0" rtlCol="0"/>
            <a:lstStyle/>
            <a:p>
              <a:endParaRPr/>
            </a:p>
          </p:txBody>
        </p:sp>
        <p:sp>
          <p:nvSpPr>
            <p:cNvPr id="17" name="object 17"/>
            <p:cNvSpPr/>
            <p:nvPr/>
          </p:nvSpPr>
          <p:spPr>
            <a:xfrm>
              <a:off x="2609294" y="5066344"/>
              <a:ext cx="2794000" cy="504825"/>
            </a:xfrm>
            <a:custGeom>
              <a:avLst/>
              <a:gdLst/>
              <a:ahLst/>
              <a:cxnLst/>
              <a:rect l="l" t="t" r="r" b="b"/>
              <a:pathLst>
                <a:path w="2794000" h="504825">
                  <a:moveTo>
                    <a:pt x="2793597" y="504357"/>
                  </a:moveTo>
                  <a:lnTo>
                    <a:pt x="0" y="504357"/>
                  </a:lnTo>
                  <a:lnTo>
                    <a:pt x="0" y="0"/>
                  </a:lnTo>
                  <a:lnTo>
                    <a:pt x="2793597" y="0"/>
                  </a:lnTo>
                  <a:lnTo>
                    <a:pt x="2793597" y="504357"/>
                  </a:lnTo>
                  <a:close/>
                </a:path>
              </a:pathLst>
            </a:custGeom>
            <a:solidFill>
              <a:srgbClr val="FFC000"/>
            </a:solidFill>
          </p:spPr>
          <p:txBody>
            <a:bodyPr wrap="square" lIns="0" tIns="0" rIns="0" bIns="0" rtlCol="0"/>
            <a:lstStyle/>
            <a:p>
              <a:endParaRPr/>
            </a:p>
          </p:txBody>
        </p:sp>
        <p:sp>
          <p:nvSpPr>
            <p:cNvPr id="18" name="object 18"/>
            <p:cNvSpPr/>
            <p:nvPr/>
          </p:nvSpPr>
          <p:spPr>
            <a:xfrm>
              <a:off x="5398666" y="5066344"/>
              <a:ext cx="2375535" cy="504825"/>
            </a:xfrm>
            <a:custGeom>
              <a:avLst/>
              <a:gdLst/>
              <a:ahLst/>
              <a:cxnLst/>
              <a:rect l="l" t="t" r="r" b="b"/>
              <a:pathLst>
                <a:path w="2375534" h="504825">
                  <a:moveTo>
                    <a:pt x="2375188" y="504357"/>
                  </a:moveTo>
                  <a:lnTo>
                    <a:pt x="0" y="504357"/>
                  </a:lnTo>
                  <a:lnTo>
                    <a:pt x="0" y="0"/>
                  </a:lnTo>
                  <a:lnTo>
                    <a:pt x="2375188" y="0"/>
                  </a:lnTo>
                  <a:lnTo>
                    <a:pt x="2375188" y="504357"/>
                  </a:lnTo>
                  <a:close/>
                </a:path>
              </a:pathLst>
            </a:custGeom>
            <a:solidFill>
              <a:srgbClr val="8DB4E1"/>
            </a:solidFill>
          </p:spPr>
          <p:txBody>
            <a:bodyPr wrap="square" lIns="0" tIns="0" rIns="0" bIns="0" rtlCol="0"/>
            <a:lstStyle/>
            <a:p>
              <a:endParaRPr/>
            </a:p>
          </p:txBody>
        </p:sp>
        <p:sp>
          <p:nvSpPr>
            <p:cNvPr id="19" name="object 19"/>
            <p:cNvSpPr/>
            <p:nvPr/>
          </p:nvSpPr>
          <p:spPr>
            <a:xfrm>
              <a:off x="7769624" y="5066344"/>
              <a:ext cx="2654300" cy="504825"/>
            </a:xfrm>
            <a:custGeom>
              <a:avLst/>
              <a:gdLst/>
              <a:ahLst/>
              <a:cxnLst/>
              <a:rect l="l" t="t" r="r" b="b"/>
              <a:pathLst>
                <a:path w="2654300" h="504825">
                  <a:moveTo>
                    <a:pt x="2654124" y="504357"/>
                  </a:moveTo>
                  <a:lnTo>
                    <a:pt x="0" y="504357"/>
                  </a:lnTo>
                  <a:lnTo>
                    <a:pt x="0" y="0"/>
                  </a:lnTo>
                  <a:lnTo>
                    <a:pt x="2654124" y="0"/>
                  </a:lnTo>
                  <a:lnTo>
                    <a:pt x="2654124" y="504357"/>
                  </a:lnTo>
                  <a:close/>
                </a:path>
              </a:pathLst>
            </a:custGeom>
            <a:solidFill>
              <a:srgbClr val="76923B"/>
            </a:solidFill>
          </p:spPr>
          <p:txBody>
            <a:bodyPr wrap="square" lIns="0" tIns="0" rIns="0" bIns="0" rtlCol="0"/>
            <a:lstStyle/>
            <a:p>
              <a:endParaRPr/>
            </a:p>
          </p:txBody>
        </p:sp>
        <p:sp>
          <p:nvSpPr>
            <p:cNvPr id="20" name="object 20"/>
            <p:cNvSpPr/>
            <p:nvPr/>
          </p:nvSpPr>
          <p:spPr>
            <a:xfrm>
              <a:off x="2609295" y="5841642"/>
              <a:ext cx="3072765" cy="504825"/>
            </a:xfrm>
            <a:custGeom>
              <a:avLst/>
              <a:gdLst/>
              <a:ahLst/>
              <a:cxnLst/>
              <a:rect l="l" t="t" r="r" b="b"/>
              <a:pathLst>
                <a:path w="3072765" h="504825">
                  <a:moveTo>
                    <a:pt x="3072529" y="504357"/>
                  </a:moveTo>
                  <a:lnTo>
                    <a:pt x="0" y="504357"/>
                  </a:lnTo>
                  <a:lnTo>
                    <a:pt x="0" y="0"/>
                  </a:lnTo>
                  <a:lnTo>
                    <a:pt x="3072529" y="0"/>
                  </a:lnTo>
                  <a:lnTo>
                    <a:pt x="3072529" y="504357"/>
                  </a:lnTo>
                  <a:close/>
                </a:path>
              </a:pathLst>
            </a:custGeom>
            <a:solidFill>
              <a:srgbClr val="FFC000"/>
            </a:solidFill>
          </p:spPr>
          <p:txBody>
            <a:bodyPr wrap="square" lIns="0" tIns="0" rIns="0" bIns="0" rtlCol="0"/>
            <a:lstStyle/>
            <a:p>
              <a:endParaRPr/>
            </a:p>
          </p:txBody>
        </p:sp>
        <p:sp>
          <p:nvSpPr>
            <p:cNvPr id="21" name="object 21"/>
            <p:cNvSpPr/>
            <p:nvPr/>
          </p:nvSpPr>
          <p:spPr>
            <a:xfrm>
              <a:off x="5677599" y="5841642"/>
              <a:ext cx="2794000" cy="504825"/>
            </a:xfrm>
            <a:custGeom>
              <a:avLst/>
              <a:gdLst/>
              <a:ahLst/>
              <a:cxnLst/>
              <a:rect l="l" t="t" r="r" b="b"/>
              <a:pathLst>
                <a:path w="2794000" h="504825">
                  <a:moveTo>
                    <a:pt x="2793593" y="504357"/>
                  </a:moveTo>
                  <a:lnTo>
                    <a:pt x="0" y="504357"/>
                  </a:lnTo>
                  <a:lnTo>
                    <a:pt x="0" y="0"/>
                  </a:lnTo>
                  <a:lnTo>
                    <a:pt x="2793593" y="0"/>
                  </a:lnTo>
                  <a:lnTo>
                    <a:pt x="2793593" y="504357"/>
                  </a:lnTo>
                  <a:close/>
                </a:path>
              </a:pathLst>
            </a:custGeom>
            <a:solidFill>
              <a:srgbClr val="8DB4E1"/>
            </a:solidFill>
          </p:spPr>
          <p:txBody>
            <a:bodyPr wrap="square" lIns="0" tIns="0" rIns="0" bIns="0" rtlCol="0"/>
            <a:lstStyle/>
            <a:p>
              <a:endParaRPr/>
            </a:p>
          </p:txBody>
        </p:sp>
        <p:sp>
          <p:nvSpPr>
            <p:cNvPr id="22" name="object 22"/>
            <p:cNvSpPr/>
            <p:nvPr/>
          </p:nvSpPr>
          <p:spPr>
            <a:xfrm>
              <a:off x="8466966" y="5841643"/>
              <a:ext cx="1957070" cy="504825"/>
            </a:xfrm>
            <a:custGeom>
              <a:avLst/>
              <a:gdLst/>
              <a:ahLst/>
              <a:cxnLst/>
              <a:rect l="l" t="t" r="r" b="b"/>
              <a:pathLst>
                <a:path w="1957070" h="504825">
                  <a:moveTo>
                    <a:pt x="1956787" y="504357"/>
                  </a:moveTo>
                  <a:lnTo>
                    <a:pt x="0" y="504357"/>
                  </a:lnTo>
                  <a:lnTo>
                    <a:pt x="0" y="0"/>
                  </a:lnTo>
                  <a:lnTo>
                    <a:pt x="1956787" y="0"/>
                  </a:lnTo>
                  <a:lnTo>
                    <a:pt x="1956787" y="504357"/>
                  </a:lnTo>
                  <a:close/>
                </a:path>
              </a:pathLst>
            </a:custGeom>
            <a:solidFill>
              <a:srgbClr val="76923B"/>
            </a:solidFill>
          </p:spPr>
          <p:txBody>
            <a:bodyPr wrap="square" lIns="0" tIns="0" rIns="0" bIns="0" rtlCol="0"/>
            <a:lstStyle/>
            <a:p>
              <a:endParaRPr/>
            </a:p>
          </p:txBody>
        </p:sp>
      </p:grpSp>
      <p:sp>
        <p:nvSpPr>
          <p:cNvPr id="23" name="object 23"/>
          <p:cNvSpPr txBox="1"/>
          <p:nvPr/>
        </p:nvSpPr>
        <p:spPr>
          <a:xfrm>
            <a:off x="1762119" y="4463078"/>
            <a:ext cx="313055" cy="130810"/>
          </a:xfrm>
          <a:prstGeom prst="rect">
            <a:avLst/>
          </a:prstGeom>
        </p:spPr>
        <p:txBody>
          <a:bodyPr vert="horz" wrap="square" lIns="0" tIns="17780" rIns="0" bIns="0" rtlCol="0">
            <a:spAutoFit/>
          </a:bodyPr>
          <a:lstStyle/>
          <a:p>
            <a:pPr marL="12700">
              <a:lnSpc>
                <a:spcPct val="100000"/>
              </a:lnSpc>
              <a:spcBef>
                <a:spcPts val="140"/>
              </a:spcBef>
            </a:pPr>
            <a:r>
              <a:rPr sz="650" b="1" spc="-10" dirty="0">
                <a:latin typeface="Calibri"/>
                <a:cs typeface="Calibri"/>
              </a:rPr>
              <a:t>ACP100</a:t>
            </a:r>
            <a:endParaRPr sz="650">
              <a:latin typeface="Calibri"/>
              <a:cs typeface="Calibri"/>
            </a:endParaRPr>
          </a:p>
        </p:txBody>
      </p:sp>
      <p:sp>
        <p:nvSpPr>
          <p:cNvPr id="24" name="object 24"/>
          <p:cNvSpPr txBox="1"/>
          <p:nvPr/>
        </p:nvSpPr>
        <p:spPr>
          <a:xfrm>
            <a:off x="1757893" y="5238371"/>
            <a:ext cx="320040" cy="130810"/>
          </a:xfrm>
          <a:prstGeom prst="rect">
            <a:avLst/>
          </a:prstGeom>
        </p:spPr>
        <p:txBody>
          <a:bodyPr vert="horz" wrap="square" lIns="0" tIns="17780" rIns="0" bIns="0" rtlCol="0">
            <a:spAutoFit/>
          </a:bodyPr>
          <a:lstStyle/>
          <a:p>
            <a:pPr marL="12700">
              <a:lnSpc>
                <a:spcPct val="100000"/>
              </a:lnSpc>
              <a:spcBef>
                <a:spcPts val="140"/>
              </a:spcBef>
            </a:pPr>
            <a:r>
              <a:rPr sz="650" b="1" spc="-10" dirty="0">
                <a:latin typeface="Calibri"/>
                <a:cs typeface="Calibri"/>
              </a:rPr>
              <a:t>NuScale</a:t>
            </a:r>
            <a:endParaRPr sz="650">
              <a:latin typeface="Calibri"/>
              <a:cs typeface="Calibri"/>
            </a:endParaRPr>
          </a:p>
        </p:txBody>
      </p:sp>
      <p:sp>
        <p:nvSpPr>
          <p:cNvPr id="25" name="object 25"/>
          <p:cNvSpPr txBox="1"/>
          <p:nvPr/>
        </p:nvSpPr>
        <p:spPr>
          <a:xfrm>
            <a:off x="1770572" y="6013666"/>
            <a:ext cx="293370" cy="130810"/>
          </a:xfrm>
          <a:prstGeom prst="rect">
            <a:avLst/>
          </a:prstGeom>
        </p:spPr>
        <p:txBody>
          <a:bodyPr vert="horz" wrap="square" lIns="0" tIns="17780" rIns="0" bIns="0" rtlCol="0">
            <a:spAutoFit/>
          </a:bodyPr>
          <a:lstStyle/>
          <a:p>
            <a:pPr marL="12700">
              <a:lnSpc>
                <a:spcPct val="100000"/>
              </a:lnSpc>
              <a:spcBef>
                <a:spcPts val="140"/>
              </a:spcBef>
            </a:pPr>
            <a:r>
              <a:rPr sz="650" b="1" spc="-10" dirty="0">
                <a:latin typeface="Calibri"/>
                <a:cs typeface="Calibri"/>
              </a:rPr>
              <a:t>SMART</a:t>
            </a:r>
            <a:endParaRPr sz="650">
              <a:latin typeface="Calibri"/>
              <a:cs typeface="Calibri"/>
            </a:endParaRPr>
          </a:p>
        </p:txBody>
      </p:sp>
      <p:sp>
        <p:nvSpPr>
          <p:cNvPr id="26" name="object 26"/>
          <p:cNvSpPr txBox="1"/>
          <p:nvPr/>
        </p:nvSpPr>
        <p:spPr>
          <a:xfrm>
            <a:off x="1762119" y="2137198"/>
            <a:ext cx="314325" cy="130810"/>
          </a:xfrm>
          <a:prstGeom prst="rect">
            <a:avLst/>
          </a:prstGeom>
        </p:spPr>
        <p:txBody>
          <a:bodyPr vert="horz" wrap="square" lIns="0" tIns="17780" rIns="0" bIns="0" rtlCol="0">
            <a:spAutoFit/>
          </a:bodyPr>
          <a:lstStyle/>
          <a:p>
            <a:pPr marL="12700">
              <a:lnSpc>
                <a:spcPct val="100000"/>
              </a:lnSpc>
              <a:spcBef>
                <a:spcPts val="140"/>
              </a:spcBef>
            </a:pPr>
            <a:r>
              <a:rPr sz="650" b="1" dirty="0">
                <a:latin typeface="Calibri"/>
                <a:cs typeface="Calibri"/>
              </a:rPr>
              <a:t>KLT-</a:t>
            </a:r>
            <a:r>
              <a:rPr sz="650" b="1" spc="-25" dirty="0">
                <a:latin typeface="Calibri"/>
                <a:cs typeface="Calibri"/>
              </a:rPr>
              <a:t>40S</a:t>
            </a:r>
            <a:endParaRPr sz="650">
              <a:latin typeface="Calibri"/>
              <a:cs typeface="Calibri"/>
            </a:endParaRPr>
          </a:p>
        </p:txBody>
      </p:sp>
      <p:sp>
        <p:nvSpPr>
          <p:cNvPr id="27" name="object 27"/>
          <p:cNvSpPr txBox="1"/>
          <p:nvPr/>
        </p:nvSpPr>
        <p:spPr>
          <a:xfrm>
            <a:off x="1757893" y="2912492"/>
            <a:ext cx="323215" cy="130810"/>
          </a:xfrm>
          <a:prstGeom prst="rect">
            <a:avLst/>
          </a:prstGeom>
        </p:spPr>
        <p:txBody>
          <a:bodyPr vert="horz" wrap="square" lIns="0" tIns="17780" rIns="0" bIns="0" rtlCol="0">
            <a:spAutoFit/>
          </a:bodyPr>
          <a:lstStyle/>
          <a:p>
            <a:pPr marL="12700">
              <a:lnSpc>
                <a:spcPct val="100000"/>
              </a:lnSpc>
              <a:spcBef>
                <a:spcPts val="140"/>
              </a:spcBef>
            </a:pPr>
            <a:r>
              <a:rPr sz="650" b="1" dirty="0">
                <a:latin typeface="Calibri"/>
                <a:cs typeface="Calibri"/>
              </a:rPr>
              <a:t>HTR-</a:t>
            </a:r>
            <a:r>
              <a:rPr sz="650" b="1" spc="-25" dirty="0">
                <a:latin typeface="Calibri"/>
                <a:cs typeface="Calibri"/>
              </a:rPr>
              <a:t>PM</a:t>
            </a:r>
            <a:endParaRPr sz="650">
              <a:latin typeface="Calibri"/>
              <a:cs typeface="Calibri"/>
            </a:endParaRPr>
          </a:p>
        </p:txBody>
      </p:sp>
      <p:sp>
        <p:nvSpPr>
          <p:cNvPr id="28" name="object 28"/>
          <p:cNvSpPr txBox="1"/>
          <p:nvPr/>
        </p:nvSpPr>
        <p:spPr>
          <a:xfrm>
            <a:off x="1724082" y="3687785"/>
            <a:ext cx="387350" cy="130810"/>
          </a:xfrm>
          <a:prstGeom prst="rect">
            <a:avLst/>
          </a:prstGeom>
        </p:spPr>
        <p:txBody>
          <a:bodyPr vert="horz" wrap="square" lIns="0" tIns="17780" rIns="0" bIns="0" rtlCol="0">
            <a:spAutoFit/>
          </a:bodyPr>
          <a:lstStyle/>
          <a:p>
            <a:pPr marL="12700">
              <a:lnSpc>
                <a:spcPct val="100000"/>
              </a:lnSpc>
              <a:spcBef>
                <a:spcPts val="140"/>
              </a:spcBef>
            </a:pPr>
            <a:r>
              <a:rPr sz="650" b="1" spc="-10" dirty="0">
                <a:latin typeface="Calibri"/>
                <a:cs typeface="Calibri"/>
              </a:rPr>
              <a:t>CAREM25</a:t>
            </a:r>
            <a:endParaRPr sz="650">
              <a:latin typeface="Calibri"/>
              <a:cs typeface="Calibri"/>
            </a:endParaRPr>
          </a:p>
        </p:txBody>
      </p:sp>
      <p:sp>
        <p:nvSpPr>
          <p:cNvPr id="29" name="object 29"/>
          <p:cNvSpPr txBox="1"/>
          <p:nvPr/>
        </p:nvSpPr>
        <p:spPr>
          <a:xfrm>
            <a:off x="2341124" y="1224353"/>
            <a:ext cx="7797165" cy="264160"/>
          </a:xfrm>
          <a:prstGeom prst="rect">
            <a:avLst/>
          </a:prstGeom>
        </p:spPr>
        <p:txBody>
          <a:bodyPr vert="horz" wrap="square" lIns="0" tIns="17145" rIns="0" bIns="0" rtlCol="0">
            <a:spAutoFit/>
          </a:bodyPr>
          <a:lstStyle/>
          <a:p>
            <a:pPr marL="13335" algn="ctr">
              <a:lnSpc>
                <a:spcPct val="100000"/>
              </a:lnSpc>
              <a:spcBef>
                <a:spcPts val="135"/>
              </a:spcBef>
              <a:tabLst>
                <a:tab pos="571500" algn="l"/>
                <a:tab pos="1129030" algn="l"/>
                <a:tab pos="1687195" algn="l"/>
                <a:tab pos="2244725" algn="l"/>
                <a:tab pos="2802890" algn="l"/>
                <a:tab pos="3360420" algn="l"/>
                <a:tab pos="3918585" algn="l"/>
                <a:tab pos="4476115" algn="l"/>
                <a:tab pos="5034280" algn="l"/>
                <a:tab pos="5592445" algn="l"/>
                <a:tab pos="6149975" algn="l"/>
                <a:tab pos="6708140" algn="l"/>
                <a:tab pos="7265670" algn="l"/>
              </a:tabLst>
            </a:pPr>
            <a:r>
              <a:rPr sz="850" b="1" spc="-20" dirty="0">
                <a:latin typeface="Calibri"/>
                <a:cs typeface="Calibri"/>
              </a:rPr>
              <a:t>2017</a:t>
            </a:r>
            <a:r>
              <a:rPr sz="850" b="1" dirty="0">
                <a:latin typeface="Calibri"/>
                <a:cs typeface="Calibri"/>
              </a:rPr>
              <a:t>	</a:t>
            </a:r>
            <a:r>
              <a:rPr sz="850" b="1" spc="-20" dirty="0">
                <a:latin typeface="Calibri"/>
                <a:cs typeface="Calibri"/>
              </a:rPr>
              <a:t>2018</a:t>
            </a:r>
            <a:r>
              <a:rPr sz="850" b="1" dirty="0">
                <a:latin typeface="Calibri"/>
                <a:cs typeface="Calibri"/>
              </a:rPr>
              <a:t>	</a:t>
            </a:r>
            <a:r>
              <a:rPr sz="850" b="1" spc="-20" dirty="0">
                <a:latin typeface="Calibri"/>
                <a:cs typeface="Calibri"/>
              </a:rPr>
              <a:t>2019</a:t>
            </a:r>
            <a:r>
              <a:rPr sz="850" b="1" dirty="0">
                <a:latin typeface="Calibri"/>
                <a:cs typeface="Calibri"/>
              </a:rPr>
              <a:t>	</a:t>
            </a:r>
            <a:r>
              <a:rPr sz="850" b="1" spc="-20" dirty="0">
                <a:latin typeface="Calibri"/>
                <a:cs typeface="Calibri"/>
              </a:rPr>
              <a:t>2020</a:t>
            </a:r>
            <a:r>
              <a:rPr sz="850" b="1" dirty="0">
                <a:latin typeface="Calibri"/>
                <a:cs typeface="Calibri"/>
              </a:rPr>
              <a:t>	</a:t>
            </a:r>
            <a:r>
              <a:rPr sz="850" b="1" spc="-20" dirty="0">
                <a:latin typeface="Calibri"/>
                <a:cs typeface="Calibri"/>
              </a:rPr>
              <a:t>2021</a:t>
            </a:r>
            <a:r>
              <a:rPr sz="850" b="1" dirty="0">
                <a:latin typeface="Calibri"/>
                <a:cs typeface="Calibri"/>
              </a:rPr>
              <a:t>	</a:t>
            </a:r>
            <a:r>
              <a:rPr sz="850" b="1" spc="-20" dirty="0">
                <a:latin typeface="Calibri"/>
                <a:cs typeface="Calibri"/>
              </a:rPr>
              <a:t>2022</a:t>
            </a:r>
            <a:r>
              <a:rPr sz="850" b="1" dirty="0">
                <a:latin typeface="Calibri"/>
                <a:cs typeface="Calibri"/>
              </a:rPr>
              <a:t>	</a:t>
            </a:r>
            <a:r>
              <a:rPr sz="850" b="1" spc="-20" dirty="0">
                <a:latin typeface="Calibri"/>
                <a:cs typeface="Calibri"/>
              </a:rPr>
              <a:t>2023</a:t>
            </a:r>
            <a:r>
              <a:rPr sz="850" b="1" dirty="0">
                <a:latin typeface="Calibri"/>
                <a:cs typeface="Calibri"/>
              </a:rPr>
              <a:t>	</a:t>
            </a:r>
            <a:r>
              <a:rPr sz="850" b="1" spc="-20" dirty="0">
                <a:latin typeface="Calibri"/>
                <a:cs typeface="Calibri"/>
              </a:rPr>
              <a:t>2024</a:t>
            </a:r>
            <a:r>
              <a:rPr sz="850" b="1" dirty="0">
                <a:latin typeface="Calibri"/>
                <a:cs typeface="Calibri"/>
              </a:rPr>
              <a:t>	</a:t>
            </a:r>
            <a:r>
              <a:rPr sz="850" b="1" spc="-20" dirty="0">
                <a:latin typeface="Calibri"/>
                <a:cs typeface="Calibri"/>
              </a:rPr>
              <a:t>2025</a:t>
            </a:r>
            <a:r>
              <a:rPr sz="850" b="1" dirty="0">
                <a:latin typeface="Calibri"/>
                <a:cs typeface="Calibri"/>
              </a:rPr>
              <a:t>	</a:t>
            </a:r>
            <a:r>
              <a:rPr sz="850" b="1" spc="-20" dirty="0">
                <a:latin typeface="Calibri"/>
                <a:cs typeface="Calibri"/>
              </a:rPr>
              <a:t>2026</a:t>
            </a:r>
            <a:r>
              <a:rPr sz="850" b="1" dirty="0">
                <a:latin typeface="Calibri"/>
                <a:cs typeface="Calibri"/>
              </a:rPr>
              <a:t>	</a:t>
            </a:r>
            <a:r>
              <a:rPr sz="850" b="1" spc="-20" dirty="0">
                <a:latin typeface="Calibri"/>
                <a:cs typeface="Calibri"/>
              </a:rPr>
              <a:t>2027</a:t>
            </a:r>
            <a:r>
              <a:rPr sz="850" b="1" dirty="0">
                <a:latin typeface="Calibri"/>
                <a:cs typeface="Calibri"/>
              </a:rPr>
              <a:t>	</a:t>
            </a:r>
            <a:r>
              <a:rPr sz="850" b="1" spc="-20" dirty="0">
                <a:latin typeface="Calibri"/>
                <a:cs typeface="Calibri"/>
              </a:rPr>
              <a:t>2028</a:t>
            </a:r>
            <a:r>
              <a:rPr sz="850" b="1" dirty="0">
                <a:latin typeface="Calibri"/>
                <a:cs typeface="Calibri"/>
              </a:rPr>
              <a:t>	</a:t>
            </a:r>
            <a:r>
              <a:rPr sz="850" b="1" spc="-20" dirty="0">
                <a:latin typeface="Calibri"/>
                <a:cs typeface="Calibri"/>
              </a:rPr>
              <a:t>2029</a:t>
            </a:r>
            <a:r>
              <a:rPr sz="850" b="1" dirty="0">
                <a:latin typeface="Calibri"/>
                <a:cs typeface="Calibri"/>
              </a:rPr>
              <a:t>	</a:t>
            </a:r>
            <a:r>
              <a:rPr sz="850" b="1" spc="-20" dirty="0">
                <a:latin typeface="Calibri"/>
                <a:cs typeface="Calibri"/>
              </a:rPr>
              <a:t>2030</a:t>
            </a:r>
            <a:endParaRPr sz="850" dirty="0">
              <a:latin typeface="Calibri"/>
              <a:cs typeface="Calibri"/>
            </a:endParaRPr>
          </a:p>
          <a:p>
            <a:pPr algn="ctr">
              <a:lnSpc>
                <a:spcPct val="100000"/>
              </a:lnSpc>
              <a:spcBef>
                <a:spcPts val="35"/>
              </a:spcBef>
            </a:pPr>
            <a:r>
              <a:rPr sz="650" b="1" dirty="0">
                <a:latin typeface="Calibri"/>
                <a:cs typeface="Calibri"/>
              </a:rPr>
              <a:t>Q1</a:t>
            </a:r>
            <a:r>
              <a:rPr sz="650" b="1" spc="160"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0"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0"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0"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0"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0"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0"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0"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spc="-25" dirty="0">
                <a:latin typeface="Calibri"/>
                <a:cs typeface="Calibri"/>
              </a:rPr>
              <a:t>Q4</a:t>
            </a:r>
            <a:endParaRPr sz="650" dirty="0">
              <a:latin typeface="Calibri"/>
              <a:cs typeface="Calibri"/>
            </a:endParaRPr>
          </a:p>
        </p:txBody>
      </p:sp>
      <p:grpSp>
        <p:nvGrpSpPr>
          <p:cNvPr id="30" name="object 30"/>
          <p:cNvGrpSpPr/>
          <p:nvPr/>
        </p:nvGrpSpPr>
        <p:grpSpPr>
          <a:xfrm>
            <a:off x="1491652" y="1270399"/>
            <a:ext cx="8660130" cy="4872990"/>
            <a:chOff x="1764026" y="1610868"/>
            <a:chExt cx="8660130" cy="4872990"/>
          </a:xfrm>
        </p:grpSpPr>
        <p:sp>
          <p:nvSpPr>
            <p:cNvPr id="31" name="object 31"/>
            <p:cNvSpPr/>
            <p:nvPr/>
          </p:nvSpPr>
          <p:spPr>
            <a:xfrm>
              <a:off x="2609293" y="1610868"/>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32" name="object 32"/>
            <p:cNvSpPr/>
            <p:nvPr/>
          </p:nvSpPr>
          <p:spPr>
            <a:xfrm>
              <a:off x="2609292" y="1610869"/>
              <a:ext cx="4445" cy="212725"/>
            </a:xfrm>
            <a:custGeom>
              <a:avLst/>
              <a:gdLst/>
              <a:ahLst/>
              <a:cxnLst/>
              <a:rect l="l" t="t" r="r" b="b"/>
              <a:pathLst>
                <a:path w="4444"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33" name="object 33"/>
            <p:cNvSpPr/>
            <p:nvPr/>
          </p:nvSpPr>
          <p:spPr>
            <a:xfrm>
              <a:off x="3167167" y="1610869"/>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34" name="object 34"/>
            <p:cNvSpPr/>
            <p:nvPr/>
          </p:nvSpPr>
          <p:spPr>
            <a:xfrm>
              <a:off x="3167166" y="1610870"/>
              <a:ext cx="4445" cy="212725"/>
            </a:xfrm>
            <a:custGeom>
              <a:avLst/>
              <a:gdLst/>
              <a:ahLst/>
              <a:cxnLst/>
              <a:rect l="l" t="t" r="r" b="b"/>
              <a:pathLst>
                <a:path w="4444"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35" name="object 35"/>
            <p:cNvSpPr/>
            <p:nvPr/>
          </p:nvSpPr>
          <p:spPr>
            <a:xfrm>
              <a:off x="4143445" y="171924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36" name="object 36"/>
            <p:cNvSpPr/>
            <p:nvPr/>
          </p:nvSpPr>
          <p:spPr>
            <a:xfrm>
              <a:off x="4143449" y="1719245"/>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37" name="object 37"/>
            <p:cNvSpPr/>
            <p:nvPr/>
          </p:nvSpPr>
          <p:spPr>
            <a:xfrm>
              <a:off x="4282914" y="1610870"/>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38" name="object 38"/>
            <p:cNvSpPr/>
            <p:nvPr/>
          </p:nvSpPr>
          <p:spPr>
            <a:xfrm>
              <a:off x="4282914" y="1610871"/>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39" name="object 39"/>
            <p:cNvSpPr/>
            <p:nvPr/>
          </p:nvSpPr>
          <p:spPr>
            <a:xfrm>
              <a:off x="4840788" y="1610871"/>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0" name="object 40"/>
            <p:cNvSpPr/>
            <p:nvPr/>
          </p:nvSpPr>
          <p:spPr>
            <a:xfrm>
              <a:off x="4840787" y="1610872"/>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1" name="object 41"/>
            <p:cNvSpPr/>
            <p:nvPr/>
          </p:nvSpPr>
          <p:spPr>
            <a:xfrm>
              <a:off x="5398662" y="1610872"/>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2" name="object 42"/>
            <p:cNvSpPr/>
            <p:nvPr/>
          </p:nvSpPr>
          <p:spPr>
            <a:xfrm>
              <a:off x="5398666" y="1610873"/>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3" name="object 43"/>
            <p:cNvSpPr/>
            <p:nvPr/>
          </p:nvSpPr>
          <p:spPr>
            <a:xfrm>
              <a:off x="5956536" y="1610872"/>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4" name="object 44"/>
            <p:cNvSpPr/>
            <p:nvPr/>
          </p:nvSpPr>
          <p:spPr>
            <a:xfrm>
              <a:off x="5956535" y="1610874"/>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5" name="object 45"/>
            <p:cNvSpPr/>
            <p:nvPr/>
          </p:nvSpPr>
          <p:spPr>
            <a:xfrm>
              <a:off x="6514409" y="1610873"/>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6" name="object 46"/>
            <p:cNvSpPr/>
            <p:nvPr/>
          </p:nvSpPr>
          <p:spPr>
            <a:xfrm>
              <a:off x="6514409" y="1610874"/>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7" name="object 47"/>
            <p:cNvSpPr/>
            <p:nvPr/>
          </p:nvSpPr>
          <p:spPr>
            <a:xfrm>
              <a:off x="7072283" y="1610874"/>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8" name="object 48"/>
            <p:cNvSpPr/>
            <p:nvPr/>
          </p:nvSpPr>
          <p:spPr>
            <a:xfrm>
              <a:off x="7072287" y="1610875"/>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9" name="object 49"/>
            <p:cNvSpPr/>
            <p:nvPr/>
          </p:nvSpPr>
          <p:spPr>
            <a:xfrm>
              <a:off x="7630157" y="1610875"/>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0" name="object 50"/>
            <p:cNvSpPr/>
            <p:nvPr/>
          </p:nvSpPr>
          <p:spPr>
            <a:xfrm>
              <a:off x="7630156" y="1610876"/>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51" name="object 51"/>
            <p:cNvSpPr/>
            <p:nvPr/>
          </p:nvSpPr>
          <p:spPr>
            <a:xfrm>
              <a:off x="8188031" y="1610876"/>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2" name="object 52"/>
            <p:cNvSpPr/>
            <p:nvPr/>
          </p:nvSpPr>
          <p:spPr>
            <a:xfrm>
              <a:off x="8188030" y="1610877"/>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53" name="object 53"/>
            <p:cNvSpPr/>
            <p:nvPr/>
          </p:nvSpPr>
          <p:spPr>
            <a:xfrm>
              <a:off x="8745904" y="1610876"/>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4" name="object 54"/>
            <p:cNvSpPr/>
            <p:nvPr/>
          </p:nvSpPr>
          <p:spPr>
            <a:xfrm>
              <a:off x="8745904" y="1610877"/>
              <a:ext cx="4445" cy="212725"/>
            </a:xfrm>
            <a:custGeom>
              <a:avLst/>
              <a:gdLst/>
              <a:ahLst/>
              <a:cxnLst/>
              <a:rect l="l" t="t" r="r" b="b"/>
              <a:pathLst>
                <a:path w="4445" h="212725">
                  <a:moveTo>
                    <a:pt x="4230" y="212580"/>
                  </a:moveTo>
                  <a:lnTo>
                    <a:pt x="0" y="212580"/>
                  </a:lnTo>
                  <a:lnTo>
                    <a:pt x="0" y="0"/>
                  </a:lnTo>
                  <a:lnTo>
                    <a:pt x="4230" y="0"/>
                  </a:lnTo>
                  <a:lnTo>
                    <a:pt x="4230" y="212580"/>
                  </a:lnTo>
                  <a:close/>
                </a:path>
              </a:pathLst>
            </a:custGeom>
            <a:solidFill>
              <a:srgbClr val="000000"/>
            </a:solidFill>
          </p:spPr>
          <p:txBody>
            <a:bodyPr wrap="square" lIns="0" tIns="0" rIns="0" bIns="0" rtlCol="0"/>
            <a:lstStyle/>
            <a:p>
              <a:endParaRPr/>
            </a:p>
          </p:txBody>
        </p:sp>
        <p:sp>
          <p:nvSpPr>
            <p:cNvPr id="55" name="object 55"/>
            <p:cNvSpPr/>
            <p:nvPr/>
          </p:nvSpPr>
          <p:spPr>
            <a:xfrm>
              <a:off x="9303778" y="1610877"/>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6" name="object 56"/>
            <p:cNvSpPr/>
            <p:nvPr/>
          </p:nvSpPr>
          <p:spPr>
            <a:xfrm>
              <a:off x="9303778" y="1610878"/>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57" name="object 57"/>
            <p:cNvSpPr/>
            <p:nvPr/>
          </p:nvSpPr>
          <p:spPr>
            <a:xfrm>
              <a:off x="9861652" y="1610878"/>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8" name="object 58"/>
            <p:cNvSpPr/>
            <p:nvPr/>
          </p:nvSpPr>
          <p:spPr>
            <a:xfrm>
              <a:off x="9861652" y="1610879"/>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59" name="object 59"/>
            <p:cNvSpPr/>
            <p:nvPr/>
          </p:nvSpPr>
          <p:spPr>
            <a:xfrm>
              <a:off x="10419525" y="1610879"/>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60" name="object 60"/>
            <p:cNvSpPr/>
            <p:nvPr/>
          </p:nvSpPr>
          <p:spPr>
            <a:xfrm>
              <a:off x="2605062" y="1610880"/>
              <a:ext cx="7818755" cy="988060"/>
            </a:xfrm>
            <a:custGeom>
              <a:avLst/>
              <a:gdLst/>
              <a:ahLst/>
              <a:cxnLst/>
              <a:rect l="l" t="t" r="r" b="b"/>
              <a:pathLst>
                <a:path w="7818755" h="988060">
                  <a:moveTo>
                    <a:pt x="8458" y="225094"/>
                  </a:moveTo>
                  <a:lnTo>
                    <a:pt x="0" y="225094"/>
                  </a:lnTo>
                  <a:lnTo>
                    <a:pt x="0" y="987882"/>
                  </a:lnTo>
                  <a:lnTo>
                    <a:pt x="8458" y="987882"/>
                  </a:lnTo>
                  <a:lnTo>
                    <a:pt x="8458" y="225094"/>
                  </a:lnTo>
                  <a:close/>
                </a:path>
                <a:path w="7818755" h="988060">
                  <a:moveTo>
                    <a:pt x="7818679" y="0"/>
                  </a:moveTo>
                  <a:lnTo>
                    <a:pt x="7814462" y="0"/>
                  </a:lnTo>
                  <a:lnTo>
                    <a:pt x="7814462" y="212585"/>
                  </a:lnTo>
                  <a:lnTo>
                    <a:pt x="7818679" y="212585"/>
                  </a:lnTo>
                  <a:lnTo>
                    <a:pt x="7818679" y="0"/>
                  </a:lnTo>
                  <a:close/>
                </a:path>
              </a:pathLst>
            </a:custGeom>
            <a:solidFill>
              <a:srgbClr val="000000"/>
            </a:solidFill>
          </p:spPr>
          <p:txBody>
            <a:bodyPr wrap="square" lIns="0" tIns="0" rIns="0" bIns="0" rtlCol="0"/>
            <a:lstStyle/>
            <a:p>
              <a:endParaRPr/>
            </a:p>
          </p:txBody>
        </p:sp>
        <p:sp>
          <p:nvSpPr>
            <p:cNvPr id="61" name="object 61"/>
            <p:cNvSpPr/>
            <p:nvPr/>
          </p:nvSpPr>
          <p:spPr>
            <a:xfrm>
              <a:off x="3167172" y="1835965"/>
              <a:ext cx="0" cy="763270"/>
            </a:xfrm>
            <a:custGeom>
              <a:avLst/>
              <a:gdLst/>
              <a:ahLst/>
              <a:cxnLst/>
              <a:rect l="l" t="t" r="r" b="b"/>
              <a:pathLst>
                <a:path h="763269">
                  <a:moveTo>
                    <a:pt x="0" y="481421"/>
                  </a:moveTo>
                  <a:lnTo>
                    <a:pt x="0" y="762788"/>
                  </a:lnTo>
                </a:path>
                <a:path h="763269">
                  <a:moveTo>
                    <a:pt x="0" y="0"/>
                  </a:moveTo>
                  <a:lnTo>
                    <a:pt x="0" y="277176"/>
                  </a:lnTo>
                </a:path>
              </a:pathLst>
            </a:custGeom>
            <a:ln w="3175">
              <a:solidFill>
                <a:srgbClr val="000000"/>
              </a:solidFill>
            </a:ln>
          </p:spPr>
          <p:txBody>
            <a:bodyPr wrap="square" lIns="0" tIns="0" rIns="0" bIns="0" rtlCol="0"/>
            <a:lstStyle/>
            <a:p>
              <a:endParaRPr/>
            </a:p>
          </p:txBody>
        </p:sp>
        <p:sp>
          <p:nvSpPr>
            <p:cNvPr id="62" name="object 62"/>
            <p:cNvSpPr/>
            <p:nvPr/>
          </p:nvSpPr>
          <p:spPr>
            <a:xfrm>
              <a:off x="3167164" y="1835975"/>
              <a:ext cx="4445" cy="763270"/>
            </a:xfrm>
            <a:custGeom>
              <a:avLst/>
              <a:gdLst/>
              <a:ahLst/>
              <a:cxnLst/>
              <a:rect l="l" t="t" r="r" b="b"/>
              <a:pathLst>
                <a:path w="4444" h="763269">
                  <a:moveTo>
                    <a:pt x="4229" y="481418"/>
                  </a:moveTo>
                  <a:lnTo>
                    <a:pt x="0" y="481418"/>
                  </a:lnTo>
                  <a:lnTo>
                    <a:pt x="0" y="762787"/>
                  </a:lnTo>
                  <a:lnTo>
                    <a:pt x="4229" y="762787"/>
                  </a:lnTo>
                  <a:lnTo>
                    <a:pt x="4229" y="481418"/>
                  </a:lnTo>
                  <a:close/>
                </a:path>
                <a:path w="4444" h="763269">
                  <a:moveTo>
                    <a:pt x="4229" y="0"/>
                  </a:moveTo>
                  <a:lnTo>
                    <a:pt x="0" y="0"/>
                  </a:lnTo>
                  <a:lnTo>
                    <a:pt x="0" y="277177"/>
                  </a:lnTo>
                  <a:lnTo>
                    <a:pt x="4229" y="277177"/>
                  </a:lnTo>
                  <a:lnTo>
                    <a:pt x="4229" y="0"/>
                  </a:lnTo>
                  <a:close/>
                </a:path>
              </a:pathLst>
            </a:custGeom>
            <a:solidFill>
              <a:srgbClr val="000000"/>
            </a:solidFill>
          </p:spPr>
          <p:txBody>
            <a:bodyPr wrap="square" lIns="0" tIns="0" rIns="0" bIns="0" rtlCol="0"/>
            <a:lstStyle/>
            <a:p>
              <a:endParaRPr/>
            </a:p>
          </p:txBody>
        </p:sp>
        <p:sp>
          <p:nvSpPr>
            <p:cNvPr id="63" name="object 63"/>
            <p:cNvSpPr/>
            <p:nvPr/>
          </p:nvSpPr>
          <p:spPr>
            <a:xfrm>
              <a:off x="3725046" y="1610881"/>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64" name="object 64"/>
            <p:cNvSpPr/>
            <p:nvPr/>
          </p:nvSpPr>
          <p:spPr>
            <a:xfrm>
              <a:off x="3725050" y="1610882"/>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65" name="object 65"/>
            <p:cNvSpPr/>
            <p:nvPr/>
          </p:nvSpPr>
          <p:spPr>
            <a:xfrm>
              <a:off x="4282920" y="1835967"/>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66" name="object 66"/>
            <p:cNvSpPr/>
            <p:nvPr/>
          </p:nvSpPr>
          <p:spPr>
            <a:xfrm>
              <a:off x="4282919" y="1835968"/>
              <a:ext cx="4445" cy="763270"/>
            </a:xfrm>
            <a:custGeom>
              <a:avLst/>
              <a:gdLst/>
              <a:ahLst/>
              <a:cxnLst/>
              <a:rect l="l" t="t" r="r" b="b"/>
              <a:pathLst>
                <a:path w="4445" h="763269">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67" name="object 67"/>
            <p:cNvSpPr/>
            <p:nvPr/>
          </p:nvSpPr>
          <p:spPr>
            <a:xfrm>
              <a:off x="4561857" y="171925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68" name="object 68"/>
            <p:cNvSpPr/>
            <p:nvPr/>
          </p:nvSpPr>
          <p:spPr>
            <a:xfrm>
              <a:off x="4561861" y="171925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69" name="object 69"/>
            <p:cNvSpPr/>
            <p:nvPr/>
          </p:nvSpPr>
          <p:spPr>
            <a:xfrm>
              <a:off x="4701326" y="171925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70" name="object 70"/>
            <p:cNvSpPr/>
            <p:nvPr/>
          </p:nvSpPr>
          <p:spPr>
            <a:xfrm>
              <a:off x="4701325" y="171925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71" name="object 71"/>
            <p:cNvSpPr/>
            <p:nvPr/>
          </p:nvSpPr>
          <p:spPr>
            <a:xfrm>
              <a:off x="4840794" y="1835969"/>
              <a:ext cx="0" cy="763270"/>
            </a:xfrm>
            <a:custGeom>
              <a:avLst/>
              <a:gdLst/>
              <a:ahLst/>
              <a:cxnLst/>
              <a:rect l="l" t="t" r="r" b="b"/>
              <a:pathLst>
                <a:path h="763269">
                  <a:moveTo>
                    <a:pt x="0" y="477247"/>
                  </a:moveTo>
                  <a:lnTo>
                    <a:pt x="0" y="762788"/>
                  </a:lnTo>
                </a:path>
                <a:path h="763269">
                  <a:moveTo>
                    <a:pt x="0" y="0"/>
                  </a:moveTo>
                  <a:lnTo>
                    <a:pt x="0" y="273004"/>
                  </a:lnTo>
                </a:path>
              </a:pathLst>
            </a:custGeom>
            <a:ln w="3175">
              <a:solidFill>
                <a:srgbClr val="000000"/>
              </a:solidFill>
            </a:ln>
          </p:spPr>
          <p:txBody>
            <a:bodyPr wrap="square" lIns="0" tIns="0" rIns="0" bIns="0" rtlCol="0"/>
            <a:lstStyle/>
            <a:p>
              <a:endParaRPr/>
            </a:p>
          </p:txBody>
        </p:sp>
        <p:sp>
          <p:nvSpPr>
            <p:cNvPr id="72" name="object 72"/>
            <p:cNvSpPr/>
            <p:nvPr/>
          </p:nvSpPr>
          <p:spPr>
            <a:xfrm>
              <a:off x="4840783" y="1835975"/>
              <a:ext cx="4445" cy="763270"/>
            </a:xfrm>
            <a:custGeom>
              <a:avLst/>
              <a:gdLst/>
              <a:ahLst/>
              <a:cxnLst/>
              <a:rect l="l" t="t" r="r" b="b"/>
              <a:pathLst>
                <a:path w="4445" h="763269">
                  <a:moveTo>
                    <a:pt x="4229" y="477253"/>
                  </a:moveTo>
                  <a:lnTo>
                    <a:pt x="0" y="477253"/>
                  </a:lnTo>
                  <a:lnTo>
                    <a:pt x="0" y="762800"/>
                  </a:lnTo>
                  <a:lnTo>
                    <a:pt x="4229" y="762800"/>
                  </a:lnTo>
                  <a:lnTo>
                    <a:pt x="4229" y="477253"/>
                  </a:lnTo>
                  <a:close/>
                </a:path>
                <a:path w="4445" h="763269">
                  <a:moveTo>
                    <a:pt x="4229" y="0"/>
                  </a:moveTo>
                  <a:lnTo>
                    <a:pt x="0" y="0"/>
                  </a:lnTo>
                  <a:lnTo>
                    <a:pt x="0" y="272999"/>
                  </a:lnTo>
                  <a:lnTo>
                    <a:pt x="4229" y="272999"/>
                  </a:lnTo>
                  <a:lnTo>
                    <a:pt x="4229" y="0"/>
                  </a:lnTo>
                  <a:close/>
                </a:path>
              </a:pathLst>
            </a:custGeom>
            <a:solidFill>
              <a:srgbClr val="000000"/>
            </a:solidFill>
          </p:spPr>
          <p:txBody>
            <a:bodyPr wrap="square" lIns="0" tIns="0" rIns="0" bIns="0" rtlCol="0"/>
            <a:lstStyle/>
            <a:p>
              <a:endParaRPr/>
            </a:p>
          </p:txBody>
        </p:sp>
        <p:sp>
          <p:nvSpPr>
            <p:cNvPr id="73" name="object 73"/>
            <p:cNvSpPr/>
            <p:nvPr/>
          </p:nvSpPr>
          <p:spPr>
            <a:xfrm>
              <a:off x="5398668" y="1835970"/>
              <a:ext cx="0" cy="763270"/>
            </a:xfrm>
            <a:custGeom>
              <a:avLst/>
              <a:gdLst/>
              <a:ahLst/>
              <a:cxnLst/>
              <a:rect l="l" t="t" r="r" b="b"/>
              <a:pathLst>
                <a:path h="763269">
                  <a:moveTo>
                    <a:pt x="0" y="477246"/>
                  </a:moveTo>
                  <a:lnTo>
                    <a:pt x="0" y="762788"/>
                  </a:lnTo>
                </a:path>
                <a:path h="763269">
                  <a:moveTo>
                    <a:pt x="0" y="0"/>
                  </a:moveTo>
                  <a:lnTo>
                    <a:pt x="0" y="273003"/>
                  </a:lnTo>
                </a:path>
              </a:pathLst>
            </a:custGeom>
            <a:ln w="3175">
              <a:solidFill>
                <a:srgbClr val="000000"/>
              </a:solidFill>
            </a:ln>
          </p:spPr>
          <p:txBody>
            <a:bodyPr wrap="square" lIns="0" tIns="0" rIns="0" bIns="0" rtlCol="0"/>
            <a:lstStyle/>
            <a:p>
              <a:endParaRPr/>
            </a:p>
          </p:txBody>
        </p:sp>
        <p:sp>
          <p:nvSpPr>
            <p:cNvPr id="74" name="object 74"/>
            <p:cNvSpPr/>
            <p:nvPr/>
          </p:nvSpPr>
          <p:spPr>
            <a:xfrm>
              <a:off x="5398668" y="1835975"/>
              <a:ext cx="4445" cy="763270"/>
            </a:xfrm>
            <a:custGeom>
              <a:avLst/>
              <a:gdLst/>
              <a:ahLst/>
              <a:cxnLst/>
              <a:rect l="l" t="t" r="r" b="b"/>
              <a:pathLst>
                <a:path w="4445" h="763269">
                  <a:moveTo>
                    <a:pt x="4229" y="477253"/>
                  </a:moveTo>
                  <a:lnTo>
                    <a:pt x="0" y="477253"/>
                  </a:lnTo>
                  <a:lnTo>
                    <a:pt x="0" y="762800"/>
                  </a:lnTo>
                  <a:lnTo>
                    <a:pt x="4229" y="762800"/>
                  </a:lnTo>
                  <a:lnTo>
                    <a:pt x="4229" y="477253"/>
                  </a:lnTo>
                  <a:close/>
                </a:path>
                <a:path w="4445" h="763269">
                  <a:moveTo>
                    <a:pt x="4229" y="0"/>
                  </a:moveTo>
                  <a:lnTo>
                    <a:pt x="0" y="0"/>
                  </a:lnTo>
                  <a:lnTo>
                    <a:pt x="0" y="272999"/>
                  </a:lnTo>
                  <a:lnTo>
                    <a:pt x="4229" y="272999"/>
                  </a:lnTo>
                  <a:lnTo>
                    <a:pt x="4229" y="0"/>
                  </a:lnTo>
                  <a:close/>
                </a:path>
              </a:pathLst>
            </a:custGeom>
            <a:solidFill>
              <a:srgbClr val="000000"/>
            </a:solidFill>
          </p:spPr>
          <p:txBody>
            <a:bodyPr wrap="square" lIns="0" tIns="0" rIns="0" bIns="0" rtlCol="0"/>
            <a:lstStyle/>
            <a:p>
              <a:endParaRPr/>
            </a:p>
          </p:txBody>
        </p:sp>
        <p:sp>
          <p:nvSpPr>
            <p:cNvPr id="75" name="object 75"/>
            <p:cNvSpPr/>
            <p:nvPr/>
          </p:nvSpPr>
          <p:spPr>
            <a:xfrm>
              <a:off x="5956542" y="1835970"/>
              <a:ext cx="0" cy="763270"/>
            </a:xfrm>
            <a:custGeom>
              <a:avLst/>
              <a:gdLst/>
              <a:ahLst/>
              <a:cxnLst/>
              <a:rect l="l" t="t" r="r" b="b"/>
              <a:pathLst>
                <a:path h="763269">
                  <a:moveTo>
                    <a:pt x="0" y="477245"/>
                  </a:moveTo>
                  <a:lnTo>
                    <a:pt x="0" y="762788"/>
                  </a:lnTo>
                </a:path>
                <a:path h="763269">
                  <a:moveTo>
                    <a:pt x="0" y="0"/>
                  </a:moveTo>
                  <a:lnTo>
                    <a:pt x="0" y="273002"/>
                  </a:lnTo>
                </a:path>
              </a:pathLst>
            </a:custGeom>
            <a:ln w="3175">
              <a:solidFill>
                <a:srgbClr val="000000"/>
              </a:solidFill>
            </a:ln>
          </p:spPr>
          <p:txBody>
            <a:bodyPr wrap="square" lIns="0" tIns="0" rIns="0" bIns="0" rtlCol="0"/>
            <a:lstStyle/>
            <a:p>
              <a:endParaRPr/>
            </a:p>
          </p:txBody>
        </p:sp>
        <p:sp>
          <p:nvSpPr>
            <p:cNvPr id="76" name="object 76"/>
            <p:cNvSpPr/>
            <p:nvPr/>
          </p:nvSpPr>
          <p:spPr>
            <a:xfrm>
              <a:off x="5956541" y="1835975"/>
              <a:ext cx="4445" cy="763270"/>
            </a:xfrm>
            <a:custGeom>
              <a:avLst/>
              <a:gdLst/>
              <a:ahLst/>
              <a:cxnLst/>
              <a:rect l="l" t="t" r="r" b="b"/>
              <a:pathLst>
                <a:path w="4445" h="763269">
                  <a:moveTo>
                    <a:pt x="4216" y="477253"/>
                  </a:moveTo>
                  <a:lnTo>
                    <a:pt x="0" y="477253"/>
                  </a:lnTo>
                  <a:lnTo>
                    <a:pt x="0" y="762800"/>
                  </a:lnTo>
                  <a:lnTo>
                    <a:pt x="4216" y="762800"/>
                  </a:lnTo>
                  <a:lnTo>
                    <a:pt x="4216" y="477253"/>
                  </a:lnTo>
                  <a:close/>
                </a:path>
                <a:path w="4445" h="763269">
                  <a:moveTo>
                    <a:pt x="4216" y="0"/>
                  </a:moveTo>
                  <a:lnTo>
                    <a:pt x="0" y="0"/>
                  </a:lnTo>
                  <a:lnTo>
                    <a:pt x="0" y="272999"/>
                  </a:lnTo>
                  <a:lnTo>
                    <a:pt x="4216" y="272999"/>
                  </a:lnTo>
                  <a:lnTo>
                    <a:pt x="4216" y="0"/>
                  </a:lnTo>
                  <a:close/>
                </a:path>
              </a:pathLst>
            </a:custGeom>
            <a:solidFill>
              <a:srgbClr val="000000"/>
            </a:solidFill>
          </p:spPr>
          <p:txBody>
            <a:bodyPr wrap="square" lIns="0" tIns="0" rIns="0" bIns="0" rtlCol="0"/>
            <a:lstStyle/>
            <a:p>
              <a:endParaRPr/>
            </a:p>
          </p:txBody>
        </p:sp>
        <p:sp>
          <p:nvSpPr>
            <p:cNvPr id="77" name="object 77"/>
            <p:cNvSpPr/>
            <p:nvPr/>
          </p:nvSpPr>
          <p:spPr>
            <a:xfrm>
              <a:off x="6514416" y="1835971"/>
              <a:ext cx="0" cy="763270"/>
            </a:xfrm>
            <a:custGeom>
              <a:avLst/>
              <a:gdLst/>
              <a:ahLst/>
              <a:cxnLst/>
              <a:rect l="l" t="t" r="r" b="b"/>
              <a:pathLst>
                <a:path h="763269">
                  <a:moveTo>
                    <a:pt x="0" y="477244"/>
                  </a:moveTo>
                  <a:lnTo>
                    <a:pt x="0" y="762788"/>
                  </a:lnTo>
                </a:path>
                <a:path h="763269">
                  <a:moveTo>
                    <a:pt x="0" y="0"/>
                  </a:moveTo>
                  <a:lnTo>
                    <a:pt x="0" y="273001"/>
                  </a:lnTo>
                </a:path>
              </a:pathLst>
            </a:custGeom>
            <a:ln w="3175">
              <a:solidFill>
                <a:srgbClr val="000000"/>
              </a:solidFill>
            </a:ln>
          </p:spPr>
          <p:txBody>
            <a:bodyPr wrap="square" lIns="0" tIns="0" rIns="0" bIns="0" rtlCol="0"/>
            <a:lstStyle/>
            <a:p>
              <a:endParaRPr/>
            </a:p>
          </p:txBody>
        </p:sp>
        <p:sp>
          <p:nvSpPr>
            <p:cNvPr id="78" name="object 78"/>
            <p:cNvSpPr/>
            <p:nvPr/>
          </p:nvSpPr>
          <p:spPr>
            <a:xfrm>
              <a:off x="6514414" y="1835975"/>
              <a:ext cx="4445" cy="763270"/>
            </a:xfrm>
            <a:custGeom>
              <a:avLst/>
              <a:gdLst/>
              <a:ahLst/>
              <a:cxnLst/>
              <a:rect l="l" t="t" r="r" b="b"/>
              <a:pathLst>
                <a:path w="4445" h="763269">
                  <a:moveTo>
                    <a:pt x="4216" y="477253"/>
                  </a:moveTo>
                  <a:lnTo>
                    <a:pt x="0" y="477253"/>
                  </a:lnTo>
                  <a:lnTo>
                    <a:pt x="0" y="762800"/>
                  </a:lnTo>
                  <a:lnTo>
                    <a:pt x="4216" y="762800"/>
                  </a:lnTo>
                  <a:lnTo>
                    <a:pt x="4216" y="477253"/>
                  </a:lnTo>
                  <a:close/>
                </a:path>
                <a:path w="4445" h="763269">
                  <a:moveTo>
                    <a:pt x="4216" y="0"/>
                  </a:moveTo>
                  <a:lnTo>
                    <a:pt x="0" y="0"/>
                  </a:lnTo>
                  <a:lnTo>
                    <a:pt x="0" y="272999"/>
                  </a:lnTo>
                  <a:lnTo>
                    <a:pt x="4216" y="272999"/>
                  </a:lnTo>
                  <a:lnTo>
                    <a:pt x="4216" y="0"/>
                  </a:lnTo>
                  <a:close/>
                </a:path>
              </a:pathLst>
            </a:custGeom>
            <a:solidFill>
              <a:srgbClr val="000000"/>
            </a:solidFill>
          </p:spPr>
          <p:txBody>
            <a:bodyPr wrap="square" lIns="0" tIns="0" rIns="0" bIns="0" rtlCol="0"/>
            <a:lstStyle/>
            <a:p>
              <a:endParaRPr/>
            </a:p>
          </p:txBody>
        </p:sp>
        <p:sp>
          <p:nvSpPr>
            <p:cNvPr id="79" name="object 79"/>
            <p:cNvSpPr/>
            <p:nvPr/>
          </p:nvSpPr>
          <p:spPr>
            <a:xfrm>
              <a:off x="7072290" y="1835972"/>
              <a:ext cx="0" cy="763270"/>
            </a:xfrm>
            <a:custGeom>
              <a:avLst/>
              <a:gdLst/>
              <a:ahLst/>
              <a:cxnLst/>
              <a:rect l="l" t="t" r="r" b="b"/>
              <a:pathLst>
                <a:path h="763269">
                  <a:moveTo>
                    <a:pt x="0" y="477243"/>
                  </a:moveTo>
                  <a:lnTo>
                    <a:pt x="0" y="762788"/>
                  </a:lnTo>
                </a:path>
                <a:path h="763269">
                  <a:moveTo>
                    <a:pt x="0" y="0"/>
                  </a:moveTo>
                  <a:lnTo>
                    <a:pt x="0" y="273001"/>
                  </a:lnTo>
                </a:path>
              </a:pathLst>
            </a:custGeom>
            <a:ln w="3175">
              <a:solidFill>
                <a:srgbClr val="000000"/>
              </a:solidFill>
            </a:ln>
          </p:spPr>
          <p:txBody>
            <a:bodyPr wrap="square" lIns="0" tIns="0" rIns="0" bIns="0" rtlCol="0"/>
            <a:lstStyle/>
            <a:p>
              <a:endParaRPr/>
            </a:p>
          </p:txBody>
        </p:sp>
        <p:sp>
          <p:nvSpPr>
            <p:cNvPr id="80" name="object 80"/>
            <p:cNvSpPr/>
            <p:nvPr/>
          </p:nvSpPr>
          <p:spPr>
            <a:xfrm>
              <a:off x="7072287" y="1835975"/>
              <a:ext cx="4445" cy="763270"/>
            </a:xfrm>
            <a:custGeom>
              <a:avLst/>
              <a:gdLst/>
              <a:ahLst/>
              <a:cxnLst/>
              <a:rect l="l" t="t" r="r" b="b"/>
              <a:pathLst>
                <a:path w="4445" h="763269">
                  <a:moveTo>
                    <a:pt x="4229" y="477253"/>
                  </a:moveTo>
                  <a:lnTo>
                    <a:pt x="0" y="477253"/>
                  </a:lnTo>
                  <a:lnTo>
                    <a:pt x="0" y="762800"/>
                  </a:lnTo>
                  <a:lnTo>
                    <a:pt x="4229" y="762800"/>
                  </a:lnTo>
                  <a:lnTo>
                    <a:pt x="4229" y="477253"/>
                  </a:lnTo>
                  <a:close/>
                </a:path>
                <a:path w="4445" h="763269">
                  <a:moveTo>
                    <a:pt x="4229" y="0"/>
                  </a:moveTo>
                  <a:lnTo>
                    <a:pt x="0" y="0"/>
                  </a:lnTo>
                  <a:lnTo>
                    <a:pt x="0" y="272999"/>
                  </a:lnTo>
                  <a:lnTo>
                    <a:pt x="4229" y="272999"/>
                  </a:lnTo>
                  <a:lnTo>
                    <a:pt x="4229" y="0"/>
                  </a:lnTo>
                  <a:close/>
                </a:path>
              </a:pathLst>
            </a:custGeom>
            <a:solidFill>
              <a:srgbClr val="000000"/>
            </a:solidFill>
          </p:spPr>
          <p:txBody>
            <a:bodyPr wrap="square" lIns="0" tIns="0" rIns="0" bIns="0" rtlCol="0"/>
            <a:lstStyle/>
            <a:p>
              <a:endParaRPr/>
            </a:p>
          </p:txBody>
        </p:sp>
        <p:sp>
          <p:nvSpPr>
            <p:cNvPr id="81" name="object 81"/>
            <p:cNvSpPr/>
            <p:nvPr/>
          </p:nvSpPr>
          <p:spPr>
            <a:xfrm>
              <a:off x="7630163" y="1835973"/>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82" name="object 82"/>
            <p:cNvSpPr/>
            <p:nvPr/>
          </p:nvSpPr>
          <p:spPr>
            <a:xfrm>
              <a:off x="7630163" y="1835974"/>
              <a:ext cx="4445" cy="763270"/>
            </a:xfrm>
            <a:custGeom>
              <a:avLst/>
              <a:gdLst/>
              <a:ahLst/>
              <a:cxnLst/>
              <a:rect l="l" t="t" r="r" b="b"/>
              <a:pathLst>
                <a:path w="4445" h="763269">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83" name="object 83"/>
            <p:cNvSpPr/>
            <p:nvPr/>
          </p:nvSpPr>
          <p:spPr>
            <a:xfrm>
              <a:off x="8188037" y="1835974"/>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84" name="object 84"/>
            <p:cNvSpPr/>
            <p:nvPr/>
          </p:nvSpPr>
          <p:spPr>
            <a:xfrm>
              <a:off x="8188036" y="1835975"/>
              <a:ext cx="4445" cy="763270"/>
            </a:xfrm>
            <a:custGeom>
              <a:avLst/>
              <a:gdLst/>
              <a:ahLst/>
              <a:cxnLst/>
              <a:rect l="l" t="t" r="r" b="b"/>
              <a:pathLst>
                <a:path w="4445" h="763269">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85" name="object 85"/>
            <p:cNvSpPr/>
            <p:nvPr/>
          </p:nvSpPr>
          <p:spPr>
            <a:xfrm>
              <a:off x="8745910" y="1835974"/>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86" name="object 86"/>
            <p:cNvSpPr/>
            <p:nvPr/>
          </p:nvSpPr>
          <p:spPr>
            <a:xfrm>
              <a:off x="8745910" y="1835975"/>
              <a:ext cx="4445" cy="763270"/>
            </a:xfrm>
            <a:custGeom>
              <a:avLst/>
              <a:gdLst/>
              <a:ahLst/>
              <a:cxnLst/>
              <a:rect l="l" t="t" r="r" b="b"/>
              <a:pathLst>
                <a:path w="4445" h="763269">
                  <a:moveTo>
                    <a:pt x="4230" y="762792"/>
                  </a:moveTo>
                  <a:lnTo>
                    <a:pt x="0" y="762792"/>
                  </a:lnTo>
                  <a:lnTo>
                    <a:pt x="0" y="0"/>
                  </a:lnTo>
                  <a:lnTo>
                    <a:pt x="4230" y="0"/>
                  </a:lnTo>
                  <a:lnTo>
                    <a:pt x="4230" y="762792"/>
                  </a:lnTo>
                  <a:close/>
                </a:path>
              </a:pathLst>
            </a:custGeom>
            <a:solidFill>
              <a:srgbClr val="000000"/>
            </a:solidFill>
          </p:spPr>
          <p:txBody>
            <a:bodyPr wrap="square" lIns="0" tIns="0" rIns="0" bIns="0" rtlCol="0"/>
            <a:lstStyle/>
            <a:p>
              <a:endParaRPr/>
            </a:p>
          </p:txBody>
        </p:sp>
        <p:sp>
          <p:nvSpPr>
            <p:cNvPr id="87" name="object 87"/>
            <p:cNvSpPr/>
            <p:nvPr/>
          </p:nvSpPr>
          <p:spPr>
            <a:xfrm>
              <a:off x="9303784" y="1835975"/>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88" name="object 88"/>
            <p:cNvSpPr/>
            <p:nvPr/>
          </p:nvSpPr>
          <p:spPr>
            <a:xfrm>
              <a:off x="9303784" y="1835976"/>
              <a:ext cx="4445" cy="763270"/>
            </a:xfrm>
            <a:custGeom>
              <a:avLst/>
              <a:gdLst/>
              <a:ahLst/>
              <a:cxnLst/>
              <a:rect l="l" t="t" r="r" b="b"/>
              <a:pathLst>
                <a:path w="4445" h="763269">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89" name="object 89"/>
            <p:cNvSpPr/>
            <p:nvPr/>
          </p:nvSpPr>
          <p:spPr>
            <a:xfrm>
              <a:off x="9861658" y="1835976"/>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90" name="object 90"/>
            <p:cNvSpPr/>
            <p:nvPr/>
          </p:nvSpPr>
          <p:spPr>
            <a:xfrm>
              <a:off x="2605074" y="1835987"/>
              <a:ext cx="7818755" cy="1538605"/>
            </a:xfrm>
            <a:custGeom>
              <a:avLst/>
              <a:gdLst/>
              <a:ahLst/>
              <a:cxnLst/>
              <a:rect l="l" t="t" r="r" b="b"/>
              <a:pathLst>
                <a:path w="7818755" h="1538604">
                  <a:moveTo>
                    <a:pt x="8445" y="775284"/>
                  </a:moveTo>
                  <a:lnTo>
                    <a:pt x="0" y="775284"/>
                  </a:lnTo>
                  <a:lnTo>
                    <a:pt x="0" y="1538084"/>
                  </a:lnTo>
                  <a:lnTo>
                    <a:pt x="8445" y="1538084"/>
                  </a:lnTo>
                  <a:lnTo>
                    <a:pt x="8445" y="775284"/>
                  </a:lnTo>
                  <a:close/>
                </a:path>
                <a:path w="7818755" h="1538604">
                  <a:moveTo>
                    <a:pt x="7260806" y="0"/>
                  </a:moveTo>
                  <a:lnTo>
                    <a:pt x="7256577" y="0"/>
                  </a:lnTo>
                  <a:lnTo>
                    <a:pt x="7256577" y="762787"/>
                  </a:lnTo>
                  <a:lnTo>
                    <a:pt x="7260806" y="762787"/>
                  </a:lnTo>
                  <a:lnTo>
                    <a:pt x="7260806" y="0"/>
                  </a:lnTo>
                  <a:close/>
                </a:path>
                <a:path w="7818755" h="1538604">
                  <a:moveTo>
                    <a:pt x="7818666" y="0"/>
                  </a:moveTo>
                  <a:lnTo>
                    <a:pt x="7810220" y="0"/>
                  </a:lnTo>
                  <a:lnTo>
                    <a:pt x="7810220" y="762787"/>
                  </a:lnTo>
                  <a:lnTo>
                    <a:pt x="7818666" y="762787"/>
                  </a:lnTo>
                  <a:lnTo>
                    <a:pt x="7818666" y="0"/>
                  </a:lnTo>
                  <a:close/>
                </a:path>
              </a:pathLst>
            </a:custGeom>
            <a:solidFill>
              <a:srgbClr val="000000"/>
            </a:solidFill>
          </p:spPr>
          <p:txBody>
            <a:bodyPr wrap="square" lIns="0" tIns="0" rIns="0" bIns="0" rtlCol="0"/>
            <a:lstStyle/>
            <a:p>
              <a:endParaRPr/>
            </a:p>
          </p:txBody>
        </p:sp>
        <p:sp>
          <p:nvSpPr>
            <p:cNvPr id="91" name="object 91"/>
            <p:cNvSpPr/>
            <p:nvPr/>
          </p:nvSpPr>
          <p:spPr>
            <a:xfrm>
              <a:off x="3167178" y="2611271"/>
              <a:ext cx="0" cy="763270"/>
            </a:xfrm>
            <a:custGeom>
              <a:avLst/>
              <a:gdLst/>
              <a:ahLst/>
              <a:cxnLst/>
              <a:rect l="l" t="t" r="r" b="b"/>
              <a:pathLst>
                <a:path h="763270">
                  <a:moveTo>
                    <a:pt x="0" y="552265"/>
                  </a:moveTo>
                  <a:lnTo>
                    <a:pt x="0" y="762788"/>
                  </a:lnTo>
                </a:path>
                <a:path h="763270">
                  <a:moveTo>
                    <a:pt x="0" y="0"/>
                  </a:moveTo>
                  <a:lnTo>
                    <a:pt x="0" y="239649"/>
                  </a:lnTo>
                </a:path>
              </a:pathLst>
            </a:custGeom>
            <a:ln w="3175">
              <a:solidFill>
                <a:srgbClr val="000000"/>
              </a:solidFill>
            </a:ln>
          </p:spPr>
          <p:txBody>
            <a:bodyPr wrap="square" lIns="0" tIns="0" rIns="0" bIns="0" rtlCol="0"/>
            <a:lstStyle/>
            <a:p>
              <a:endParaRPr/>
            </a:p>
          </p:txBody>
        </p:sp>
        <p:sp>
          <p:nvSpPr>
            <p:cNvPr id="92" name="object 92"/>
            <p:cNvSpPr/>
            <p:nvPr/>
          </p:nvSpPr>
          <p:spPr>
            <a:xfrm>
              <a:off x="3167176" y="2611284"/>
              <a:ext cx="4445" cy="763270"/>
            </a:xfrm>
            <a:custGeom>
              <a:avLst/>
              <a:gdLst/>
              <a:ahLst/>
              <a:cxnLst/>
              <a:rect l="l" t="t" r="r" b="b"/>
              <a:pathLst>
                <a:path w="4444" h="763270">
                  <a:moveTo>
                    <a:pt x="4216" y="552259"/>
                  </a:moveTo>
                  <a:lnTo>
                    <a:pt x="0" y="552259"/>
                  </a:lnTo>
                  <a:lnTo>
                    <a:pt x="0" y="762787"/>
                  </a:lnTo>
                  <a:lnTo>
                    <a:pt x="4216" y="762787"/>
                  </a:lnTo>
                  <a:lnTo>
                    <a:pt x="4216" y="552259"/>
                  </a:lnTo>
                  <a:close/>
                </a:path>
                <a:path w="4444" h="763270">
                  <a:moveTo>
                    <a:pt x="4216" y="0"/>
                  </a:moveTo>
                  <a:lnTo>
                    <a:pt x="0" y="0"/>
                  </a:lnTo>
                  <a:lnTo>
                    <a:pt x="0" y="239636"/>
                  </a:lnTo>
                  <a:lnTo>
                    <a:pt x="4216" y="239636"/>
                  </a:lnTo>
                  <a:lnTo>
                    <a:pt x="4216" y="0"/>
                  </a:lnTo>
                  <a:close/>
                </a:path>
              </a:pathLst>
            </a:custGeom>
            <a:solidFill>
              <a:srgbClr val="000000"/>
            </a:solidFill>
          </p:spPr>
          <p:txBody>
            <a:bodyPr wrap="square" lIns="0" tIns="0" rIns="0" bIns="0" rtlCol="0"/>
            <a:lstStyle/>
            <a:p>
              <a:endParaRPr/>
            </a:p>
          </p:txBody>
        </p:sp>
        <p:sp>
          <p:nvSpPr>
            <p:cNvPr id="93" name="object 93"/>
            <p:cNvSpPr/>
            <p:nvPr/>
          </p:nvSpPr>
          <p:spPr>
            <a:xfrm>
              <a:off x="3725052" y="2611272"/>
              <a:ext cx="0" cy="763270"/>
            </a:xfrm>
            <a:custGeom>
              <a:avLst/>
              <a:gdLst/>
              <a:ahLst/>
              <a:cxnLst/>
              <a:rect l="l" t="t" r="r" b="b"/>
              <a:pathLst>
                <a:path h="763270">
                  <a:moveTo>
                    <a:pt x="0" y="552264"/>
                  </a:moveTo>
                  <a:lnTo>
                    <a:pt x="0" y="762788"/>
                  </a:lnTo>
                </a:path>
                <a:path h="763270">
                  <a:moveTo>
                    <a:pt x="0" y="0"/>
                  </a:moveTo>
                  <a:lnTo>
                    <a:pt x="0" y="239648"/>
                  </a:lnTo>
                </a:path>
              </a:pathLst>
            </a:custGeom>
            <a:ln w="3175">
              <a:solidFill>
                <a:srgbClr val="000000"/>
              </a:solidFill>
            </a:ln>
          </p:spPr>
          <p:txBody>
            <a:bodyPr wrap="square" lIns="0" tIns="0" rIns="0" bIns="0" rtlCol="0"/>
            <a:lstStyle/>
            <a:p>
              <a:endParaRPr/>
            </a:p>
          </p:txBody>
        </p:sp>
        <p:sp>
          <p:nvSpPr>
            <p:cNvPr id="94" name="object 94"/>
            <p:cNvSpPr/>
            <p:nvPr/>
          </p:nvSpPr>
          <p:spPr>
            <a:xfrm>
              <a:off x="3725049" y="2611284"/>
              <a:ext cx="4445" cy="763270"/>
            </a:xfrm>
            <a:custGeom>
              <a:avLst/>
              <a:gdLst/>
              <a:ahLst/>
              <a:cxnLst/>
              <a:rect l="l" t="t" r="r" b="b"/>
              <a:pathLst>
                <a:path w="4445" h="763270">
                  <a:moveTo>
                    <a:pt x="4229" y="552259"/>
                  </a:moveTo>
                  <a:lnTo>
                    <a:pt x="0" y="552259"/>
                  </a:lnTo>
                  <a:lnTo>
                    <a:pt x="0" y="762787"/>
                  </a:lnTo>
                  <a:lnTo>
                    <a:pt x="4229" y="762787"/>
                  </a:lnTo>
                  <a:lnTo>
                    <a:pt x="4229" y="552259"/>
                  </a:lnTo>
                  <a:close/>
                </a:path>
                <a:path w="4445" h="763270">
                  <a:moveTo>
                    <a:pt x="4229" y="0"/>
                  </a:moveTo>
                  <a:lnTo>
                    <a:pt x="0" y="0"/>
                  </a:lnTo>
                  <a:lnTo>
                    <a:pt x="0" y="239636"/>
                  </a:lnTo>
                  <a:lnTo>
                    <a:pt x="4229" y="239636"/>
                  </a:lnTo>
                  <a:lnTo>
                    <a:pt x="4229" y="0"/>
                  </a:lnTo>
                  <a:close/>
                </a:path>
              </a:pathLst>
            </a:custGeom>
            <a:solidFill>
              <a:srgbClr val="000000"/>
            </a:solidFill>
          </p:spPr>
          <p:txBody>
            <a:bodyPr wrap="square" lIns="0" tIns="0" rIns="0" bIns="0" rtlCol="0"/>
            <a:lstStyle/>
            <a:p>
              <a:endParaRPr/>
            </a:p>
          </p:txBody>
        </p:sp>
        <p:sp>
          <p:nvSpPr>
            <p:cNvPr id="95" name="object 95"/>
            <p:cNvSpPr/>
            <p:nvPr/>
          </p:nvSpPr>
          <p:spPr>
            <a:xfrm>
              <a:off x="4282926" y="2611272"/>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96" name="object 96"/>
            <p:cNvSpPr/>
            <p:nvPr/>
          </p:nvSpPr>
          <p:spPr>
            <a:xfrm>
              <a:off x="4282925" y="2611274"/>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97" name="object 97"/>
            <p:cNvSpPr/>
            <p:nvPr/>
          </p:nvSpPr>
          <p:spPr>
            <a:xfrm>
              <a:off x="4840800" y="2611273"/>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98" name="object 98"/>
            <p:cNvSpPr/>
            <p:nvPr/>
          </p:nvSpPr>
          <p:spPr>
            <a:xfrm>
              <a:off x="4840799" y="2611274"/>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99" name="object 99"/>
            <p:cNvSpPr/>
            <p:nvPr/>
          </p:nvSpPr>
          <p:spPr>
            <a:xfrm>
              <a:off x="5259205" y="171927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00" name="object 100"/>
            <p:cNvSpPr/>
            <p:nvPr/>
          </p:nvSpPr>
          <p:spPr>
            <a:xfrm>
              <a:off x="5259205" y="1719271"/>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01" name="object 101"/>
            <p:cNvSpPr/>
            <p:nvPr/>
          </p:nvSpPr>
          <p:spPr>
            <a:xfrm>
              <a:off x="5398674" y="2611275"/>
              <a:ext cx="0" cy="763270"/>
            </a:xfrm>
            <a:custGeom>
              <a:avLst/>
              <a:gdLst/>
              <a:ahLst/>
              <a:cxnLst/>
              <a:rect l="l" t="t" r="r" b="b"/>
              <a:pathLst>
                <a:path h="763270">
                  <a:moveTo>
                    <a:pt x="0" y="481406"/>
                  </a:moveTo>
                  <a:lnTo>
                    <a:pt x="0" y="762788"/>
                  </a:lnTo>
                </a:path>
                <a:path h="763270">
                  <a:moveTo>
                    <a:pt x="0" y="0"/>
                  </a:moveTo>
                  <a:lnTo>
                    <a:pt x="0" y="243814"/>
                  </a:lnTo>
                </a:path>
              </a:pathLst>
            </a:custGeom>
            <a:ln w="3175">
              <a:solidFill>
                <a:srgbClr val="000000"/>
              </a:solidFill>
            </a:ln>
          </p:spPr>
          <p:txBody>
            <a:bodyPr wrap="square" lIns="0" tIns="0" rIns="0" bIns="0" rtlCol="0"/>
            <a:lstStyle/>
            <a:p>
              <a:endParaRPr/>
            </a:p>
          </p:txBody>
        </p:sp>
        <p:sp>
          <p:nvSpPr>
            <p:cNvPr id="102" name="object 102"/>
            <p:cNvSpPr/>
            <p:nvPr/>
          </p:nvSpPr>
          <p:spPr>
            <a:xfrm>
              <a:off x="5398668" y="2611284"/>
              <a:ext cx="4445" cy="763270"/>
            </a:xfrm>
            <a:custGeom>
              <a:avLst/>
              <a:gdLst/>
              <a:ahLst/>
              <a:cxnLst/>
              <a:rect l="l" t="t" r="r" b="b"/>
              <a:pathLst>
                <a:path w="4445" h="763270">
                  <a:moveTo>
                    <a:pt x="4229" y="481406"/>
                  </a:moveTo>
                  <a:lnTo>
                    <a:pt x="0" y="481406"/>
                  </a:lnTo>
                  <a:lnTo>
                    <a:pt x="0" y="762787"/>
                  </a:lnTo>
                  <a:lnTo>
                    <a:pt x="4229" y="762787"/>
                  </a:lnTo>
                  <a:lnTo>
                    <a:pt x="4229" y="481406"/>
                  </a:lnTo>
                  <a:close/>
                </a:path>
                <a:path w="4445" h="763270">
                  <a:moveTo>
                    <a:pt x="4229" y="0"/>
                  </a:moveTo>
                  <a:lnTo>
                    <a:pt x="0" y="0"/>
                  </a:lnTo>
                  <a:lnTo>
                    <a:pt x="0" y="243814"/>
                  </a:lnTo>
                  <a:lnTo>
                    <a:pt x="4229" y="243814"/>
                  </a:lnTo>
                  <a:lnTo>
                    <a:pt x="4229" y="0"/>
                  </a:lnTo>
                  <a:close/>
                </a:path>
              </a:pathLst>
            </a:custGeom>
            <a:solidFill>
              <a:srgbClr val="000000"/>
            </a:solidFill>
          </p:spPr>
          <p:txBody>
            <a:bodyPr wrap="square" lIns="0" tIns="0" rIns="0" bIns="0" rtlCol="0"/>
            <a:lstStyle/>
            <a:p>
              <a:endParaRPr/>
            </a:p>
          </p:txBody>
        </p:sp>
        <p:sp>
          <p:nvSpPr>
            <p:cNvPr id="103" name="object 103"/>
            <p:cNvSpPr/>
            <p:nvPr/>
          </p:nvSpPr>
          <p:spPr>
            <a:xfrm>
              <a:off x="5956548" y="2611275"/>
              <a:ext cx="0" cy="763270"/>
            </a:xfrm>
            <a:custGeom>
              <a:avLst/>
              <a:gdLst/>
              <a:ahLst/>
              <a:cxnLst/>
              <a:rect l="l" t="t" r="r" b="b"/>
              <a:pathLst>
                <a:path h="763270">
                  <a:moveTo>
                    <a:pt x="0" y="481405"/>
                  </a:moveTo>
                  <a:lnTo>
                    <a:pt x="0" y="762788"/>
                  </a:lnTo>
                </a:path>
                <a:path h="763270">
                  <a:moveTo>
                    <a:pt x="0" y="0"/>
                  </a:moveTo>
                  <a:lnTo>
                    <a:pt x="0" y="243813"/>
                  </a:lnTo>
                </a:path>
              </a:pathLst>
            </a:custGeom>
            <a:ln w="3175">
              <a:solidFill>
                <a:srgbClr val="000000"/>
              </a:solidFill>
            </a:ln>
          </p:spPr>
          <p:txBody>
            <a:bodyPr wrap="square" lIns="0" tIns="0" rIns="0" bIns="0" rtlCol="0"/>
            <a:lstStyle/>
            <a:p>
              <a:endParaRPr/>
            </a:p>
          </p:txBody>
        </p:sp>
        <p:sp>
          <p:nvSpPr>
            <p:cNvPr id="104" name="object 104"/>
            <p:cNvSpPr/>
            <p:nvPr/>
          </p:nvSpPr>
          <p:spPr>
            <a:xfrm>
              <a:off x="5956541" y="2611284"/>
              <a:ext cx="4445" cy="763270"/>
            </a:xfrm>
            <a:custGeom>
              <a:avLst/>
              <a:gdLst/>
              <a:ahLst/>
              <a:cxnLst/>
              <a:rect l="l" t="t" r="r" b="b"/>
              <a:pathLst>
                <a:path w="4445" h="763270">
                  <a:moveTo>
                    <a:pt x="4229" y="481406"/>
                  </a:moveTo>
                  <a:lnTo>
                    <a:pt x="0" y="481406"/>
                  </a:lnTo>
                  <a:lnTo>
                    <a:pt x="0" y="762787"/>
                  </a:lnTo>
                  <a:lnTo>
                    <a:pt x="4229" y="762787"/>
                  </a:lnTo>
                  <a:lnTo>
                    <a:pt x="4229" y="481406"/>
                  </a:lnTo>
                  <a:close/>
                </a:path>
                <a:path w="4445" h="763270">
                  <a:moveTo>
                    <a:pt x="4229" y="0"/>
                  </a:moveTo>
                  <a:lnTo>
                    <a:pt x="0" y="0"/>
                  </a:lnTo>
                  <a:lnTo>
                    <a:pt x="0" y="243814"/>
                  </a:lnTo>
                  <a:lnTo>
                    <a:pt x="4229" y="243814"/>
                  </a:lnTo>
                  <a:lnTo>
                    <a:pt x="4229" y="0"/>
                  </a:lnTo>
                  <a:close/>
                </a:path>
              </a:pathLst>
            </a:custGeom>
            <a:solidFill>
              <a:srgbClr val="000000"/>
            </a:solidFill>
          </p:spPr>
          <p:txBody>
            <a:bodyPr wrap="square" lIns="0" tIns="0" rIns="0" bIns="0" rtlCol="0"/>
            <a:lstStyle/>
            <a:p>
              <a:endParaRPr/>
            </a:p>
          </p:txBody>
        </p:sp>
        <p:sp>
          <p:nvSpPr>
            <p:cNvPr id="105" name="object 105"/>
            <p:cNvSpPr/>
            <p:nvPr/>
          </p:nvSpPr>
          <p:spPr>
            <a:xfrm>
              <a:off x="6514421" y="2611276"/>
              <a:ext cx="0" cy="763270"/>
            </a:xfrm>
            <a:custGeom>
              <a:avLst/>
              <a:gdLst/>
              <a:ahLst/>
              <a:cxnLst/>
              <a:rect l="l" t="t" r="r" b="b"/>
              <a:pathLst>
                <a:path h="763270">
                  <a:moveTo>
                    <a:pt x="0" y="481404"/>
                  </a:moveTo>
                  <a:lnTo>
                    <a:pt x="0" y="762788"/>
                  </a:lnTo>
                </a:path>
                <a:path h="763270">
                  <a:moveTo>
                    <a:pt x="0" y="0"/>
                  </a:moveTo>
                  <a:lnTo>
                    <a:pt x="0" y="243812"/>
                  </a:lnTo>
                </a:path>
              </a:pathLst>
            </a:custGeom>
            <a:ln w="3175">
              <a:solidFill>
                <a:srgbClr val="000000"/>
              </a:solidFill>
            </a:ln>
          </p:spPr>
          <p:txBody>
            <a:bodyPr wrap="square" lIns="0" tIns="0" rIns="0" bIns="0" rtlCol="0"/>
            <a:lstStyle/>
            <a:p>
              <a:endParaRPr/>
            </a:p>
          </p:txBody>
        </p:sp>
        <p:sp>
          <p:nvSpPr>
            <p:cNvPr id="106" name="object 106"/>
            <p:cNvSpPr/>
            <p:nvPr/>
          </p:nvSpPr>
          <p:spPr>
            <a:xfrm>
              <a:off x="6514414" y="2611284"/>
              <a:ext cx="4445" cy="763270"/>
            </a:xfrm>
            <a:custGeom>
              <a:avLst/>
              <a:gdLst/>
              <a:ahLst/>
              <a:cxnLst/>
              <a:rect l="l" t="t" r="r" b="b"/>
              <a:pathLst>
                <a:path w="4445" h="763270">
                  <a:moveTo>
                    <a:pt x="4229" y="481406"/>
                  </a:moveTo>
                  <a:lnTo>
                    <a:pt x="0" y="481406"/>
                  </a:lnTo>
                  <a:lnTo>
                    <a:pt x="0" y="762787"/>
                  </a:lnTo>
                  <a:lnTo>
                    <a:pt x="4229" y="762787"/>
                  </a:lnTo>
                  <a:lnTo>
                    <a:pt x="4229" y="481406"/>
                  </a:lnTo>
                  <a:close/>
                </a:path>
                <a:path w="4445" h="763270">
                  <a:moveTo>
                    <a:pt x="4229" y="0"/>
                  </a:moveTo>
                  <a:lnTo>
                    <a:pt x="0" y="0"/>
                  </a:lnTo>
                  <a:lnTo>
                    <a:pt x="0" y="243814"/>
                  </a:lnTo>
                  <a:lnTo>
                    <a:pt x="4229" y="243814"/>
                  </a:lnTo>
                  <a:lnTo>
                    <a:pt x="4229" y="0"/>
                  </a:lnTo>
                  <a:close/>
                </a:path>
              </a:pathLst>
            </a:custGeom>
            <a:solidFill>
              <a:srgbClr val="000000"/>
            </a:solidFill>
          </p:spPr>
          <p:txBody>
            <a:bodyPr wrap="square" lIns="0" tIns="0" rIns="0" bIns="0" rtlCol="0"/>
            <a:lstStyle/>
            <a:p>
              <a:endParaRPr/>
            </a:p>
          </p:txBody>
        </p:sp>
        <p:sp>
          <p:nvSpPr>
            <p:cNvPr id="107" name="object 107"/>
            <p:cNvSpPr/>
            <p:nvPr/>
          </p:nvSpPr>
          <p:spPr>
            <a:xfrm>
              <a:off x="7072296" y="2611277"/>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08" name="object 108"/>
            <p:cNvSpPr/>
            <p:nvPr/>
          </p:nvSpPr>
          <p:spPr>
            <a:xfrm>
              <a:off x="7072299" y="2611278"/>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09" name="object 109"/>
            <p:cNvSpPr/>
            <p:nvPr/>
          </p:nvSpPr>
          <p:spPr>
            <a:xfrm>
              <a:off x="7630169" y="2611278"/>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0" name="object 110"/>
            <p:cNvSpPr/>
            <p:nvPr/>
          </p:nvSpPr>
          <p:spPr>
            <a:xfrm>
              <a:off x="7630168" y="2611279"/>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11" name="object 111"/>
            <p:cNvSpPr/>
            <p:nvPr/>
          </p:nvSpPr>
          <p:spPr>
            <a:xfrm>
              <a:off x="8188043" y="2611279"/>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2" name="object 112"/>
            <p:cNvSpPr/>
            <p:nvPr/>
          </p:nvSpPr>
          <p:spPr>
            <a:xfrm>
              <a:off x="8188042" y="2611280"/>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13" name="object 113"/>
            <p:cNvSpPr/>
            <p:nvPr/>
          </p:nvSpPr>
          <p:spPr>
            <a:xfrm>
              <a:off x="8745917" y="2611279"/>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4" name="object 114"/>
            <p:cNvSpPr/>
            <p:nvPr/>
          </p:nvSpPr>
          <p:spPr>
            <a:xfrm>
              <a:off x="8745916" y="2611281"/>
              <a:ext cx="4445" cy="763270"/>
            </a:xfrm>
            <a:custGeom>
              <a:avLst/>
              <a:gdLst/>
              <a:ahLst/>
              <a:cxnLst/>
              <a:rect l="l" t="t" r="r" b="b"/>
              <a:pathLst>
                <a:path w="4445" h="763270">
                  <a:moveTo>
                    <a:pt x="4230" y="762788"/>
                  </a:moveTo>
                  <a:lnTo>
                    <a:pt x="0" y="762788"/>
                  </a:lnTo>
                  <a:lnTo>
                    <a:pt x="0" y="0"/>
                  </a:lnTo>
                  <a:lnTo>
                    <a:pt x="4230" y="0"/>
                  </a:lnTo>
                  <a:lnTo>
                    <a:pt x="4230" y="762788"/>
                  </a:lnTo>
                  <a:close/>
                </a:path>
              </a:pathLst>
            </a:custGeom>
            <a:solidFill>
              <a:srgbClr val="000000"/>
            </a:solidFill>
          </p:spPr>
          <p:txBody>
            <a:bodyPr wrap="square" lIns="0" tIns="0" rIns="0" bIns="0" rtlCol="0"/>
            <a:lstStyle/>
            <a:p>
              <a:endParaRPr/>
            </a:p>
          </p:txBody>
        </p:sp>
        <p:sp>
          <p:nvSpPr>
            <p:cNvPr id="115" name="object 115"/>
            <p:cNvSpPr/>
            <p:nvPr/>
          </p:nvSpPr>
          <p:spPr>
            <a:xfrm>
              <a:off x="9303790" y="2611280"/>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6" name="object 116"/>
            <p:cNvSpPr/>
            <p:nvPr/>
          </p:nvSpPr>
          <p:spPr>
            <a:xfrm>
              <a:off x="9303790" y="2611281"/>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17" name="object 117"/>
            <p:cNvSpPr/>
            <p:nvPr/>
          </p:nvSpPr>
          <p:spPr>
            <a:xfrm>
              <a:off x="9861664" y="2611281"/>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8" name="object 118"/>
            <p:cNvSpPr/>
            <p:nvPr/>
          </p:nvSpPr>
          <p:spPr>
            <a:xfrm>
              <a:off x="2605074" y="2611284"/>
              <a:ext cx="7818755" cy="1538605"/>
            </a:xfrm>
            <a:custGeom>
              <a:avLst/>
              <a:gdLst/>
              <a:ahLst/>
              <a:cxnLst/>
              <a:rect l="l" t="t" r="r" b="b"/>
              <a:pathLst>
                <a:path w="7818755" h="1538604">
                  <a:moveTo>
                    <a:pt x="8458" y="775296"/>
                  </a:moveTo>
                  <a:lnTo>
                    <a:pt x="0" y="775296"/>
                  </a:lnTo>
                  <a:lnTo>
                    <a:pt x="0" y="1538084"/>
                  </a:lnTo>
                  <a:lnTo>
                    <a:pt x="8458" y="1538084"/>
                  </a:lnTo>
                  <a:lnTo>
                    <a:pt x="8458" y="775296"/>
                  </a:lnTo>
                  <a:close/>
                </a:path>
                <a:path w="7818755" h="1538604">
                  <a:moveTo>
                    <a:pt x="7260806" y="0"/>
                  </a:moveTo>
                  <a:lnTo>
                    <a:pt x="7256589" y="0"/>
                  </a:lnTo>
                  <a:lnTo>
                    <a:pt x="7256589" y="762787"/>
                  </a:lnTo>
                  <a:lnTo>
                    <a:pt x="7260806" y="762787"/>
                  </a:lnTo>
                  <a:lnTo>
                    <a:pt x="7260806" y="0"/>
                  </a:lnTo>
                  <a:close/>
                </a:path>
                <a:path w="7818755" h="1538604">
                  <a:moveTo>
                    <a:pt x="7818666" y="0"/>
                  </a:moveTo>
                  <a:lnTo>
                    <a:pt x="7810233" y="0"/>
                  </a:lnTo>
                  <a:lnTo>
                    <a:pt x="7810233" y="762787"/>
                  </a:lnTo>
                  <a:lnTo>
                    <a:pt x="7818666" y="762787"/>
                  </a:lnTo>
                  <a:lnTo>
                    <a:pt x="7818666" y="0"/>
                  </a:lnTo>
                  <a:close/>
                </a:path>
              </a:pathLst>
            </a:custGeom>
            <a:solidFill>
              <a:srgbClr val="000000"/>
            </a:solidFill>
          </p:spPr>
          <p:txBody>
            <a:bodyPr wrap="square" lIns="0" tIns="0" rIns="0" bIns="0" rtlCol="0"/>
            <a:lstStyle/>
            <a:p>
              <a:endParaRPr/>
            </a:p>
          </p:txBody>
        </p:sp>
        <p:sp>
          <p:nvSpPr>
            <p:cNvPr id="119" name="object 119"/>
            <p:cNvSpPr/>
            <p:nvPr/>
          </p:nvSpPr>
          <p:spPr>
            <a:xfrm>
              <a:off x="3167184" y="3386576"/>
              <a:ext cx="0" cy="763270"/>
            </a:xfrm>
            <a:custGeom>
              <a:avLst/>
              <a:gdLst/>
              <a:ahLst/>
              <a:cxnLst/>
              <a:rect l="l" t="t" r="r" b="b"/>
              <a:pathLst>
                <a:path h="763270">
                  <a:moveTo>
                    <a:pt x="0" y="518914"/>
                  </a:moveTo>
                  <a:lnTo>
                    <a:pt x="0" y="762788"/>
                  </a:lnTo>
                </a:path>
                <a:path h="763270">
                  <a:moveTo>
                    <a:pt x="0" y="0"/>
                  </a:moveTo>
                  <a:lnTo>
                    <a:pt x="0" y="202123"/>
                  </a:lnTo>
                </a:path>
              </a:pathLst>
            </a:custGeom>
            <a:ln w="3175">
              <a:solidFill>
                <a:srgbClr val="000000"/>
              </a:solidFill>
            </a:ln>
          </p:spPr>
          <p:txBody>
            <a:bodyPr wrap="square" lIns="0" tIns="0" rIns="0" bIns="0" rtlCol="0"/>
            <a:lstStyle/>
            <a:p>
              <a:endParaRPr/>
            </a:p>
          </p:txBody>
        </p:sp>
        <p:sp>
          <p:nvSpPr>
            <p:cNvPr id="120" name="object 120"/>
            <p:cNvSpPr/>
            <p:nvPr/>
          </p:nvSpPr>
          <p:spPr>
            <a:xfrm>
              <a:off x="3167176" y="3386581"/>
              <a:ext cx="4445" cy="763270"/>
            </a:xfrm>
            <a:custGeom>
              <a:avLst/>
              <a:gdLst/>
              <a:ahLst/>
              <a:cxnLst/>
              <a:rect l="l" t="t" r="r" b="b"/>
              <a:pathLst>
                <a:path w="4444" h="763270">
                  <a:moveTo>
                    <a:pt x="4229" y="518909"/>
                  </a:moveTo>
                  <a:lnTo>
                    <a:pt x="0" y="518909"/>
                  </a:lnTo>
                  <a:lnTo>
                    <a:pt x="0" y="762787"/>
                  </a:lnTo>
                  <a:lnTo>
                    <a:pt x="4229" y="762787"/>
                  </a:lnTo>
                  <a:lnTo>
                    <a:pt x="4229" y="518909"/>
                  </a:lnTo>
                  <a:close/>
                </a:path>
                <a:path w="4444" h="763270">
                  <a:moveTo>
                    <a:pt x="4229" y="0"/>
                  </a:moveTo>
                  <a:lnTo>
                    <a:pt x="0" y="0"/>
                  </a:lnTo>
                  <a:lnTo>
                    <a:pt x="0" y="202120"/>
                  </a:lnTo>
                  <a:lnTo>
                    <a:pt x="4229" y="202120"/>
                  </a:lnTo>
                  <a:lnTo>
                    <a:pt x="4229" y="0"/>
                  </a:lnTo>
                  <a:close/>
                </a:path>
              </a:pathLst>
            </a:custGeom>
            <a:solidFill>
              <a:srgbClr val="000000"/>
            </a:solidFill>
          </p:spPr>
          <p:txBody>
            <a:bodyPr wrap="square" lIns="0" tIns="0" rIns="0" bIns="0" rtlCol="0"/>
            <a:lstStyle/>
            <a:p>
              <a:endParaRPr/>
            </a:p>
          </p:txBody>
        </p:sp>
        <p:sp>
          <p:nvSpPr>
            <p:cNvPr id="121" name="object 121"/>
            <p:cNvSpPr/>
            <p:nvPr/>
          </p:nvSpPr>
          <p:spPr>
            <a:xfrm>
              <a:off x="3725058" y="3386577"/>
              <a:ext cx="0" cy="763270"/>
            </a:xfrm>
            <a:custGeom>
              <a:avLst/>
              <a:gdLst/>
              <a:ahLst/>
              <a:cxnLst/>
              <a:rect l="l" t="t" r="r" b="b"/>
              <a:pathLst>
                <a:path h="763270">
                  <a:moveTo>
                    <a:pt x="0" y="518913"/>
                  </a:moveTo>
                  <a:lnTo>
                    <a:pt x="0" y="762788"/>
                  </a:lnTo>
                </a:path>
                <a:path h="763270">
                  <a:moveTo>
                    <a:pt x="0" y="0"/>
                  </a:moveTo>
                  <a:lnTo>
                    <a:pt x="0" y="202123"/>
                  </a:lnTo>
                </a:path>
              </a:pathLst>
            </a:custGeom>
            <a:ln w="3175">
              <a:solidFill>
                <a:srgbClr val="000000"/>
              </a:solidFill>
            </a:ln>
          </p:spPr>
          <p:txBody>
            <a:bodyPr wrap="square" lIns="0" tIns="0" rIns="0" bIns="0" rtlCol="0"/>
            <a:lstStyle/>
            <a:p>
              <a:endParaRPr/>
            </a:p>
          </p:txBody>
        </p:sp>
        <p:sp>
          <p:nvSpPr>
            <p:cNvPr id="122" name="object 122"/>
            <p:cNvSpPr/>
            <p:nvPr/>
          </p:nvSpPr>
          <p:spPr>
            <a:xfrm>
              <a:off x="3725049" y="3386581"/>
              <a:ext cx="4445" cy="763270"/>
            </a:xfrm>
            <a:custGeom>
              <a:avLst/>
              <a:gdLst/>
              <a:ahLst/>
              <a:cxnLst/>
              <a:rect l="l" t="t" r="r" b="b"/>
              <a:pathLst>
                <a:path w="4445" h="763270">
                  <a:moveTo>
                    <a:pt x="4229" y="518909"/>
                  </a:moveTo>
                  <a:lnTo>
                    <a:pt x="0" y="518909"/>
                  </a:lnTo>
                  <a:lnTo>
                    <a:pt x="0" y="762787"/>
                  </a:lnTo>
                  <a:lnTo>
                    <a:pt x="4229" y="762787"/>
                  </a:lnTo>
                  <a:lnTo>
                    <a:pt x="4229" y="518909"/>
                  </a:lnTo>
                  <a:close/>
                </a:path>
                <a:path w="4445" h="763270">
                  <a:moveTo>
                    <a:pt x="4229" y="0"/>
                  </a:moveTo>
                  <a:lnTo>
                    <a:pt x="0" y="0"/>
                  </a:lnTo>
                  <a:lnTo>
                    <a:pt x="0" y="202120"/>
                  </a:lnTo>
                  <a:lnTo>
                    <a:pt x="4229" y="202120"/>
                  </a:lnTo>
                  <a:lnTo>
                    <a:pt x="4229" y="0"/>
                  </a:lnTo>
                  <a:close/>
                </a:path>
              </a:pathLst>
            </a:custGeom>
            <a:solidFill>
              <a:srgbClr val="000000"/>
            </a:solidFill>
          </p:spPr>
          <p:txBody>
            <a:bodyPr wrap="square" lIns="0" tIns="0" rIns="0" bIns="0" rtlCol="0"/>
            <a:lstStyle/>
            <a:p>
              <a:endParaRPr/>
            </a:p>
          </p:txBody>
        </p:sp>
        <p:sp>
          <p:nvSpPr>
            <p:cNvPr id="123" name="object 123"/>
            <p:cNvSpPr/>
            <p:nvPr/>
          </p:nvSpPr>
          <p:spPr>
            <a:xfrm>
              <a:off x="4282932" y="3386577"/>
              <a:ext cx="0" cy="763270"/>
            </a:xfrm>
            <a:custGeom>
              <a:avLst/>
              <a:gdLst/>
              <a:ahLst/>
              <a:cxnLst/>
              <a:rect l="l" t="t" r="r" b="b"/>
              <a:pathLst>
                <a:path h="763270">
                  <a:moveTo>
                    <a:pt x="0" y="518912"/>
                  </a:moveTo>
                  <a:lnTo>
                    <a:pt x="0" y="762788"/>
                  </a:lnTo>
                </a:path>
                <a:path h="763270">
                  <a:moveTo>
                    <a:pt x="0" y="0"/>
                  </a:moveTo>
                  <a:lnTo>
                    <a:pt x="0" y="202122"/>
                  </a:lnTo>
                </a:path>
              </a:pathLst>
            </a:custGeom>
            <a:ln w="3175">
              <a:solidFill>
                <a:srgbClr val="000000"/>
              </a:solidFill>
            </a:ln>
          </p:spPr>
          <p:txBody>
            <a:bodyPr wrap="square" lIns="0" tIns="0" rIns="0" bIns="0" rtlCol="0"/>
            <a:lstStyle/>
            <a:p>
              <a:endParaRPr/>
            </a:p>
          </p:txBody>
        </p:sp>
        <p:sp>
          <p:nvSpPr>
            <p:cNvPr id="124" name="object 124"/>
            <p:cNvSpPr/>
            <p:nvPr/>
          </p:nvSpPr>
          <p:spPr>
            <a:xfrm>
              <a:off x="4282922" y="3386581"/>
              <a:ext cx="4445" cy="763270"/>
            </a:xfrm>
            <a:custGeom>
              <a:avLst/>
              <a:gdLst/>
              <a:ahLst/>
              <a:cxnLst/>
              <a:rect l="l" t="t" r="r" b="b"/>
              <a:pathLst>
                <a:path w="4445" h="763270">
                  <a:moveTo>
                    <a:pt x="4229" y="518909"/>
                  </a:moveTo>
                  <a:lnTo>
                    <a:pt x="0" y="518909"/>
                  </a:lnTo>
                  <a:lnTo>
                    <a:pt x="0" y="762787"/>
                  </a:lnTo>
                  <a:lnTo>
                    <a:pt x="4229" y="762787"/>
                  </a:lnTo>
                  <a:lnTo>
                    <a:pt x="4229" y="518909"/>
                  </a:lnTo>
                  <a:close/>
                </a:path>
                <a:path w="4445" h="763270">
                  <a:moveTo>
                    <a:pt x="4229" y="0"/>
                  </a:moveTo>
                  <a:lnTo>
                    <a:pt x="0" y="0"/>
                  </a:lnTo>
                  <a:lnTo>
                    <a:pt x="0" y="202120"/>
                  </a:lnTo>
                  <a:lnTo>
                    <a:pt x="4229" y="202120"/>
                  </a:lnTo>
                  <a:lnTo>
                    <a:pt x="4229" y="0"/>
                  </a:lnTo>
                  <a:close/>
                </a:path>
              </a:pathLst>
            </a:custGeom>
            <a:solidFill>
              <a:srgbClr val="000000"/>
            </a:solidFill>
          </p:spPr>
          <p:txBody>
            <a:bodyPr wrap="square" lIns="0" tIns="0" rIns="0" bIns="0" rtlCol="0"/>
            <a:lstStyle/>
            <a:p>
              <a:endParaRPr/>
            </a:p>
          </p:txBody>
        </p:sp>
        <p:sp>
          <p:nvSpPr>
            <p:cNvPr id="125" name="object 125"/>
            <p:cNvSpPr/>
            <p:nvPr/>
          </p:nvSpPr>
          <p:spPr>
            <a:xfrm>
              <a:off x="4840806" y="3386578"/>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26" name="object 126"/>
            <p:cNvSpPr/>
            <p:nvPr/>
          </p:nvSpPr>
          <p:spPr>
            <a:xfrm>
              <a:off x="4840805" y="3386579"/>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27" name="object 127"/>
            <p:cNvSpPr/>
            <p:nvPr/>
          </p:nvSpPr>
          <p:spPr>
            <a:xfrm>
              <a:off x="5398679" y="3386579"/>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28" name="object 128"/>
            <p:cNvSpPr/>
            <p:nvPr/>
          </p:nvSpPr>
          <p:spPr>
            <a:xfrm>
              <a:off x="5398683" y="3386580"/>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29" name="object 129"/>
            <p:cNvSpPr/>
            <p:nvPr/>
          </p:nvSpPr>
          <p:spPr>
            <a:xfrm>
              <a:off x="5956553" y="3386580"/>
              <a:ext cx="0" cy="763270"/>
            </a:xfrm>
            <a:custGeom>
              <a:avLst/>
              <a:gdLst/>
              <a:ahLst/>
              <a:cxnLst/>
              <a:rect l="l" t="t" r="r" b="b"/>
              <a:pathLst>
                <a:path h="763270">
                  <a:moveTo>
                    <a:pt x="0" y="489726"/>
                  </a:moveTo>
                  <a:lnTo>
                    <a:pt x="0" y="762788"/>
                  </a:lnTo>
                </a:path>
                <a:path h="763270">
                  <a:moveTo>
                    <a:pt x="0" y="0"/>
                  </a:moveTo>
                  <a:lnTo>
                    <a:pt x="0" y="256307"/>
                  </a:lnTo>
                </a:path>
              </a:pathLst>
            </a:custGeom>
            <a:ln w="3175">
              <a:solidFill>
                <a:srgbClr val="000000"/>
              </a:solidFill>
            </a:ln>
          </p:spPr>
          <p:txBody>
            <a:bodyPr wrap="square" lIns="0" tIns="0" rIns="0" bIns="0" rtlCol="0"/>
            <a:lstStyle/>
            <a:p>
              <a:endParaRPr/>
            </a:p>
          </p:txBody>
        </p:sp>
        <p:sp>
          <p:nvSpPr>
            <p:cNvPr id="130" name="object 130"/>
            <p:cNvSpPr/>
            <p:nvPr/>
          </p:nvSpPr>
          <p:spPr>
            <a:xfrm>
              <a:off x="5956541" y="3386581"/>
              <a:ext cx="4445" cy="763270"/>
            </a:xfrm>
            <a:custGeom>
              <a:avLst/>
              <a:gdLst/>
              <a:ahLst/>
              <a:cxnLst/>
              <a:rect l="l" t="t" r="r" b="b"/>
              <a:pathLst>
                <a:path w="4445" h="763270">
                  <a:moveTo>
                    <a:pt x="4229" y="489737"/>
                  </a:moveTo>
                  <a:lnTo>
                    <a:pt x="0" y="489737"/>
                  </a:lnTo>
                  <a:lnTo>
                    <a:pt x="0" y="762800"/>
                  </a:lnTo>
                  <a:lnTo>
                    <a:pt x="4229" y="762800"/>
                  </a:lnTo>
                  <a:lnTo>
                    <a:pt x="4229" y="489737"/>
                  </a:lnTo>
                  <a:close/>
                </a:path>
                <a:path w="4445" h="763270">
                  <a:moveTo>
                    <a:pt x="4229" y="0"/>
                  </a:moveTo>
                  <a:lnTo>
                    <a:pt x="0" y="0"/>
                  </a:lnTo>
                  <a:lnTo>
                    <a:pt x="0" y="256311"/>
                  </a:lnTo>
                  <a:lnTo>
                    <a:pt x="4229" y="256311"/>
                  </a:lnTo>
                  <a:lnTo>
                    <a:pt x="4229" y="0"/>
                  </a:lnTo>
                  <a:close/>
                </a:path>
              </a:pathLst>
            </a:custGeom>
            <a:solidFill>
              <a:srgbClr val="000000"/>
            </a:solidFill>
          </p:spPr>
          <p:txBody>
            <a:bodyPr wrap="square" lIns="0" tIns="0" rIns="0" bIns="0" rtlCol="0"/>
            <a:lstStyle/>
            <a:p>
              <a:endParaRPr/>
            </a:p>
          </p:txBody>
        </p:sp>
        <p:sp>
          <p:nvSpPr>
            <p:cNvPr id="131" name="object 131"/>
            <p:cNvSpPr/>
            <p:nvPr/>
          </p:nvSpPr>
          <p:spPr>
            <a:xfrm>
              <a:off x="6514427" y="3386581"/>
              <a:ext cx="0" cy="763270"/>
            </a:xfrm>
            <a:custGeom>
              <a:avLst/>
              <a:gdLst/>
              <a:ahLst/>
              <a:cxnLst/>
              <a:rect l="l" t="t" r="r" b="b"/>
              <a:pathLst>
                <a:path h="763270">
                  <a:moveTo>
                    <a:pt x="0" y="489726"/>
                  </a:moveTo>
                  <a:lnTo>
                    <a:pt x="0" y="762788"/>
                  </a:lnTo>
                </a:path>
                <a:path h="763270">
                  <a:moveTo>
                    <a:pt x="0" y="0"/>
                  </a:moveTo>
                  <a:lnTo>
                    <a:pt x="0" y="256306"/>
                  </a:lnTo>
                </a:path>
              </a:pathLst>
            </a:custGeom>
            <a:ln w="3175">
              <a:solidFill>
                <a:srgbClr val="000000"/>
              </a:solidFill>
            </a:ln>
          </p:spPr>
          <p:txBody>
            <a:bodyPr wrap="square" lIns="0" tIns="0" rIns="0" bIns="0" rtlCol="0"/>
            <a:lstStyle/>
            <a:p>
              <a:endParaRPr/>
            </a:p>
          </p:txBody>
        </p:sp>
        <p:sp>
          <p:nvSpPr>
            <p:cNvPr id="132" name="object 132"/>
            <p:cNvSpPr/>
            <p:nvPr/>
          </p:nvSpPr>
          <p:spPr>
            <a:xfrm>
              <a:off x="6514426" y="3386594"/>
              <a:ext cx="4445" cy="763270"/>
            </a:xfrm>
            <a:custGeom>
              <a:avLst/>
              <a:gdLst/>
              <a:ahLst/>
              <a:cxnLst/>
              <a:rect l="l" t="t" r="r" b="b"/>
              <a:pathLst>
                <a:path w="4445" h="763270">
                  <a:moveTo>
                    <a:pt x="4216" y="489724"/>
                  </a:moveTo>
                  <a:lnTo>
                    <a:pt x="0" y="489724"/>
                  </a:lnTo>
                  <a:lnTo>
                    <a:pt x="0" y="762787"/>
                  </a:lnTo>
                  <a:lnTo>
                    <a:pt x="4216" y="762787"/>
                  </a:lnTo>
                  <a:lnTo>
                    <a:pt x="4216" y="489724"/>
                  </a:lnTo>
                  <a:close/>
                </a:path>
                <a:path w="4445" h="763270">
                  <a:moveTo>
                    <a:pt x="4216" y="0"/>
                  </a:moveTo>
                  <a:lnTo>
                    <a:pt x="0" y="0"/>
                  </a:lnTo>
                  <a:lnTo>
                    <a:pt x="0" y="256298"/>
                  </a:lnTo>
                  <a:lnTo>
                    <a:pt x="4216" y="256298"/>
                  </a:lnTo>
                  <a:lnTo>
                    <a:pt x="4216" y="0"/>
                  </a:lnTo>
                  <a:close/>
                </a:path>
              </a:pathLst>
            </a:custGeom>
            <a:solidFill>
              <a:srgbClr val="000000"/>
            </a:solidFill>
          </p:spPr>
          <p:txBody>
            <a:bodyPr wrap="square" lIns="0" tIns="0" rIns="0" bIns="0" rtlCol="0"/>
            <a:lstStyle/>
            <a:p>
              <a:endParaRPr/>
            </a:p>
          </p:txBody>
        </p:sp>
        <p:sp>
          <p:nvSpPr>
            <p:cNvPr id="133" name="object 133"/>
            <p:cNvSpPr/>
            <p:nvPr/>
          </p:nvSpPr>
          <p:spPr>
            <a:xfrm>
              <a:off x="7072301" y="3386581"/>
              <a:ext cx="0" cy="763270"/>
            </a:xfrm>
            <a:custGeom>
              <a:avLst/>
              <a:gdLst/>
              <a:ahLst/>
              <a:cxnLst/>
              <a:rect l="l" t="t" r="r" b="b"/>
              <a:pathLst>
                <a:path h="763270">
                  <a:moveTo>
                    <a:pt x="0" y="489725"/>
                  </a:moveTo>
                  <a:lnTo>
                    <a:pt x="0" y="762788"/>
                  </a:lnTo>
                </a:path>
                <a:path h="763270">
                  <a:moveTo>
                    <a:pt x="0" y="0"/>
                  </a:moveTo>
                  <a:lnTo>
                    <a:pt x="0" y="256305"/>
                  </a:lnTo>
                </a:path>
              </a:pathLst>
            </a:custGeom>
            <a:ln w="3175">
              <a:solidFill>
                <a:srgbClr val="000000"/>
              </a:solidFill>
            </a:ln>
          </p:spPr>
          <p:txBody>
            <a:bodyPr wrap="square" lIns="0" tIns="0" rIns="0" bIns="0" rtlCol="0"/>
            <a:lstStyle/>
            <a:p>
              <a:endParaRPr/>
            </a:p>
          </p:txBody>
        </p:sp>
        <p:sp>
          <p:nvSpPr>
            <p:cNvPr id="134" name="object 134"/>
            <p:cNvSpPr/>
            <p:nvPr/>
          </p:nvSpPr>
          <p:spPr>
            <a:xfrm>
              <a:off x="7072299" y="3386594"/>
              <a:ext cx="4445" cy="763270"/>
            </a:xfrm>
            <a:custGeom>
              <a:avLst/>
              <a:gdLst/>
              <a:ahLst/>
              <a:cxnLst/>
              <a:rect l="l" t="t" r="r" b="b"/>
              <a:pathLst>
                <a:path w="4445" h="763270">
                  <a:moveTo>
                    <a:pt x="4229" y="489724"/>
                  </a:moveTo>
                  <a:lnTo>
                    <a:pt x="0" y="489724"/>
                  </a:lnTo>
                  <a:lnTo>
                    <a:pt x="0" y="762787"/>
                  </a:lnTo>
                  <a:lnTo>
                    <a:pt x="4229" y="762787"/>
                  </a:lnTo>
                  <a:lnTo>
                    <a:pt x="4229" y="489724"/>
                  </a:lnTo>
                  <a:close/>
                </a:path>
                <a:path w="4445" h="763270">
                  <a:moveTo>
                    <a:pt x="4229" y="0"/>
                  </a:moveTo>
                  <a:lnTo>
                    <a:pt x="0" y="0"/>
                  </a:lnTo>
                  <a:lnTo>
                    <a:pt x="0" y="256298"/>
                  </a:lnTo>
                  <a:lnTo>
                    <a:pt x="4229" y="256298"/>
                  </a:lnTo>
                  <a:lnTo>
                    <a:pt x="4229" y="0"/>
                  </a:lnTo>
                  <a:close/>
                </a:path>
              </a:pathLst>
            </a:custGeom>
            <a:solidFill>
              <a:srgbClr val="000000"/>
            </a:solidFill>
          </p:spPr>
          <p:txBody>
            <a:bodyPr wrap="square" lIns="0" tIns="0" rIns="0" bIns="0" rtlCol="0"/>
            <a:lstStyle/>
            <a:p>
              <a:endParaRPr/>
            </a:p>
          </p:txBody>
        </p:sp>
        <p:sp>
          <p:nvSpPr>
            <p:cNvPr id="135" name="object 135"/>
            <p:cNvSpPr/>
            <p:nvPr/>
          </p:nvSpPr>
          <p:spPr>
            <a:xfrm>
              <a:off x="7211770" y="171928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36" name="object 136"/>
            <p:cNvSpPr/>
            <p:nvPr/>
          </p:nvSpPr>
          <p:spPr>
            <a:xfrm>
              <a:off x="7211769" y="1719286"/>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37" name="object 137"/>
            <p:cNvSpPr/>
            <p:nvPr/>
          </p:nvSpPr>
          <p:spPr>
            <a:xfrm>
              <a:off x="7630175" y="3386583"/>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38" name="object 138"/>
            <p:cNvSpPr/>
            <p:nvPr/>
          </p:nvSpPr>
          <p:spPr>
            <a:xfrm>
              <a:off x="7630174" y="3386584"/>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39" name="object 139"/>
            <p:cNvSpPr/>
            <p:nvPr/>
          </p:nvSpPr>
          <p:spPr>
            <a:xfrm>
              <a:off x="8188049" y="3386584"/>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40" name="object 140"/>
            <p:cNvSpPr/>
            <p:nvPr/>
          </p:nvSpPr>
          <p:spPr>
            <a:xfrm>
              <a:off x="8188048" y="3386585"/>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41" name="object 141"/>
            <p:cNvSpPr/>
            <p:nvPr/>
          </p:nvSpPr>
          <p:spPr>
            <a:xfrm>
              <a:off x="8745922" y="3386584"/>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42" name="object 142"/>
            <p:cNvSpPr/>
            <p:nvPr/>
          </p:nvSpPr>
          <p:spPr>
            <a:xfrm>
              <a:off x="8745922" y="3386586"/>
              <a:ext cx="4445" cy="763270"/>
            </a:xfrm>
            <a:custGeom>
              <a:avLst/>
              <a:gdLst/>
              <a:ahLst/>
              <a:cxnLst/>
              <a:rect l="l" t="t" r="r" b="b"/>
              <a:pathLst>
                <a:path w="4445" h="763270">
                  <a:moveTo>
                    <a:pt x="4230" y="762788"/>
                  </a:moveTo>
                  <a:lnTo>
                    <a:pt x="0" y="762788"/>
                  </a:lnTo>
                  <a:lnTo>
                    <a:pt x="0" y="0"/>
                  </a:lnTo>
                  <a:lnTo>
                    <a:pt x="4230" y="0"/>
                  </a:lnTo>
                  <a:lnTo>
                    <a:pt x="4230" y="762788"/>
                  </a:lnTo>
                  <a:close/>
                </a:path>
              </a:pathLst>
            </a:custGeom>
            <a:solidFill>
              <a:srgbClr val="000000"/>
            </a:solidFill>
          </p:spPr>
          <p:txBody>
            <a:bodyPr wrap="square" lIns="0" tIns="0" rIns="0" bIns="0" rtlCol="0"/>
            <a:lstStyle/>
            <a:p>
              <a:endParaRPr/>
            </a:p>
          </p:txBody>
        </p:sp>
        <p:sp>
          <p:nvSpPr>
            <p:cNvPr id="143" name="object 143"/>
            <p:cNvSpPr/>
            <p:nvPr/>
          </p:nvSpPr>
          <p:spPr>
            <a:xfrm>
              <a:off x="9303796" y="3386585"/>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44" name="object 144"/>
            <p:cNvSpPr/>
            <p:nvPr/>
          </p:nvSpPr>
          <p:spPr>
            <a:xfrm>
              <a:off x="9303796" y="3386586"/>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45" name="object 145"/>
            <p:cNvSpPr/>
            <p:nvPr/>
          </p:nvSpPr>
          <p:spPr>
            <a:xfrm>
              <a:off x="9861669" y="3386586"/>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46" name="object 146"/>
            <p:cNvSpPr/>
            <p:nvPr/>
          </p:nvSpPr>
          <p:spPr>
            <a:xfrm>
              <a:off x="2605087" y="3386594"/>
              <a:ext cx="7818755" cy="1538605"/>
            </a:xfrm>
            <a:custGeom>
              <a:avLst/>
              <a:gdLst/>
              <a:ahLst/>
              <a:cxnLst/>
              <a:rect l="l" t="t" r="r" b="b"/>
              <a:pathLst>
                <a:path w="7818755" h="1538604">
                  <a:moveTo>
                    <a:pt x="8445" y="775296"/>
                  </a:moveTo>
                  <a:lnTo>
                    <a:pt x="0" y="775296"/>
                  </a:lnTo>
                  <a:lnTo>
                    <a:pt x="0" y="1538084"/>
                  </a:lnTo>
                  <a:lnTo>
                    <a:pt x="8445" y="1538084"/>
                  </a:lnTo>
                  <a:lnTo>
                    <a:pt x="8445" y="775296"/>
                  </a:lnTo>
                  <a:close/>
                </a:path>
                <a:path w="7818755" h="1538604">
                  <a:moveTo>
                    <a:pt x="7260806" y="0"/>
                  </a:moveTo>
                  <a:lnTo>
                    <a:pt x="7256577" y="0"/>
                  </a:lnTo>
                  <a:lnTo>
                    <a:pt x="7256577" y="762787"/>
                  </a:lnTo>
                  <a:lnTo>
                    <a:pt x="7260806" y="762787"/>
                  </a:lnTo>
                  <a:lnTo>
                    <a:pt x="7260806" y="0"/>
                  </a:lnTo>
                  <a:close/>
                </a:path>
                <a:path w="7818755" h="1538604">
                  <a:moveTo>
                    <a:pt x="7818653" y="0"/>
                  </a:moveTo>
                  <a:lnTo>
                    <a:pt x="7810220" y="0"/>
                  </a:lnTo>
                  <a:lnTo>
                    <a:pt x="7810220" y="762787"/>
                  </a:lnTo>
                  <a:lnTo>
                    <a:pt x="7818653" y="762787"/>
                  </a:lnTo>
                  <a:lnTo>
                    <a:pt x="7818653" y="0"/>
                  </a:lnTo>
                  <a:close/>
                </a:path>
              </a:pathLst>
            </a:custGeom>
            <a:solidFill>
              <a:srgbClr val="000000"/>
            </a:solidFill>
          </p:spPr>
          <p:txBody>
            <a:bodyPr wrap="square" lIns="0" tIns="0" rIns="0" bIns="0" rtlCol="0"/>
            <a:lstStyle/>
            <a:p>
              <a:endParaRPr/>
            </a:p>
          </p:txBody>
        </p:sp>
        <p:sp>
          <p:nvSpPr>
            <p:cNvPr id="147" name="object 147"/>
            <p:cNvSpPr/>
            <p:nvPr/>
          </p:nvSpPr>
          <p:spPr>
            <a:xfrm>
              <a:off x="3167190" y="4161881"/>
              <a:ext cx="0" cy="763270"/>
            </a:xfrm>
            <a:custGeom>
              <a:avLst/>
              <a:gdLst/>
              <a:ahLst/>
              <a:cxnLst/>
              <a:rect l="l" t="t" r="r" b="b"/>
              <a:pathLst>
                <a:path h="763270">
                  <a:moveTo>
                    <a:pt x="0" y="473045"/>
                  </a:moveTo>
                  <a:lnTo>
                    <a:pt x="0" y="762788"/>
                  </a:lnTo>
                </a:path>
                <a:path h="763270">
                  <a:moveTo>
                    <a:pt x="0" y="0"/>
                  </a:moveTo>
                  <a:lnTo>
                    <a:pt x="0" y="268804"/>
                  </a:lnTo>
                </a:path>
              </a:pathLst>
            </a:custGeom>
            <a:ln w="3175">
              <a:solidFill>
                <a:srgbClr val="000000"/>
              </a:solidFill>
            </a:ln>
          </p:spPr>
          <p:txBody>
            <a:bodyPr wrap="square" lIns="0" tIns="0" rIns="0" bIns="0" rtlCol="0"/>
            <a:lstStyle/>
            <a:p>
              <a:endParaRPr/>
            </a:p>
          </p:txBody>
        </p:sp>
        <p:sp>
          <p:nvSpPr>
            <p:cNvPr id="148" name="object 148"/>
            <p:cNvSpPr/>
            <p:nvPr/>
          </p:nvSpPr>
          <p:spPr>
            <a:xfrm>
              <a:off x="3167189" y="4161891"/>
              <a:ext cx="4445" cy="763270"/>
            </a:xfrm>
            <a:custGeom>
              <a:avLst/>
              <a:gdLst/>
              <a:ahLst/>
              <a:cxnLst/>
              <a:rect l="l" t="t" r="r" b="b"/>
              <a:pathLst>
                <a:path w="4444" h="763270">
                  <a:moveTo>
                    <a:pt x="4216" y="473036"/>
                  </a:moveTo>
                  <a:lnTo>
                    <a:pt x="0" y="473036"/>
                  </a:lnTo>
                  <a:lnTo>
                    <a:pt x="0" y="762787"/>
                  </a:lnTo>
                  <a:lnTo>
                    <a:pt x="4216" y="762787"/>
                  </a:lnTo>
                  <a:lnTo>
                    <a:pt x="4216" y="473036"/>
                  </a:lnTo>
                  <a:close/>
                </a:path>
                <a:path w="4444" h="763270">
                  <a:moveTo>
                    <a:pt x="4216" y="0"/>
                  </a:moveTo>
                  <a:lnTo>
                    <a:pt x="0" y="0"/>
                  </a:lnTo>
                  <a:lnTo>
                    <a:pt x="0" y="268795"/>
                  </a:lnTo>
                  <a:lnTo>
                    <a:pt x="4216" y="268795"/>
                  </a:lnTo>
                  <a:lnTo>
                    <a:pt x="4216" y="0"/>
                  </a:lnTo>
                  <a:close/>
                </a:path>
              </a:pathLst>
            </a:custGeom>
            <a:solidFill>
              <a:srgbClr val="000000"/>
            </a:solidFill>
          </p:spPr>
          <p:txBody>
            <a:bodyPr wrap="square" lIns="0" tIns="0" rIns="0" bIns="0" rtlCol="0"/>
            <a:lstStyle/>
            <a:p>
              <a:endParaRPr/>
            </a:p>
          </p:txBody>
        </p:sp>
        <p:sp>
          <p:nvSpPr>
            <p:cNvPr id="149" name="object 149"/>
            <p:cNvSpPr/>
            <p:nvPr/>
          </p:nvSpPr>
          <p:spPr>
            <a:xfrm>
              <a:off x="3725064" y="4161882"/>
              <a:ext cx="0" cy="763270"/>
            </a:xfrm>
            <a:custGeom>
              <a:avLst/>
              <a:gdLst/>
              <a:ahLst/>
              <a:cxnLst/>
              <a:rect l="l" t="t" r="r" b="b"/>
              <a:pathLst>
                <a:path h="763270">
                  <a:moveTo>
                    <a:pt x="0" y="473044"/>
                  </a:moveTo>
                  <a:lnTo>
                    <a:pt x="0" y="762788"/>
                  </a:lnTo>
                </a:path>
                <a:path h="763270">
                  <a:moveTo>
                    <a:pt x="0" y="0"/>
                  </a:moveTo>
                  <a:lnTo>
                    <a:pt x="0" y="268803"/>
                  </a:lnTo>
                </a:path>
              </a:pathLst>
            </a:custGeom>
            <a:ln w="3175">
              <a:solidFill>
                <a:srgbClr val="000000"/>
              </a:solidFill>
            </a:ln>
          </p:spPr>
          <p:txBody>
            <a:bodyPr wrap="square" lIns="0" tIns="0" rIns="0" bIns="0" rtlCol="0"/>
            <a:lstStyle/>
            <a:p>
              <a:endParaRPr/>
            </a:p>
          </p:txBody>
        </p:sp>
        <p:sp>
          <p:nvSpPr>
            <p:cNvPr id="150" name="object 150"/>
            <p:cNvSpPr/>
            <p:nvPr/>
          </p:nvSpPr>
          <p:spPr>
            <a:xfrm>
              <a:off x="3725062" y="4161891"/>
              <a:ext cx="4445" cy="763270"/>
            </a:xfrm>
            <a:custGeom>
              <a:avLst/>
              <a:gdLst/>
              <a:ahLst/>
              <a:cxnLst/>
              <a:rect l="l" t="t" r="r" b="b"/>
              <a:pathLst>
                <a:path w="4445" h="763270">
                  <a:moveTo>
                    <a:pt x="4229" y="473036"/>
                  </a:moveTo>
                  <a:lnTo>
                    <a:pt x="0" y="473036"/>
                  </a:lnTo>
                  <a:lnTo>
                    <a:pt x="0" y="762787"/>
                  </a:lnTo>
                  <a:lnTo>
                    <a:pt x="4229" y="762787"/>
                  </a:lnTo>
                  <a:lnTo>
                    <a:pt x="4229" y="473036"/>
                  </a:lnTo>
                  <a:close/>
                </a:path>
                <a:path w="4445" h="763270">
                  <a:moveTo>
                    <a:pt x="4229" y="0"/>
                  </a:moveTo>
                  <a:lnTo>
                    <a:pt x="0" y="0"/>
                  </a:lnTo>
                  <a:lnTo>
                    <a:pt x="0" y="268795"/>
                  </a:lnTo>
                  <a:lnTo>
                    <a:pt x="4229" y="268795"/>
                  </a:lnTo>
                  <a:lnTo>
                    <a:pt x="4229" y="0"/>
                  </a:lnTo>
                  <a:close/>
                </a:path>
              </a:pathLst>
            </a:custGeom>
            <a:solidFill>
              <a:srgbClr val="000000"/>
            </a:solidFill>
          </p:spPr>
          <p:txBody>
            <a:bodyPr wrap="square" lIns="0" tIns="0" rIns="0" bIns="0" rtlCol="0"/>
            <a:lstStyle/>
            <a:p>
              <a:endParaRPr/>
            </a:p>
          </p:txBody>
        </p:sp>
        <p:sp>
          <p:nvSpPr>
            <p:cNvPr id="151" name="object 151"/>
            <p:cNvSpPr/>
            <p:nvPr/>
          </p:nvSpPr>
          <p:spPr>
            <a:xfrm>
              <a:off x="4278710" y="4161883"/>
              <a:ext cx="12700" cy="763270"/>
            </a:xfrm>
            <a:custGeom>
              <a:avLst/>
              <a:gdLst/>
              <a:ahLst/>
              <a:cxnLst/>
              <a:rect l="l" t="t" r="r" b="b"/>
              <a:pathLst>
                <a:path w="12700" h="763270">
                  <a:moveTo>
                    <a:pt x="12683" y="762792"/>
                  </a:moveTo>
                  <a:lnTo>
                    <a:pt x="0" y="762792"/>
                  </a:lnTo>
                  <a:lnTo>
                    <a:pt x="0" y="0"/>
                  </a:lnTo>
                  <a:lnTo>
                    <a:pt x="12683" y="0"/>
                  </a:lnTo>
                  <a:lnTo>
                    <a:pt x="12683" y="762792"/>
                  </a:lnTo>
                  <a:close/>
                </a:path>
              </a:pathLst>
            </a:custGeom>
            <a:solidFill>
              <a:srgbClr val="FF0000"/>
            </a:solidFill>
          </p:spPr>
          <p:txBody>
            <a:bodyPr wrap="square" lIns="0" tIns="0" rIns="0" bIns="0" rtlCol="0"/>
            <a:lstStyle/>
            <a:p>
              <a:endParaRPr/>
            </a:p>
          </p:txBody>
        </p:sp>
        <p:sp>
          <p:nvSpPr>
            <p:cNvPr id="152" name="object 152"/>
            <p:cNvSpPr/>
            <p:nvPr/>
          </p:nvSpPr>
          <p:spPr>
            <a:xfrm>
              <a:off x="4840811" y="4161883"/>
              <a:ext cx="0" cy="763270"/>
            </a:xfrm>
            <a:custGeom>
              <a:avLst/>
              <a:gdLst/>
              <a:ahLst/>
              <a:cxnLst/>
              <a:rect l="l" t="t" r="r" b="b"/>
              <a:pathLst>
                <a:path h="763270">
                  <a:moveTo>
                    <a:pt x="0" y="439701"/>
                  </a:moveTo>
                  <a:lnTo>
                    <a:pt x="0" y="762788"/>
                  </a:lnTo>
                </a:path>
                <a:path h="763270">
                  <a:moveTo>
                    <a:pt x="0" y="0"/>
                  </a:moveTo>
                  <a:lnTo>
                    <a:pt x="0" y="260465"/>
                  </a:lnTo>
                </a:path>
              </a:pathLst>
            </a:custGeom>
            <a:ln w="3175">
              <a:solidFill>
                <a:srgbClr val="000000"/>
              </a:solidFill>
            </a:ln>
          </p:spPr>
          <p:txBody>
            <a:bodyPr wrap="square" lIns="0" tIns="0" rIns="0" bIns="0" rtlCol="0"/>
            <a:lstStyle/>
            <a:p>
              <a:endParaRPr/>
            </a:p>
          </p:txBody>
        </p:sp>
        <p:sp>
          <p:nvSpPr>
            <p:cNvPr id="153" name="object 153"/>
            <p:cNvSpPr/>
            <p:nvPr/>
          </p:nvSpPr>
          <p:spPr>
            <a:xfrm>
              <a:off x="4840808" y="4161891"/>
              <a:ext cx="4445" cy="763270"/>
            </a:xfrm>
            <a:custGeom>
              <a:avLst/>
              <a:gdLst/>
              <a:ahLst/>
              <a:cxnLst/>
              <a:rect l="l" t="t" r="r" b="b"/>
              <a:pathLst>
                <a:path w="4445" h="763270">
                  <a:moveTo>
                    <a:pt x="4229" y="439699"/>
                  </a:moveTo>
                  <a:lnTo>
                    <a:pt x="0" y="439699"/>
                  </a:lnTo>
                  <a:lnTo>
                    <a:pt x="0" y="762787"/>
                  </a:lnTo>
                  <a:lnTo>
                    <a:pt x="4229" y="762787"/>
                  </a:lnTo>
                  <a:lnTo>
                    <a:pt x="4229" y="439699"/>
                  </a:lnTo>
                  <a:close/>
                </a:path>
                <a:path w="4445" h="763270">
                  <a:moveTo>
                    <a:pt x="4229" y="0"/>
                  </a:moveTo>
                  <a:lnTo>
                    <a:pt x="0" y="0"/>
                  </a:lnTo>
                  <a:lnTo>
                    <a:pt x="0" y="260464"/>
                  </a:lnTo>
                  <a:lnTo>
                    <a:pt x="4229" y="260464"/>
                  </a:lnTo>
                  <a:lnTo>
                    <a:pt x="4229" y="0"/>
                  </a:lnTo>
                  <a:close/>
                </a:path>
              </a:pathLst>
            </a:custGeom>
            <a:solidFill>
              <a:srgbClr val="000000"/>
            </a:solidFill>
          </p:spPr>
          <p:txBody>
            <a:bodyPr wrap="square" lIns="0" tIns="0" rIns="0" bIns="0" rtlCol="0"/>
            <a:lstStyle/>
            <a:p>
              <a:endParaRPr/>
            </a:p>
          </p:txBody>
        </p:sp>
        <p:sp>
          <p:nvSpPr>
            <p:cNvPr id="154" name="object 154"/>
            <p:cNvSpPr/>
            <p:nvPr/>
          </p:nvSpPr>
          <p:spPr>
            <a:xfrm>
              <a:off x="5398685" y="4161884"/>
              <a:ext cx="0" cy="763270"/>
            </a:xfrm>
            <a:custGeom>
              <a:avLst/>
              <a:gdLst/>
              <a:ahLst/>
              <a:cxnLst/>
              <a:rect l="l" t="t" r="r" b="b"/>
              <a:pathLst>
                <a:path h="763270">
                  <a:moveTo>
                    <a:pt x="0" y="439700"/>
                  </a:moveTo>
                  <a:lnTo>
                    <a:pt x="0" y="762788"/>
                  </a:lnTo>
                </a:path>
                <a:path h="763270">
                  <a:moveTo>
                    <a:pt x="0" y="0"/>
                  </a:moveTo>
                  <a:lnTo>
                    <a:pt x="0" y="260464"/>
                  </a:lnTo>
                </a:path>
              </a:pathLst>
            </a:custGeom>
            <a:ln w="3175">
              <a:solidFill>
                <a:srgbClr val="000000"/>
              </a:solidFill>
            </a:ln>
          </p:spPr>
          <p:txBody>
            <a:bodyPr wrap="square" lIns="0" tIns="0" rIns="0" bIns="0" rtlCol="0"/>
            <a:lstStyle/>
            <a:p>
              <a:endParaRPr/>
            </a:p>
          </p:txBody>
        </p:sp>
        <p:sp>
          <p:nvSpPr>
            <p:cNvPr id="155" name="object 155"/>
            <p:cNvSpPr/>
            <p:nvPr/>
          </p:nvSpPr>
          <p:spPr>
            <a:xfrm>
              <a:off x="5398681" y="4161891"/>
              <a:ext cx="4445" cy="763270"/>
            </a:xfrm>
            <a:custGeom>
              <a:avLst/>
              <a:gdLst/>
              <a:ahLst/>
              <a:cxnLst/>
              <a:rect l="l" t="t" r="r" b="b"/>
              <a:pathLst>
                <a:path w="4445" h="763270">
                  <a:moveTo>
                    <a:pt x="4229" y="439699"/>
                  </a:moveTo>
                  <a:lnTo>
                    <a:pt x="0" y="439699"/>
                  </a:lnTo>
                  <a:lnTo>
                    <a:pt x="0" y="762787"/>
                  </a:lnTo>
                  <a:lnTo>
                    <a:pt x="4229" y="762787"/>
                  </a:lnTo>
                  <a:lnTo>
                    <a:pt x="4229" y="439699"/>
                  </a:lnTo>
                  <a:close/>
                </a:path>
                <a:path w="4445" h="763270">
                  <a:moveTo>
                    <a:pt x="4229" y="0"/>
                  </a:moveTo>
                  <a:lnTo>
                    <a:pt x="0" y="0"/>
                  </a:lnTo>
                  <a:lnTo>
                    <a:pt x="0" y="260464"/>
                  </a:lnTo>
                  <a:lnTo>
                    <a:pt x="4229" y="260464"/>
                  </a:lnTo>
                  <a:lnTo>
                    <a:pt x="4229" y="0"/>
                  </a:lnTo>
                  <a:close/>
                </a:path>
              </a:pathLst>
            </a:custGeom>
            <a:solidFill>
              <a:srgbClr val="000000"/>
            </a:solidFill>
          </p:spPr>
          <p:txBody>
            <a:bodyPr wrap="square" lIns="0" tIns="0" rIns="0" bIns="0" rtlCol="0"/>
            <a:lstStyle/>
            <a:p>
              <a:endParaRPr/>
            </a:p>
          </p:txBody>
        </p:sp>
        <p:sp>
          <p:nvSpPr>
            <p:cNvPr id="156" name="object 156"/>
            <p:cNvSpPr/>
            <p:nvPr/>
          </p:nvSpPr>
          <p:spPr>
            <a:xfrm>
              <a:off x="5956559" y="4161884"/>
              <a:ext cx="0" cy="763270"/>
            </a:xfrm>
            <a:custGeom>
              <a:avLst/>
              <a:gdLst/>
              <a:ahLst/>
              <a:cxnLst/>
              <a:rect l="l" t="t" r="r" b="b"/>
              <a:pathLst>
                <a:path h="763270">
                  <a:moveTo>
                    <a:pt x="0" y="439699"/>
                  </a:moveTo>
                  <a:lnTo>
                    <a:pt x="0" y="762788"/>
                  </a:lnTo>
                </a:path>
                <a:path h="763270">
                  <a:moveTo>
                    <a:pt x="0" y="0"/>
                  </a:moveTo>
                  <a:lnTo>
                    <a:pt x="0" y="260464"/>
                  </a:lnTo>
                </a:path>
              </a:pathLst>
            </a:custGeom>
            <a:ln w="3175">
              <a:solidFill>
                <a:srgbClr val="000000"/>
              </a:solidFill>
            </a:ln>
          </p:spPr>
          <p:txBody>
            <a:bodyPr wrap="square" lIns="0" tIns="0" rIns="0" bIns="0" rtlCol="0"/>
            <a:lstStyle/>
            <a:p>
              <a:endParaRPr/>
            </a:p>
          </p:txBody>
        </p:sp>
        <p:sp>
          <p:nvSpPr>
            <p:cNvPr id="157" name="object 157"/>
            <p:cNvSpPr/>
            <p:nvPr/>
          </p:nvSpPr>
          <p:spPr>
            <a:xfrm>
              <a:off x="5956554" y="4161891"/>
              <a:ext cx="4445" cy="763270"/>
            </a:xfrm>
            <a:custGeom>
              <a:avLst/>
              <a:gdLst/>
              <a:ahLst/>
              <a:cxnLst/>
              <a:rect l="l" t="t" r="r" b="b"/>
              <a:pathLst>
                <a:path w="4445" h="763270">
                  <a:moveTo>
                    <a:pt x="4229" y="439699"/>
                  </a:moveTo>
                  <a:lnTo>
                    <a:pt x="0" y="439699"/>
                  </a:lnTo>
                  <a:lnTo>
                    <a:pt x="0" y="762787"/>
                  </a:lnTo>
                  <a:lnTo>
                    <a:pt x="4229" y="762787"/>
                  </a:lnTo>
                  <a:lnTo>
                    <a:pt x="4229" y="439699"/>
                  </a:lnTo>
                  <a:close/>
                </a:path>
                <a:path w="4445" h="763270">
                  <a:moveTo>
                    <a:pt x="4229" y="0"/>
                  </a:moveTo>
                  <a:lnTo>
                    <a:pt x="0" y="0"/>
                  </a:lnTo>
                  <a:lnTo>
                    <a:pt x="0" y="260464"/>
                  </a:lnTo>
                  <a:lnTo>
                    <a:pt x="4229" y="260464"/>
                  </a:lnTo>
                  <a:lnTo>
                    <a:pt x="4229" y="0"/>
                  </a:lnTo>
                  <a:close/>
                </a:path>
              </a:pathLst>
            </a:custGeom>
            <a:solidFill>
              <a:srgbClr val="000000"/>
            </a:solidFill>
          </p:spPr>
          <p:txBody>
            <a:bodyPr wrap="square" lIns="0" tIns="0" rIns="0" bIns="0" rtlCol="0"/>
            <a:lstStyle/>
            <a:p>
              <a:endParaRPr/>
            </a:p>
          </p:txBody>
        </p:sp>
        <p:sp>
          <p:nvSpPr>
            <p:cNvPr id="158" name="object 158"/>
            <p:cNvSpPr/>
            <p:nvPr/>
          </p:nvSpPr>
          <p:spPr>
            <a:xfrm>
              <a:off x="6514433" y="4161885"/>
              <a:ext cx="0" cy="763270"/>
            </a:xfrm>
            <a:custGeom>
              <a:avLst/>
              <a:gdLst/>
              <a:ahLst/>
              <a:cxnLst/>
              <a:rect l="l" t="t" r="r" b="b"/>
              <a:pathLst>
                <a:path h="763270">
                  <a:moveTo>
                    <a:pt x="0" y="439698"/>
                  </a:moveTo>
                  <a:lnTo>
                    <a:pt x="0" y="762788"/>
                  </a:lnTo>
                </a:path>
                <a:path h="763270">
                  <a:moveTo>
                    <a:pt x="0" y="0"/>
                  </a:moveTo>
                  <a:lnTo>
                    <a:pt x="0" y="260463"/>
                  </a:lnTo>
                </a:path>
              </a:pathLst>
            </a:custGeom>
            <a:ln w="3175">
              <a:solidFill>
                <a:srgbClr val="000000"/>
              </a:solidFill>
            </a:ln>
          </p:spPr>
          <p:txBody>
            <a:bodyPr wrap="square" lIns="0" tIns="0" rIns="0" bIns="0" rtlCol="0"/>
            <a:lstStyle/>
            <a:p>
              <a:endParaRPr/>
            </a:p>
          </p:txBody>
        </p:sp>
        <p:sp>
          <p:nvSpPr>
            <p:cNvPr id="159" name="object 159"/>
            <p:cNvSpPr/>
            <p:nvPr/>
          </p:nvSpPr>
          <p:spPr>
            <a:xfrm>
              <a:off x="6514426" y="4161891"/>
              <a:ext cx="4445" cy="763270"/>
            </a:xfrm>
            <a:custGeom>
              <a:avLst/>
              <a:gdLst/>
              <a:ahLst/>
              <a:cxnLst/>
              <a:rect l="l" t="t" r="r" b="b"/>
              <a:pathLst>
                <a:path w="4445" h="763270">
                  <a:moveTo>
                    <a:pt x="4229" y="439699"/>
                  </a:moveTo>
                  <a:lnTo>
                    <a:pt x="0" y="439699"/>
                  </a:lnTo>
                  <a:lnTo>
                    <a:pt x="0" y="762800"/>
                  </a:lnTo>
                  <a:lnTo>
                    <a:pt x="4229" y="762800"/>
                  </a:lnTo>
                  <a:lnTo>
                    <a:pt x="4229" y="439699"/>
                  </a:lnTo>
                  <a:close/>
                </a:path>
                <a:path w="4445" h="763270">
                  <a:moveTo>
                    <a:pt x="4229" y="0"/>
                  </a:moveTo>
                  <a:lnTo>
                    <a:pt x="0" y="0"/>
                  </a:lnTo>
                  <a:lnTo>
                    <a:pt x="0" y="260464"/>
                  </a:lnTo>
                  <a:lnTo>
                    <a:pt x="4229" y="260464"/>
                  </a:lnTo>
                  <a:lnTo>
                    <a:pt x="4229" y="0"/>
                  </a:lnTo>
                  <a:close/>
                </a:path>
              </a:pathLst>
            </a:custGeom>
            <a:solidFill>
              <a:srgbClr val="000000"/>
            </a:solidFill>
          </p:spPr>
          <p:txBody>
            <a:bodyPr wrap="square" lIns="0" tIns="0" rIns="0" bIns="0" rtlCol="0"/>
            <a:lstStyle/>
            <a:p>
              <a:endParaRPr/>
            </a:p>
          </p:txBody>
        </p:sp>
        <p:sp>
          <p:nvSpPr>
            <p:cNvPr id="160" name="object 160"/>
            <p:cNvSpPr/>
            <p:nvPr/>
          </p:nvSpPr>
          <p:spPr>
            <a:xfrm>
              <a:off x="7072306" y="4161886"/>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61" name="object 161"/>
            <p:cNvSpPr/>
            <p:nvPr/>
          </p:nvSpPr>
          <p:spPr>
            <a:xfrm>
              <a:off x="7072310" y="4161887"/>
              <a:ext cx="4445" cy="763270"/>
            </a:xfrm>
            <a:custGeom>
              <a:avLst/>
              <a:gdLst/>
              <a:ahLst/>
              <a:cxnLst/>
              <a:rect l="l" t="t" r="r" b="b"/>
              <a:pathLst>
                <a:path w="4445" h="763270">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162" name="object 162"/>
            <p:cNvSpPr/>
            <p:nvPr/>
          </p:nvSpPr>
          <p:spPr>
            <a:xfrm>
              <a:off x="7630180" y="4161887"/>
              <a:ext cx="0" cy="763270"/>
            </a:xfrm>
            <a:custGeom>
              <a:avLst/>
              <a:gdLst/>
              <a:ahLst/>
              <a:cxnLst/>
              <a:rect l="l" t="t" r="r" b="b"/>
              <a:pathLst>
                <a:path h="763270">
                  <a:moveTo>
                    <a:pt x="0" y="489716"/>
                  </a:moveTo>
                  <a:lnTo>
                    <a:pt x="0" y="762788"/>
                  </a:lnTo>
                </a:path>
                <a:path h="763270">
                  <a:moveTo>
                    <a:pt x="0" y="0"/>
                  </a:moveTo>
                  <a:lnTo>
                    <a:pt x="0" y="256293"/>
                  </a:lnTo>
                </a:path>
              </a:pathLst>
            </a:custGeom>
            <a:ln w="3175">
              <a:solidFill>
                <a:srgbClr val="000000"/>
              </a:solidFill>
            </a:ln>
          </p:spPr>
          <p:txBody>
            <a:bodyPr wrap="square" lIns="0" tIns="0" rIns="0" bIns="0" rtlCol="0"/>
            <a:lstStyle/>
            <a:p>
              <a:endParaRPr/>
            </a:p>
          </p:txBody>
        </p:sp>
        <p:sp>
          <p:nvSpPr>
            <p:cNvPr id="163" name="object 163"/>
            <p:cNvSpPr/>
            <p:nvPr/>
          </p:nvSpPr>
          <p:spPr>
            <a:xfrm>
              <a:off x="7630172" y="4161891"/>
              <a:ext cx="4445" cy="763270"/>
            </a:xfrm>
            <a:custGeom>
              <a:avLst/>
              <a:gdLst/>
              <a:ahLst/>
              <a:cxnLst/>
              <a:rect l="l" t="t" r="r" b="b"/>
              <a:pathLst>
                <a:path w="4445" h="763270">
                  <a:moveTo>
                    <a:pt x="4229" y="489724"/>
                  </a:moveTo>
                  <a:lnTo>
                    <a:pt x="0" y="489724"/>
                  </a:lnTo>
                  <a:lnTo>
                    <a:pt x="0" y="762800"/>
                  </a:lnTo>
                  <a:lnTo>
                    <a:pt x="4229" y="762800"/>
                  </a:lnTo>
                  <a:lnTo>
                    <a:pt x="4229" y="489724"/>
                  </a:lnTo>
                  <a:close/>
                </a:path>
                <a:path w="4445" h="763270">
                  <a:moveTo>
                    <a:pt x="4229" y="0"/>
                  </a:moveTo>
                  <a:lnTo>
                    <a:pt x="0" y="0"/>
                  </a:lnTo>
                  <a:lnTo>
                    <a:pt x="0" y="256298"/>
                  </a:lnTo>
                  <a:lnTo>
                    <a:pt x="4229" y="256298"/>
                  </a:lnTo>
                  <a:lnTo>
                    <a:pt x="4229" y="0"/>
                  </a:lnTo>
                  <a:close/>
                </a:path>
              </a:pathLst>
            </a:custGeom>
            <a:solidFill>
              <a:srgbClr val="000000"/>
            </a:solidFill>
          </p:spPr>
          <p:txBody>
            <a:bodyPr wrap="square" lIns="0" tIns="0" rIns="0" bIns="0" rtlCol="0"/>
            <a:lstStyle/>
            <a:p>
              <a:endParaRPr/>
            </a:p>
          </p:txBody>
        </p:sp>
        <p:sp>
          <p:nvSpPr>
            <p:cNvPr id="164" name="object 164"/>
            <p:cNvSpPr/>
            <p:nvPr/>
          </p:nvSpPr>
          <p:spPr>
            <a:xfrm>
              <a:off x="7769649" y="171929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65" name="object 165"/>
            <p:cNvSpPr/>
            <p:nvPr/>
          </p:nvSpPr>
          <p:spPr>
            <a:xfrm>
              <a:off x="7769648" y="171929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66" name="object 166"/>
            <p:cNvSpPr/>
            <p:nvPr/>
          </p:nvSpPr>
          <p:spPr>
            <a:xfrm>
              <a:off x="8188054" y="4161888"/>
              <a:ext cx="0" cy="763270"/>
            </a:xfrm>
            <a:custGeom>
              <a:avLst/>
              <a:gdLst/>
              <a:ahLst/>
              <a:cxnLst/>
              <a:rect l="l" t="t" r="r" b="b"/>
              <a:pathLst>
                <a:path h="763270">
                  <a:moveTo>
                    <a:pt x="0" y="489715"/>
                  </a:moveTo>
                  <a:lnTo>
                    <a:pt x="0" y="762788"/>
                  </a:lnTo>
                </a:path>
                <a:path h="763270">
                  <a:moveTo>
                    <a:pt x="0" y="0"/>
                  </a:moveTo>
                  <a:lnTo>
                    <a:pt x="0" y="256292"/>
                  </a:lnTo>
                </a:path>
              </a:pathLst>
            </a:custGeom>
            <a:ln w="3175">
              <a:solidFill>
                <a:srgbClr val="000000"/>
              </a:solidFill>
            </a:ln>
          </p:spPr>
          <p:txBody>
            <a:bodyPr wrap="square" lIns="0" tIns="0" rIns="0" bIns="0" rtlCol="0"/>
            <a:lstStyle/>
            <a:p>
              <a:endParaRPr/>
            </a:p>
          </p:txBody>
        </p:sp>
        <p:sp>
          <p:nvSpPr>
            <p:cNvPr id="167" name="object 167"/>
            <p:cNvSpPr/>
            <p:nvPr/>
          </p:nvSpPr>
          <p:spPr>
            <a:xfrm>
              <a:off x="8188045" y="4161891"/>
              <a:ext cx="4445" cy="763270"/>
            </a:xfrm>
            <a:custGeom>
              <a:avLst/>
              <a:gdLst/>
              <a:ahLst/>
              <a:cxnLst/>
              <a:rect l="l" t="t" r="r" b="b"/>
              <a:pathLst>
                <a:path w="4445" h="763270">
                  <a:moveTo>
                    <a:pt x="4229" y="489724"/>
                  </a:moveTo>
                  <a:lnTo>
                    <a:pt x="0" y="489724"/>
                  </a:lnTo>
                  <a:lnTo>
                    <a:pt x="0" y="762800"/>
                  </a:lnTo>
                  <a:lnTo>
                    <a:pt x="4229" y="762800"/>
                  </a:lnTo>
                  <a:lnTo>
                    <a:pt x="4229" y="489724"/>
                  </a:lnTo>
                  <a:close/>
                </a:path>
                <a:path w="4445" h="763270">
                  <a:moveTo>
                    <a:pt x="4229" y="0"/>
                  </a:moveTo>
                  <a:lnTo>
                    <a:pt x="0" y="0"/>
                  </a:lnTo>
                  <a:lnTo>
                    <a:pt x="0" y="256298"/>
                  </a:lnTo>
                  <a:lnTo>
                    <a:pt x="4229" y="256298"/>
                  </a:lnTo>
                  <a:lnTo>
                    <a:pt x="4229" y="0"/>
                  </a:lnTo>
                  <a:close/>
                </a:path>
              </a:pathLst>
            </a:custGeom>
            <a:solidFill>
              <a:srgbClr val="000000"/>
            </a:solidFill>
          </p:spPr>
          <p:txBody>
            <a:bodyPr wrap="square" lIns="0" tIns="0" rIns="0" bIns="0" rtlCol="0"/>
            <a:lstStyle/>
            <a:p>
              <a:endParaRPr/>
            </a:p>
          </p:txBody>
        </p:sp>
        <p:sp>
          <p:nvSpPr>
            <p:cNvPr id="168" name="object 168"/>
            <p:cNvSpPr/>
            <p:nvPr/>
          </p:nvSpPr>
          <p:spPr>
            <a:xfrm>
              <a:off x="8745927" y="4161889"/>
              <a:ext cx="0" cy="763270"/>
            </a:xfrm>
            <a:custGeom>
              <a:avLst/>
              <a:gdLst/>
              <a:ahLst/>
              <a:cxnLst/>
              <a:rect l="l" t="t" r="r" b="b"/>
              <a:pathLst>
                <a:path h="763270">
                  <a:moveTo>
                    <a:pt x="0" y="489714"/>
                  </a:moveTo>
                  <a:lnTo>
                    <a:pt x="0" y="762788"/>
                  </a:lnTo>
                </a:path>
                <a:path h="763270">
                  <a:moveTo>
                    <a:pt x="0" y="0"/>
                  </a:moveTo>
                  <a:lnTo>
                    <a:pt x="0" y="256291"/>
                  </a:lnTo>
                </a:path>
              </a:pathLst>
            </a:custGeom>
            <a:ln w="3175">
              <a:solidFill>
                <a:srgbClr val="000000"/>
              </a:solidFill>
            </a:ln>
          </p:spPr>
          <p:txBody>
            <a:bodyPr wrap="square" lIns="0" tIns="0" rIns="0" bIns="0" rtlCol="0"/>
            <a:lstStyle/>
            <a:p>
              <a:endParaRPr/>
            </a:p>
          </p:txBody>
        </p:sp>
        <p:sp>
          <p:nvSpPr>
            <p:cNvPr id="169" name="object 169"/>
            <p:cNvSpPr/>
            <p:nvPr/>
          </p:nvSpPr>
          <p:spPr>
            <a:xfrm>
              <a:off x="8745918" y="4161891"/>
              <a:ext cx="4445" cy="763270"/>
            </a:xfrm>
            <a:custGeom>
              <a:avLst/>
              <a:gdLst/>
              <a:ahLst/>
              <a:cxnLst/>
              <a:rect l="l" t="t" r="r" b="b"/>
              <a:pathLst>
                <a:path w="4445" h="763270">
                  <a:moveTo>
                    <a:pt x="4229" y="489724"/>
                  </a:moveTo>
                  <a:lnTo>
                    <a:pt x="0" y="489724"/>
                  </a:lnTo>
                  <a:lnTo>
                    <a:pt x="0" y="762800"/>
                  </a:lnTo>
                  <a:lnTo>
                    <a:pt x="4229" y="762800"/>
                  </a:lnTo>
                  <a:lnTo>
                    <a:pt x="4229" y="489724"/>
                  </a:lnTo>
                  <a:close/>
                </a:path>
                <a:path w="4445" h="763270">
                  <a:moveTo>
                    <a:pt x="4229" y="0"/>
                  </a:moveTo>
                  <a:lnTo>
                    <a:pt x="0" y="0"/>
                  </a:lnTo>
                  <a:lnTo>
                    <a:pt x="0" y="256298"/>
                  </a:lnTo>
                  <a:lnTo>
                    <a:pt x="4229" y="256298"/>
                  </a:lnTo>
                  <a:lnTo>
                    <a:pt x="4229" y="0"/>
                  </a:lnTo>
                  <a:close/>
                </a:path>
              </a:pathLst>
            </a:custGeom>
            <a:solidFill>
              <a:srgbClr val="000000"/>
            </a:solidFill>
          </p:spPr>
          <p:txBody>
            <a:bodyPr wrap="square" lIns="0" tIns="0" rIns="0" bIns="0" rtlCol="0"/>
            <a:lstStyle/>
            <a:p>
              <a:endParaRPr/>
            </a:p>
          </p:txBody>
        </p:sp>
        <p:sp>
          <p:nvSpPr>
            <p:cNvPr id="170" name="object 170"/>
            <p:cNvSpPr/>
            <p:nvPr/>
          </p:nvSpPr>
          <p:spPr>
            <a:xfrm>
              <a:off x="9303801" y="4161890"/>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71" name="object 171"/>
            <p:cNvSpPr/>
            <p:nvPr/>
          </p:nvSpPr>
          <p:spPr>
            <a:xfrm>
              <a:off x="9303801" y="4161891"/>
              <a:ext cx="4445" cy="763270"/>
            </a:xfrm>
            <a:custGeom>
              <a:avLst/>
              <a:gdLst/>
              <a:ahLst/>
              <a:cxnLst/>
              <a:rect l="l" t="t" r="r" b="b"/>
              <a:pathLst>
                <a:path w="4445" h="763270">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172" name="object 172"/>
            <p:cNvSpPr/>
            <p:nvPr/>
          </p:nvSpPr>
          <p:spPr>
            <a:xfrm>
              <a:off x="9861676" y="4161891"/>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73" name="object 173"/>
            <p:cNvSpPr/>
            <p:nvPr/>
          </p:nvSpPr>
          <p:spPr>
            <a:xfrm>
              <a:off x="2605087" y="4161904"/>
              <a:ext cx="7818755" cy="1538605"/>
            </a:xfrm>
            <a:custGeom>
              <a:avLst/>
              <a:gdLst/>
              <a:ahLst/>
              <a:cxnLst/>
              <a:rect l="l" t="t" r="r" b="b"/>
              <a:pathLst>
                <a:path w="7818755" h="1538604">
                  <a:moveTo>
                    <a:pt x="8458" y="775284"/>
                  </a:moveTo>
                  <a:lnTo>
                    <a:pt x="0" y="775284"/>
                  </a:lnTo>
                  <a:lnTo>
                    <a:pt x="0" y="1538071"/>
                  </a:lnTo>
                  <a:lnTo>
                    <a:pt x="8458" y="1538071"/>
                  </a:lnTo>
                  <a:lnTo>
                    <a:pt x="8458" y="775284"/>
                  </a:lnTo>
                  <a:close/>
                </a:path>
                <a:path w="7818755" h="1538604">
                  <a:moveTo>
                    <a:pt x="7260806" y="0"/>
                  </a:moveTo>
                  <a:lnTo>
                    <a:pt x="7256577" y="0"/>
                  </a:lnTo>
                  <a:lnTo>
                    <a:pt x="7256577" y="762787"/>
                  </a:lnTo>
                  <a:lnTo>
                    <a:pt x="7260806" y="762787"/>
                  </a:lnTo>
                  <a:lnTo>
                    <a:pt x="7260806" y="0"/>
                  </a:lnTo>
                  <a:close/>
                </a:path>
                <a:path w="7818755" h="1538604">
                  <a:moveTo>
                    <a:pt x="7818653" y="0"/>
                  </a:moveTo>
                  <a:lnTo>
                    <a:pt x="7810233" y="0"/>
                  </a:lnTo>
                  <a:lnTo>
                    <a:pt x="7810233" y="762787"/>
                  </a:lnTo>
                  <a:lnTo>
                    <a:pt x="7818653" y="762787"/>
                  </a:lnTo>
                  <a:lnTo>
                    <a:pt x="7818653" y="0"/>
                  </a:lnTo>
                  <a:close/>
                </a:path>
              </a:pathLst>
            </a:custGeom>
            <a:solidFill>
              <a:srgbClr val="000000"/>
            </a:solidFill>
          </p:spPr>
          <p:txBody>
            <a:bodyPr wrap="square" lIns="0" tIns="0" rIns="0" bIns="0" rtlCol="0"/>
            <a:lstStyle/>
            <a:p>
              <a:endParaRPr/>
            </a:p>
          </p:txBody>
        </p:sp>
        <p:sp>
          <p:nvSpPr>
            <p:cNvPr id="174" name="object 174"/>
            <p:cNvSpPr/>
            <p:nvPr/>
          </p:nvSpPr>
          <p:spPr>
            <a:xfrm>
              <a:off x="3167196" y="4937186"/>
              <a:ext cx="0" cy="763270"/>
            </a:xfrm>
            <a:custGeom>
              <a:avLst/>
              <a:gdLst/>
              <a:ahLst/>
              <a:cxnLst/>
              <a:rect l="l" t="t" r="r" b="b"/>
              <a:pathLst>
                <a:path h="763270">
                  <a:moveTo>
                    <a:pt x="0" y="456363"/>
                  </a:moveTo>
                  <a:lnTo>
                    <a:pt x="0" y="762788"/>
                  </a:lnTo>
                </a:path>
                <a:path h="763270">
                  <a:moveTo>
                    <a:pt x="0" y="0"/>
                  </a:moveTo>
                  <a:lnTo>
                    <a:pt x="0" y="252120"/>
                  </a:lnTo>
                </a:path>
              </a:pathLst>
            </a:custGeom>
            <a:ln w="3175">
              <a:solidFill>
                <a:srgbClr val="000000"/>
              </a:solidFill>
            </a:ln>
          </p:spPr>
          <p:txBody>
            <a:bodyPr wrap="square" lIns="0" tIns="0" rIns="0" bIns="0" rtlCol="0"/>
            <a:lstStyle/>
            <a:p>
              <a:endParaRPr/>
            </a:p>
          </p:txBody>
        </p:sp>
        <p:sp>
          <p:nvSpPr>
            <p:cNvPr id="175" name="object 175"/>
            <p:cNvSpPr/>
            <p:nvPr/>
          </p:nvSpPr>
          <p:spPr>
            <a:xfrm>
              <a:off x="3167189" y="4937188"/>
              <a:ext cx="4445" cy="763270"/>
            </a:xfrm>
            <a:custGeom>
              <a:avLst/>
              <a:gdLst/>
              <a:ahLst/>
              <a:cxnLst/>
              <a:rect l="l" t="t" r="r" b="b"/>
              <a:pathLst>
                <a:path w="4444" h="763270">
                  <a:moveTo>
                    <a:pt x="4229" y="456361"/>
                  </a:moveTo>
                  <a:lnTo>
                    <a:pt x="0" y="456361"/>
                  </a:lnTo>
                  <a:lnTo>
                    <a:pt x="0" y="762800"/>
                  </a:lnTo>
                  <a:lnTo>
                    <a:pt x="4229" y="762800"/>
                  </a:lnTo>
                  <a:lnTo>
                    <a:pt x="4229" y="456361"/>
                  </a:lnTo>
                  <a:close/>
                </a:path>
                <a:path w="4444" h="763270">
                  <a:moveTo>
                    <a:pt x="4229" y="0"/>
                  </a:moveTo>
                  <a:lnTo>
                    <a:pt x="0" y="0"/>
                  </a:lnTo>
                  <a:lnTo>
                    <a:pt x="0" y="252120"/>
                  </a:lnTo>
                  <a:lnTo>
                    <a:pt x="4229" y="252120"/>
                  </a:lnTo>
                  <a:lnTo>
                    <a:pt x="4229" y="0"/>
                  </a:lnTo>
                  <a:close/>
                </a:path>
              </a:pathLst>
            </a:custGeom>
            <a:solidFill>
              <a:srgbClr val="000000"/>
            </a:solidFill>
          </p:spPr>
          <p:txBody>
            <a:bodyPr wrap="square" lIns="0" tIns="0" rIns="0" bIns="0" rtlCol="0"/>
            <a:lstStyle/>
            <a:p>
              <a:endParaRPr/>
            </a:p>
          </p:txBody>
        </p:sp>
        <p:sp>
          <p:nvSpPr>
            <p:cNvPr id="176" name="object 176"/>
            <p:cNvSpPr/>
            <p:nvPr/>
          </p:nvSpPr>
          <p:spPr>
            <a:xfrm>
              <a:off x="3725069" y="4937187"/>
              <a:ext cx="0" cy="763270"/>
            </a:xfrm>
            <a:custGeom>
              <a:avLst/>
              <a:gdLst/>
              <a:ahLst/>
              <a:cxnLst/>
              <a:rect l="l" t="t" r="r" b="b"/>
              <a:pathLst>
                <a:path h="763270">
                  <a:moveTo>
                    <a:pt x="0" y="456362"/>
                  </a:moveTo>
                  <a:lnTo>
                    <a:pt x="0" y="762788"/>
                  </a:lnTo>
                </a:path>
                <a:path h="763270">
                  <a:moveTo>
                    <a:pt x="0" y="0"/>
                  </a:moveTo>
                  <a:lnTo>
                    <a:pt x="0" y="252119"/>
                  </a:lnTo>
                </a:path>
              </a:pathLst>
            </a:custGeom>
            <a:ln w="3175">
              <a:solidFill>
                <a:srgbClr val="000000"/>
              </a:solidFill>
            </a:ln>
          </p:spPr>
          <p:txBody>
            <a:bodyPr wrap="square" lIns="0" tIns="0" rIns="0" bIns="0" rtlCol="0"/>
            <a:lstStyle/>
            <a:p>
              <a:endParaRPr/>
            </a:p>
          </p:txBody>
        </p:sp>
        <p:sp>
          <p:nvSpPr>
            <p:cNvPr id="177" name="object 177"/>
            <p:cNvSpPr/>
            <p:nvPr/>
          </p:nvSpPr>
          <p:spPr>
            <a:xfrm>
              <a:off x="3725062" y="4937188"/>
              <a:ext cx="4445" cy="763270"/>
            </a:xfrm>
            <a:custGeom>
              <a:avLst/>
              <a:gdLst/>
              <a:ahLst/>
              <a:cxnLst/>
              <a:rect l="l" t="t" r="r" b="b"/>
              <a:pathLst>
                <a:path w="4445" h="763270">
                  <a:moveTo>
                    <a:pt x="4229" y="456361"/>
                  </a:moveTo>
                  <a:lnTo>
                    <a:pt x="0" y="456361"/>
                  </a:lnTo>
                  <a:lnTo>
                    <a:pt x="0" y="762800"/>
                  </a:lnTo>
                  <a:lnTo>
                    <a:pt x="4229" y="762800"/>
                  </a:lnTo>
                  <a:lnTo>
                    <a:pt x="4229" y="456361"/>
                  </a:lnTo>
                  <a:close/>
                </a:path>
                <a:path w="4445" h="763270">
                  <a:moveTo>
                    <a:pt x="4229" y="0"/>
                  </a:moveTo>
                  <a:lnTo>
                    <a:pt x="0" y="0"/>
                  </a:lnTo>
                  <a:lnTo>
                    <a:pt x="0" y="252120"/>
                  </a:lnTo>
                  <a:lnTo>
                    <a:pt x="4229" y="252120"/>
                  </a:lnTo>
                  <a:lnTo>
                    <a:pt x="4229" y="0"/>
                  </a:lnTo>
                  <a:close/>
                </a:path>
              </a:pathLst>
            </a:custGeom>
            <a:solidFill>
              <a:srgbClr val="000000"/>
            </a:solidFill>
          </p:spPr>
          <p:txBody>
            <a:bodyPr wrap="square" lIns="0" tIns="0" rIns="0" bIns="0" rtlCol="0"/>
            <a:lstStyle/>
            <a:p>
              <a:endParaRPr/>
            </a:p>
          </p:txBody>
        </p:sp>
        <p:sp>
          <p:nvSpPr>
            <p:cNvPr id="178" name="object 178"/>
            <p:cNvSpPr/>
            <p:nvPr/>
          </p:nvSpPr>
          <p:spPr>
            <a:xfrm>
              <a:off x="4282943" y="4937187"/>
              <a:ext cx="0" cy="763270"/>
            </a:xfrm>
            <a:custGeom>
              <a:avLst/>
              <a:gdLst/>
              <a:ahLst/>
              <a:cxnLst/>
              <a:rect l="l" t="t" r="r" b="b"/>
              <a:pathLst>
                <a:path h="763270">
                  <a:moveTo>
                    <a:pt x="0" y="456361"/>
                  </a:moveTo>
                  <a:lnTo>
                    <a:pt x="0" y="762788"/>
                  </a:lnTo>
                </a:path>
                <a:path h="763270">
                  <a:moveTo>
                    <a:pt x="0" y="0"/>
                  </a:moveTo>
                  <a:lnTo>
                    <a:pt x="0" y="252118"/>
                  </a:lnTo>
                </a:path>
              </a:pathLst>
            </a:custGeom>
            <a:ln w="3175">
              <a:solidFill>
                <a:srgbClr val="000000"/>
              </a:solidFill>
            </a:ln>
          </p:spPr>
          <p:txBody>
            <a:bodyPr wrap="square" lIns="0" tIns="0" rIns="0" bIns="0" rtlCol="0"/>
            <a:lstStyle/>
            <a:p>
              <a:endParaRPr/>
            </a:p>
          </p:txBody>
        </p:sp>
        <p:sp>
          <p:nvSpPr>
            <p:cNvPr id="179" name="object 179"/>
            <p:cNvSpPr/>
            <p:nvPr/>
          </p:nvSpPr>
          <p:spPr>
            <a:xfrm>
              <a:off x="4282935" y="4937200"/>
              <a:ext cx="4445" cy="763270"/>
            </a:xfrm>
            <a:custGeom>
              <a:avLst/>
              <a:gdLst/>
              <a:ahLst/>
              <a:cxnLst/>
              <a:rect l="l" t="t" r="r" b="b"/>
              <a:pathLst>
                <a:path w="4445" h="763270">
                  <a:moveTo>
                    <a:pt x="4229" y="456349"/>
                  </a:moveTo>
                  <a:lnTo>
                    <a:pt x="0" y="456349"/>
                  </a:lnTo>
                  <a:lnTo>
                    <a:pt x="0" y="762787"/>
                  </a:lnTo>
                  <a:lnTo>
                    <a:pt x="4229" y="762787"/>
                  </a:lnTo>
                  <a:lnTo>
                    <a:pt x="4229" y="456349"/>
                  </a:lnTo>
                  <a:close/>
                </a:path>
                <a:path w="4445" h="763270">
                  <a:moveTo>
                    <a:pt x="4229" y="0"/>
                  </a:moveTo>
                  <a:lnTo>
                    <a:pt x="0" y="0"/>
                  </a:lnTo>
                  <a:lnTo>
                    <a:pt x="0" y="252107"/>
                  </a:lnTo>
                  <a:lnTo>
                    <a:pt x="4229" y="252107"/>
                  </a:lnTo>
                  <a:lnTo>
                    <a:pt x="4229" y="0"/>
                  </a:lnTo>
                  <a:close/>
                </a:path>
              </a:pathLst>
            </a:custGeom>
            <a:solidFill>
              <a:srgbClr val="000000"/>
            </a:solidFill>
          </p:spPr>
          <p:txBody>
            <a:bodyPr wrap="square" lIns="0" tIns="0" rIns="0" bIns="0" rtlCol="0"/>
            <a:lstStyle/>
            <a:p>
              <a:endParaRPr/>
            </a:p>
          </p:txBody>
        </p:sp>
        <p:sp>
          <p:nvSpPr>
            <p:cNvPr id="180" name="object 180"/>
            <p:cNvSpPr/>
            <p:nvPr/>
          </p:nvSpPr>
          <p:spPr>
            <a:xfrm>
              <a:off x="4840817" y="4937188"/>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81" name="object 181"/>
            <p:cNvSpPr/>
            <p:nvPr/>
          </p:nvSpPr>
          <p:spPr>
            <a:xfrm>
              <a:off x="4840816" y="4937189"/>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82" name="object 182"/>
            <p:cNvSpPr/>
            <p:nvPr/>
          </p:nvSpPr>
          <p:spPr>
            <a:xfrm>
              <a:off x="5394468" y="4937190"/>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183" name="object 183"/>
            <p:cNvSpPr/>
            <p:nvPr/>
          </p:nvSpPr>
          <p:spPr>
            <a:xfrm>
              <a:off x="5677628" y="1719305"/>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84" name="object 184"/>
            <p:cNvSpPr/>
            <p:nvPr/>
          </p:nvSpPr>
          <p:spPr>
            <a:xfrm>
              <a:off x="5677627" y="1719306"/>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85" name="object 185"/>
            <p:cNvSpPr/>
            <p:nvPr/>
          </p:nvSpPr>
          <p:spPr>
            <a:xfrm>
              <a:off x="5956565" y="4937190"/>
              <a:ext cx="0" cy="763270"/>
            </a:xfrm>
            <a:custGeom>
              <a:avLst/>
              <a:gdLst/>
              <a:ahLst/>
              <a:cxnLst/>
              <a:rect l="l" t="t" r="r" b="b"/>
              <a:pathLst>
                <a:path h="763270">
                  <a:moveTo>
                    <a:pt x="0" y="456360"/>
                  </a:moveTo>
                  <a:lnTo>
                    <a:pt x="0" y="762788"/>
                  </a:lnTo>
                </a:path>
                <a:path h="763270">
                  <a:moveTo>
                    <a:pt x="0" y="0"/>
                  </a:moveTo>
                  <a:lnTo>
                    <a:pt x="0" y="277125"/>
                  </a:lnTo>
                </a:path>
              </a:pathLst>
            </a:custGeom>
            <a:ln w="3175">
              <a:solidFill>
                <a:srgbClr val="000000"/>
              </a:solidFill>
            </a:ln>
          </p:spPr>
          <p:txBody>
            <a:bodyPr wrap="square" lIns="0" tIns="0" rIns="0" bIns="0" rtlCol="0"/>
            <a:lstStyle/>
            <a:p>
              <a:endParaRPr/>
            </a:p>
          </p:txBody>
        </p:sp>
        <p:sp>
          <p:nvSpPr>
            <p:cNvPr id="186" name="object 186"/>
            <p:cNvSpPr/>
            <p:nvPr/>
          </p:nvSpPr>
          <p:spPr>
            <a:xfrm>
              <a:off x="5956554" y="4937200"/>
              <a:ext cx="4445" cy="763270"/>
            </a:xfrm>
            <a:custGeom>
              <a:avLst/>
              <a:gdLst/>
              <a:ahLst/>
              <a:cxnLst/>
              <a:rect l="l" t="t" r="r" b="b"/>
              <a:pathLst>
                <a:path w="4445" h="763270">
                  <a:moveTo>
                    <a:pt x="4229" y="456361"/>
                  </a:moveTo>
                  <a:lnTo>
                    <a:pt x="0" y="456361"/>
                  </a:lnTo>
                  <a:lnTo>
                    <a:pt x="0" y="762787"/>
                  </a:lnTo>
                  <a:lnTo>
                    <a:pt x="4229" y="762787"/>
                  </a:lnTo>
                  <a:lnTo>
                    <a:pt x="4229" y="456361"/>
                  </a:lnTo>
                  <a:close/>
                </a:path>
                <a:path w="4445" h="763270">
                  <a:moveTo>
                    <a:pt x="4229" y="0"/>
                  </a:moveTo>
                  <a:lnTo>
                    <a:pt x="0" y="0"/>
                  </a:lnTo>
                  <a:lnTo>
                    <a:pt x="0" y="277126"/>
                  </a:lnTo>
                  <a:lnTo>
                    <a:pt x="4229" y="277126"/>
                  </a:lnTo>
                  <a:lnTo>
                    <a:pt x="4229" y="0"/>
                  </a:lnTo>
                  <a:close/>
                </a:path>
              </a:pathLst>
            </a:custGeom>
            <a:solidFill>
              <a:srgbClr val="000000"/>
            </a:solidFill>
          </p:spPr>
          <p:txBody>
            <a:bodyPr wrap="square" lIns="0" tIns="0" rIns="0" bIns="0" rtlCol="0"/>
            <a:lstStyle/>
            <a:p>
              <a:endParaRPr/>
            </a:p>
          </p:txBody>
        </p:sp>
        <p:sp>
          <p:nvSpPr>
            <p:cNvPr id="187" name="object 187"/>
            <p:cNvSpPr/>
            <p:nvPr/>
          </p:nvSpPr>
          <p:spPr>
            <a:xfrm>
              <a:off x="6514438" y="4937191"/>
              <a:ext cx="0" cy="763270"/>
            </a:xfrm>
            <a:custGeom>
              <a:avLst/>
              <a:gdLst/>
              <a:ahLst/>
              <a:cxnLst/>
              <a:rect l="l" t="t" r="r" b="b"/>
              <a:pathLst>
                <a:path h="763270">
                  <a:moveTo>
                    <a:pt x="0" y="456359"/>
                  </a:moveTo>
                  <a:lnTo>
                    <a:pt x="0" y="762788"/>
                  </a:lnTo>
                </a:path>
                <a:path h="763270">
                  <a:moveTo>
                    <a:pt x="0" y="0"/>
                  </a:moveTo>
                  <a:lnTo>
                    <a:pt x="0" y="277124"/>
                  </a:lnTo>
                </a:path>
              </a:pathLst>
            </a:custGeom>
            <a:ln w="3175">
              <a:solidFill>
                <a:srgbClr val="000000"/>
              </a:solidFill>
            </a:ln>
          </p:spPr>
          <p:txBody>
            <a:bodyPr wrap="square" lIns="0" tIns="0" rIns="0" bIns="0" rtlCol="0"/>
            <a:lstStyle/>
            <a:p>
              <a:endParaRPr/>
            </a:p>
          </p:txBody>
        </p:sp>
        <p:sp>
          <p:nvSpPr>
            <p:cNvPr id="188" name="object 188"/>
            <p:cNvSpPr/>
            <p:nvPr/>
          </p:nvSpPr>
          <p:spPr>
            <a:xfrm>
              <a:off x="6514426" y="4937200"/>
              <a:ext cx="4445" cy="763270"/>
            </a:xfrm>
            <a:custGeom>
              <a:avLst/>
              <a:gdLst/>
              <a:ahLst/>
              <a:cxnLst/>
              <a:rect l="l" t="t" r="r" b="b"/>
              <a:pathLst>
                <a:path w="4445" h="763270">
                  <a:moveTo>
                    <a:pt x="4229" y="456361"/>
                  </a:moveTo>
                  <a:lnTo>
                    <a:pt x="0" y="456361"/>
                  </a:lnTo>
                  <a:lnTo>
                    <a:pt x="0" y="762787"/>
                  </a:lnTo>
                  <a:lnTo>
                    <a:pt x="4229" y="762787"/>
                  </a:lnTo>
                  <a:lnTo>
                    <a:pt x="4229" y="456361"/>
                  </a:lnTo>
                  <a:close/>
                </a:path>
                <a:path w="4445" h="763270">
                  <a:moveTo>
                    <a:pt x="4229" y="0"/>
                  </a:moveTo>
                  <a:lnTo>
                    <a:pt x="0" y="0"/>
                  </a:lnTo>
                  <a:lnTo>
                    <a:pt x="0" y="277126"/>
                  </a:lnTo>
                  <a:lnTo>
                    <a:pt x="4229" y="277126"/>
                  </a:lnTo>
                  <a:lnTo>
                    <a:pt x="4229" y="0"/>
                  </a:lnTo>
                  <a:close/>
                </a:path>
              </a:pathLst>
            </a:custGeom>
            <a:solidFill>
              <a:srgbClr val="000000"/>
            </a:solidFill>
          </p:spPr>
          <p:txBody>
            <a:bodyPr wrap="square" lIns="0" tIns="0" rIns="0" bIns="0" rtlCol="0"/>
            <a:lstStyle/>
            <a:p>
              <a:endParaRPr/>
            </a:p>
          </p:txBody>
        </p:sp>
        <p:sp>
          <p:nvSpPr>
            <p:cNvPr id="189" name="object 189"/>
            <p:cNvSpPr/>
            <p:nvPr/>
          </p:nvSpPr>
          <p:spPr>
            <a:xfrm>
              <a:off x="7072313" y="4937192"/>
              <a:ext cx="0" cy="763270"/>
            </a:xfrm>
            <a:custGeom>
              <a:avLst/>
              <a:gdLst/>
              <a:ahLst/>
              <a:cxnLst/>
              <a:rect l="l" t="t" r="r" b="b"/>
              <a:pathLst>
                <a:path h="763270">
                  <a:moveTo>
                    <a:pt x="0" y="456359"/>
                  </a:moveTo>
                  <a:lnTo>
                    <a:pt x="0" y="762788"/>
                  </a:lnTo>
                </a:path>
                <a:path h="763270">
                  <a:moveTo>
                    <a:pt x="0" y="0"/>
                  </a:moveTo>
                  <a:lnTo>
                    <a:pt x="0" y="277123"/>
                  </a:lnTo>
                </a:path>
              </a:pathLst>
            </a:custGeom>
            <a:ln w="3175">
              <a:solidFill>
                <a:srgbClr val="000000"/>
              </a:solidFill>
            </a:ln>
          </p:spPr>
          <p:txBody>
            <a:bodyPr wrap="square" lIns="0" tIns="0" rIns="0" bIns="0" rtlCol="0"/>
            <a:lstStyle/>
            <a:p>
              <a:endParaRPr/>
            </a:p>
          </p:txBody>
        </p:sp>
        <p:sp>
          <p:nvSpPr>
            <p:cNvPr id="190" name="object 190"/>
            <p:cNvSpPr/>
            <p:nvPr/>
          </p:nvSpPr>
          <p:spPr>
            <a:xfrm>
              <a:off x="7072312" y="4937200"/>
              <a:ext cx="4445" cy="763270"/>
            </a:xfrm>
            <a:custGeom>
              <a:avLst/>
              <a:gdLst/>
              <a:ahLst/>
              <a:cxnLst/>
              <a:rect l="l" t="t" r="r" b="b"/>
              <a:pathLst>
                <a:path w="4445" h="763270">
                  <a:moveTo>
                    <a:pt x="4229" y="456361"/>
                  </a:moveTo>
                  <a:lnTo>
                    <a:pt x="0" y="456361"/>
                  </a:lnTo>
                  <a:lnTo>
                    <a:pt x="0" y="762787"/>
                  </a:lnTo>
                  <a:lnTo>
                    <a:pt x="4229" y="762787"/>
                  </a:lnTo>
                  <a:lnTo>
                    <a:pt x="4229" y="456361"/>
                  </a:lnTo>
                  <a:close/>
                </a:path>
                <a:path w="4445" h="763270">
                  <a:moveTo>
                    <a:pt x="4229" y="0"/>
                  </a:moveTo>
                  <a:lnTo>
                    <a:pt x="0" y="0"/>
                  </a:lnTo>
                  <a:lnTo>
                    <a:pt x="0" y="277126"/>
                  </a:lnTo>
                  <a:lnTo>
                    <a:pt x="4229" y="277126"/>
                  </a:lnTo>
                  <a:lnTo>
                    <a:pt x="4229" y="0"/>
                  </a:lnTo>
                  <a:close/>
                </a:path>
              </a:pathLst>
            </a:custGeom>
            <a:solidFill>
              <a:srgbClr val="000000"/>
            </a:solidFill>
          </p:spPr>
          <p:txBody>
            <a:bodyPr wrap="square" lIns="0" tIns="0" rIns="0" bIns="0" rtlCol="0"/>
            <a:lstStyle/>
            <a:p>
              <a:endParaRPr/>
            </a:p>
          </p:txBody>
        </p:sp>
        <p:sp>
          <p:nvSpPr>
            <p:cNvPr id="191" name="object 191"/>
            <p:cNvSpPr/>
            <p:nvPr/>
          </p:nvSpPr>
          <p:spPr>
            <a:xfrm>
              <a:off x="7630186" y="4937192"/>
              <a:ext cx="0" cy="763270"/>
            </a:xfrm>
            <a:custGeom>
              <a:avLst/>
              <a:gdLst/>
              <a:ahLst/>
              <a:cxnLst/>
              <a:rect l="l" t="t" r="r" b="b"/>
              <a:pathLst>
                <a:path h="763270">
                  <a:moveTo>
                    <a:pt x="0" y="456358"/>
                  </a:moveTo>
                  <a:lnTo>
                    <a:pt x="0" y="762788"/>
                  </a:lnTo>
                </a:path>
                <a:path h="763270">
                  <a:moveTo>
                    <a:pt x="0" y="0"/>
                  </a:moveTo>
                  <a:lnTo>
                    <a:pt x="0" y="277122"/>
                  </a:lnTo>
                </a:path>
              </a:pathLst>
            </a:custGeom>
            <a:ln w="3175">
              <a:solidFill>
                <a:srgbClr val="000000"/>
              </a:solidFill>
            </a:ln>
          </p:spPr>
          <p:txBody>
            <a:bodyPr wrap="square" lIns="0" tIns="0" rIns="0" bIns="0" rtlCol="0"/>
            <a:lstStyle/>
            <a:p>
              <a:endParaRPr/>
            </a:p>
          </p:txBody>
        </p:sp>
        <p:sp>
          <p:nvSpPr>
            <p:cNvPr id="192" name="object 192"/>
            <p:cNvSpPr/>
            <p:nvPr/>
          </p:nvSpPr>
          <p:spPr>
            <a:xfrm>
              <a:off x="7630185" y="4937200"/>
              <a:ext cx="4445" cy="763270"/>
            </a:xfrm>
            <a:custGeom>
              <a:avLst/>
              <a:gdLst/>
              <a:ahLst/>
              <a:cxnLst/>
              <a:rect l="l" t="t" r="r" b="b"/>
              <a:pathLst>
                <a:path w="4445" h="763270">
                  <a:moveTo>
                    <a:pt x="4216" y="456361"/>
                  </a:moveTo>
                  <a:lnTo>
                    <a:pt x="0" y="456361"/>
                  </a:lnTo>
                  <a:lnTo>
                    <a:pt x="0" y="762787"/>
                  </a:lnTo>
                  <a:lnTo>
                    <a:pt x="4216" y="762787"/>
                  </a:lnTo>
                  <a:lnTo>
                    <a:pt x="4216" y="456361"/>
                  </a:lnTo>
                  <a:close/>
                </a:path>
                <a:path w="4445" h="763270">
                  <a:moveTo>
                    <a:pt x="4216" y="0"/>
                  </a:moveTo>
                  <a:lnTo>
                    <a:pt x="0" y="0"/>
                  </a:lnTo>
                  <a:lnTo>
                    <a:pt x="0" y="277126"/>
                  </a:lnTo>
                  <a:lnTo>
                    <a:pt x="4216" y="277126"/>
                  </a:lnTo>
                  <a:lnTo>
                    <a:pt x="4216" y="0"/>
                  </a:lnTo>
                  <a:close/>
                </a:path>
              </a:pathLst>
            </a:custGeom>
            <a:solidFill>
              <a:srgbClr val="000000"/>
            </a:solidFill>
          </p:spPr>
          <p:txBody>
            <a:bodyPr wrap="square" lIns="0" tIns="0" rIns="0" bIns="0" rtlCol="0"/>
            <a:lstStyle/>
            <a:p>
              <a:endParaRPr/>
            </a:p>
          </p:txBody>
        </p:sp>
        <p:sp>
          <p:nvSpPr>
            <p:cNvPr id="193" name="object 193"/>
            <p:cNvSpPr/>
            <p:nvPr/>
          </p:nvSpPr>
          <p:spPr>
            <a:xfrm>
              <a:off x="8188060" y="4937193"/>
              <a:ext cx="0" cy="763270"/>
            </a:xfrm>
            <a:custGeom>
              <a:avLst/>
              <a:gdLst/>
              <a:ahLst/>
              <a:cxnLst/>
              <a:rect l="l" t="t" r="r" b="b"/>
              <a:pathLst>
                <a:path h="763270">
                  <a:moveTo>
                    <a:pt x="0" y="502209"/>
                  </a:moveTo>
                  <a:lnTo>
                    <a:pt x="0" y="762788"/>
                  </a:lnTo>
                </a:path>
                <a:path h="763270">
                  <a:moveTo>
                    <a:pt x="0" y="0"/>
                  </a:moveTo>
                  <a:lnTo>
                    <a:pt x="0" y="268785"/>
                  </a:lnTo>
                </a:path>
              </a:pathLst>
            </a:custGeom>
            <a:ln w="3175">
              <a:solidFill>
                <a:srgbClr val="000000"/>
              </a:solidFill>
            </a:ln>
          </p:spPr>
          <p:txBody>
            <a:bodyPr wrap="square" lIns="0" tIns="0" rIns="0" bIns="0" rtlCol="0"/>
            <a:lstStyle/>
            <a:p>
              <a:endParaRPr/>
            </a:p>
          </p:txBody>
        </p:sp>
        <p:sp>
          <p:nvSpPr>
            <p:cNvPr id="194" name="object 194"/>
            <p:cNvSpPr/>
            <p:nvPr/>
          </p:nvSpPr>
          <p:spPr>
            <a:xfrm>
              <a:off x="8188058" y="4937200"/>
              <a:ext cx="4445" cy="763270"/>
            </a:xfrm>
            <a:custGeom>
              <a:avLst/>
              <a:gdLst/>
              <a:ahLst/>
              <a:cxnLst/>
              <a:rect l="l" t="t" r="r" b="b"/>
              <a:pathLst>
                <a:path w="4445" h="763270">
                  <a:moveTo>
                    <a:pt x="4216" y="502208"/>
                  </a:moveTo>
                  <a:lnTo>
                    <a:pt x="0" y="502208"/>
                  </a:lnTo>
                  <a:lnTo>
                    <a:pt x="0" y="762787"/>
                  </a:lnTo>
                  <a:lnTo>
                    <a:pt x="4216" y="762787"/>
                  </a:lnTo>
                  <a:lnTo>
                    <a:pt x="4216" y="502208"/>
                  </a:lnTo>
                  <a:close/>
                </a:path>
                <a:path w="4445" h="763270">
                  <a:moveTo>
                    <a:pt x="4216" y="0"/>
                  </a:moveTo>
                  <a:lnTo>
                    <a:pt x="0" y="0"/>
                  </a:lnTo>
                  <a:lnTo>
                    <a:pt x="0" y="268782"/>
                  </a:lnTo>
                  <a:lnTo>
                    <a:pt x="4216" y="268782"/>
                  </a:lnTo>
                  <a:lnTo>
                    <a:pt x="4216" y="0"/>
                  </a:lnTo>
                  <a:close/>
                </a:path>
              </a:pathLst>
            </a:custGeom>
            <a:solidFill>
              <a:srgbClr val="000000"/>
            </a:solidFill>
          </p:spPr>
          <p:txBody>
            <a:bodyPr wrap="square" lIns="0" tIns="0" rIns="0" bIns="0" rtlCol="0"/>
            <a:lstStyle/>
            <a:p>
              <a:endParaRPr/>
            </a:p>
          </p:txBody>
        </p:sp>
        <p:sp>
          <p:nvSpPr>
            <p:cNvPr id="195" name="object 195"/>
            <p:cNvSpPr/>
            <p:nvPr/>
          </p:nvSpPr>
          <p:spPr>
            <a:xfrm>
              <a:off x="8466997" y="1719309"/>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96" name="object 196"/>
            <p:cNvSpPr/>
            <p:nvPr/>
          </p:nvSpPr>
          <p:spPr>
            <a:xfrm>
              <a:off x="8466996" y="1719310"/>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97" name="object 197"/>
            <p:cNvSpPr/>
            <p:nvPr/>
          </p:nvSpPr>
          <p:spPr>
            <a:xfrm>
              <a:off x="8745934" y="4937195"/>
              <a:ext cx="0" cy="763270"/>
            </a:xfrm>
            <a:custGeom>
              <a:avLst/>
              <a:gdLst/>
              <a:ahLst/>
              <a:cxnLst/>
              <a:rect l="l" t="t" r="r" b="b"/>
              <a:pathLst>
                <a:path h="763270">
                  <a:moveTo>
                    <a:pt x="0" y="502208"/>
                  </a:moveTo>
                  <a:lnTo>
                    <a:pt x="0" y="762788"/>
                  </a:lnTo>
                </a:path>
                <a:path h="763270">
                  <a:moveTo>
                    <a:pt x="0" y="0"/>
                  </a:moveTo>
                  <a:lnTo>
                    <a:pt x="0" y="268783"/>
                  </a:lnTo>
                </a:path>
              </a:pathLst>
            </a:custGeom>
            <a:ln w="3175">
              <a:solidFill>
                <a:srgbClr val="000000"/>
              </a:solidFill>
            </a:ln>
          </p:spPr>
          <p:txBody>
            <a:bodyPr wrap="square" lIns="0" tIns="0" rIns="0" bIns="0" rtlCol="0"/>
            <a:lstStyle/>
            <a:p>
              <a:endParaRPr/>
            </a:p>
          </p:txBody>
        </p:sp>
        <p:sp>
          <p:nvSpPr>
            <p:cNvPr id="198" name="object 198"/>
            <p:cNvSpPr/>
            <p:nvPr/>
          </p:nvSpPr>
          <p:spPr>
            <a:xfrm>
              <a:off x="8745931" y="4937200"/>
              <a:ext cx="4445" cy="763270"/>
            </a:xfrm>
            <a:custGeom>
              <a:avLst/>
              <a:gdLst/>
              <a:ahLst/>
              <a:cxnLst/>
              <a:rect l="l" t="t" r="r" b="b"/>
              <a:pathLst>
                <a:path w="4445" h="763270">
                  <a:moveTo>
                    <a:pt x="4229" y="502208"/>
                  </a:moveTo>
                  <a:lnTo>
                    <a:pt x="0" y="502208"/>
                  </a:lnTo>
                  <a:lnTo>
                    <a:pt x="0" y="762787"/>
                  </a:lnTo>
                  <a:lnTo>
                    <a:pt x="4229" y="762787"/>
                  </a:lnTo>
                  <a:lnTo>
                    <a:pt x="4229" y="502208"/>
                  </a:lnTo>
                  <a:close/>
                </a:path>
                <a:path w="4445" h="763270">
                  <a:moveTo>
                    <a:pt x="4229" y="0"/>
                  </a:moveTo>
                  <a:lnTo>
                    <a:pt x="0" y="0"/>
                  </a:lnTo>
                  <a:lnTo>
                    <a:pt x="0" y="268782"/>
                  </a:lnTo>
                  <a:lnTo>
                    <a:pt x="4229" y="268782"/>
                  </a:lnTo>
                  <a:lnTo>
                    <a:pt x="4229" y="0"/>
                  </a:lnTo>
                  <a:close/>
                </a:path>
              </a:pathLst>
            </a:custGeom>
            <a:solidFill>
              <a:srgbClr val="000000"/>
            </a:solidFill>
          </p:spPr>
          <p:txBody>
            <a:bodyPr wrap="square" lIns="0" tIns="0" rIns="0" bIns="0" rtlCol="0"/>
            <a:lstStyle/>
            <a:p>
              <a:endParaRPr/>
            </a:p>
          </p:txBody>
        </p:sp>
        <p:sp>
          <p:nvSpPr>
            <p:cNvPr id="199" name="object 199"/>
            <p:cNvSpPr/>
            <p:nvPr/>
          </p:nvSpPr>
          <p:spPr>
            <a:xfrm>
              <a:off x="9303807" y="4937195"/>
              <a:ext cx="0" cy="763270"/>
            </a:xfrm>
            <a:custGeom>
              <a:avLst/>
              <a:gdLst/>
              <a:ahLst/>
              <a:cxnLst/>
              <a:rect l="l" t="t" r="r" b="b"/>
              <a:pathLst>
                <a:path h="763270">
                  <a:moveTo>
                    <a:pt x="0" y="502207"/>
                  </a:moveTo>
                  <a:lnTo>
                    <a:pt x="0" y="762788"/>
                  </a:lnTo>
                </a:path>
                <a:path h="763270">
                  <a:moveTo>
                    <a:pt x="0" y="0"/>
                  </a:moveTo>
                  <a:lnTo>
                    <a:pt x="0" y="268782"/>
                  </a:lnTo>
                </a:path>
              </a:pathLst>
            </a:custGeom>
            <a:ln w="3175">
              <a:solidFill>
                <a:srgbClr val="000000"/>
              </a:solidFill>
            </a:ln>
          </p:spPr>
          <p:txBody>
            <a:bodyPr wrap="square" lIns="0" tIns="0" rIns="0" bIns="0" rtlCol="0"/>
            <a:lstStyle/>
            <a:p>
              <a:endParaRPr/>
            </a:p>
          </p:txBody>
        </p:sp>
        <p:sp>
          <p:nvSpPr>
            <p:cNvPr id="200" name="object 200"/>
            <p:cNvSpPr/>
            <p:nvPr/>
          </p:nvSpPr>
          <p:spPr>
            <a:xfrm>
              <a:off x="9303804" y="4937200"/>
              <a:ext cx="4445" cy="763270"/>
            </a:xfrm>
            <a:custGeom>
              <a:avLst/>
              <a:gdLst/>
              <a:ahLst/>
              <a:cxnLst/>
              <a:rect l="l" t="t" r="r" b="b"/>
              <a:pathLst>
                <a:path w="4445" h="763270">
                  <a:moveTo>
                    <a:pt x="4229" y="502208"/>
                  </a:moveTo>
                  <a:lnTo>
                    <a:pt x="0" y="502208"/>
                  </a:lnTo>
                  <a:lnTo>
                    <a:pt x="0" y="762787"/>
                  </a:lnTo>
                  <a:lnTo>
                    <a:pt x="4229" y="762787"/>
                  </a:lnTo>
                  <a:lnTo>
                    <a:pt x="4229" y="502208"/>
                  </a:lnTo>
                  <a:close/>
                </a:path>
                <a:path w="4445" h="763270">
                  <a:moveTo>
                    <a:pt x="4229" y="0"/>
                  </a:moveTo>
                  <a:lnTo>
                    <a:pt x="0" y="0"/>
                  </a:lnTo>
                  <a:lnTo>
                    <a:pt x="0" y="268782"/>
                  </a:lnTo>
                  <a:lnTo>
                    <a:pt x="4229" y="268782"/>
                  </a:lnTo>
                  <a:lnTo>
                    <a:pt x="4229" y="0"/>
                  </a:lnTo>
                  <a:close/>
                </a:path>
              </a:pathLst>
            </a:custGeom>
            <a:solidFill>
              <a:srgbClr val="000000"/>
            </a:solidFill>
          </p:spPr>
          <p:txBody>
            <a:bodyPr wrap="square" lIns="0" tIns="0" rIns="0" bIns="0" rtlCol="0"/>
            <a:lstStyle/>
            <a:p>
              <a:endParaRPr/>
            </a:p>
          </p:txBody>
        </p:sp>
        <p:sp>
          <p:nvSpPr>
            <p:cNvPr id="201" name="object 201"/>
            <p:cNvSpPr/>
            <p:nvPr/>
          </p:nvSpPr>
          <p:spPr>
            <a:xfrm>
              <a:off x="9861681" y="4937196"/>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02" name="object 202"/>
            <p:cNvSpPr/>
            <p:nvPr/>
          </p:nvSpPr>
          <p:spPr>
            <a:xfrm>
              <a:off x="2605100" y="4937200"/>
              <a:ext cx="7818755" cy="1538605"/>
            </a:xfrm>
            <a:custGeom>
              <a:avLst/>
              <a:gdLst/>
              <a:ahLst/>
              <a:cxnLst/>
              <a:rect l="l" t="t" r="r" b="b"/>
              <a:pathLst>
                <a:path w="7818755" h="1538604">
                  <a:moveTo>
                    <a:pt x="8445" y="775296"/>
                  </a:moveTo>
                  <a:lnTo>
                    <a:pt x="0" y="775296"/>
                  </a:lnTo>
                  <a:lnTo>
                    <a:pt x="0" y="1538084"/>
                  </a:lnTo>
                  <a:lnTo>
                    <a:pt x="8445" y="1538084"/>
                  </a:lnTo>
                  <a:lnTo>
                    <a:pt x="8445" y="775296"/>
                  </a:lnTo>
                  <a:close/>
                </a:path>
                <a:path w="7818755" h="1538604">
                  <a:moveTo>
                    <a:pt x="7260806" y="0"/>
                  </a:moveTo>
                  <a:lnTo>
                    <a:pt x="7256577" y="0"/>
                  </a:lnTo>
                  <a:lnTo>
                    <a:pt x="7256577" y="762787"/>
                  </a:lnTo>
                  <a:lnTo>
                    <a:pt x="7260806" y="762787"/>
                  </a:lnTo>
                  <a:lnTo>
                    <a:pt x="7260806" y="0"/>
                  </a:lnTo>
                  <a:close/>
                </a:path>
                <a:path w="7818755" h="1538604">
                  <a:moveTo>
                    <a:pt x="7818641" y="0"/>
                  </a:moveTo>
                  <a:lnTo>
                    <a:pt x="7810220" y="0"/>
                  </a:lnTo>
                  <a:lnTo>
                    <a:pt x="7810220" y="762787"/>
                  </a:lnTo>
                  <a:lnTo>
                    <a:pt x="7818641" y="762787"/>
                  </a:lnTo>
                  <a:lnTo>
                    <a:pt x="7818641" y="0"/>
                  </a:lnTo>
                  <a:close/>
                </a:path>
              </a:pathLst>
            </a:custGeom>
            <a:solidFill>
              <a:srgbClr val="000000"/>
            </a:solidFill>
          </p:spPr>
          <p:txBody>
            <a:bodyPr wrap="square" lIns="0" tIns="0" rIns="0" bIns="0" rtlCol="0"/>
            <a:lstStyle/>
            <a:p>
              <a:endParaRPr/>
            </a:p>
          </p:txBody>
        </p:sp>
        <p:sp>
          <p:nvSpPr>
            <p:cNvPr id="203" name="object 203"/>
            <p:cNvSpPr/>
            <p:nvPr/>
          </p:nvSpPr>
          <p:spPr>
            <a:xfrm>
              <a:off x="3167202" y="5712491"/>
              <a:ext cx="0" cy="763270"/>
            </a:xfrm>
            <a:custGeom>
              <a:avLst/>
              <a:gdLst/>
              <a:ahLst/>
              <a:cxnLst/>
              <a:rect l="l" t="t" r="r" b="b"/>
              <a:pathLst>
                <a:path h="763270">
                  <a:moveTo>
                    <a:pt x="0" y="448014"/>
                  </a:moveTo>
                  <a:lnTo>
                    <a:pt x="0" y="762788"/>
                  </a:lnTo>
                </a:path>
                <a:path h="763270">
                  <a:moveTo>
                    <a:pt x="0" y="0"/>
                  </a:moveTo>
                  <a:lnTo>
                    <a:pt x="0" y="243770"/>
                  </a:lnTo>
                </a:path>
              </a:pathLst>
            </a:custGeom>
            <a:ln w="3175">
              <a:solidFill>
                <a:srgbClr val="000000"/>
              </a:solidFill>
            </a:ln>
          </p:spPr>
          <p:txBody>
            <a:bodyPr wrap="square" lIns="0" tIns="0" rIns="0" bIns="0" rtlCol="0"/>
            <a:lstStyle/>
            <a:p>
              <a:endParaRPr/>
            </a:p>
          </p:txBody>
        </p:sp>
        <p:sp>
          <p:nvSpPr>
            <p:cNvPr id="204" name="object 204"/>
            <p:cNvSpPr/>
            <p:nvPr/>
          </p:nvSpPr>
          <p:spPr>
            <a:xfrm>
              <a:off x="3167189" y="5712498"/>
              <a:ext cx="4445" cy="763270"/>
            </a:xfrm>
            <a:custGeom>
              <a:avLst/>
              <a:gdLst/>
              <a:ahLst/>
              <a:cxnLst/>
              <a:rect l="l" t="t" r="r" b="b"/>
              <a:pathLst>
                <a:path w="4444" h="763270">
                  <a:moveTo>
                    <a:pt x="4229" y="448017"/>
                  </a:moveTo>
                  <a:lnTo>
                    <a:pt x="0" y="448017"/>
                  </a:lnTo>
                  <a:lnTo>
                    <a:pt x="0" y="762787"/>
                  </a:lnTo>
                  <a:lnTo>
                    <a:pt x="4229" y="762787"/>
                  </a:lnTo>
                  <a:lnTo>
                    <a:pt x="4229" y="448017"/>
                  </a:lnTo>
                  <a:close/>
                </a:path>
                <a:path w="4444" h="763270">
                  <a:moveTo>
                    <a:pt x="4229" y="0"/>
                  </a:moveTo>
                  <a:lnTo>
                    <a:pt x="0" y="0"/>
                  </a:lnTo>
                  <a:lnTo>
                    <a:pt x="0" y="243776"/>
                  </a:lnTo>
                  <a:lnTo>
                    <a:pt x="4229" y="243776"/>
                  </a:lnTo>
                  <a:lnTo>
                    <a:pt x="4229" y="0"/>
                  </a:lnTo>
                  <a:close/>
                </a:path>
              </a:pathLst>
            </a:custGeom>
            <a:solidFill>
              <a:srgbClr val="000000"/>
            </a:solidFill>
          </p:spPr>
          <p:txBody>
            <a:bodyPr wrap="square" lIns="0" tIns="0" rIns="0" bIns="0" rtlCol="0"/>
            <a:lstStyle/>
            <a:p>
              <a:endParaRPr/>
            </a:p>
          </p:txBody>
        </p:sp>
        <p:sp>
          <p:nvSpPr>
            <p:cNvPr id="205" name="object 205"/>
            <p:cNvSpPr/>
            <p:nvPr/>
          </p:nvSpPr>
          <p:spPr>
            <a:xfrm>
              <a:off x="3725075" y="5712492"/>
              <a:ext cx="0" cy="763270"/>
            </a:xfrm>
            <a:custGeom>
              <a:avLst/>
              <a:gdLst/>
              <a:ahLst/>
              <a:cxnLst/>
              <a:rect l="l" t="t" r="r" b="b"/>
              <a:pathLst>
                <a:path h="763270">
                  <a:moveTo>
                    <a:pt x="0" y="448013"/>
                  </a:moveTo>
                  <a:lnTo>
                    <a:pt x="0" y="762788"/>
                  </a:lnTo>
                </a:path>
                <a:path h="763270">
                  <a:moveTo>
                    <a:pt x="0" y="0"/>
                  </a:moveTo>
                  <a:lnTo>
                    <a:pt x="0" y="243770"/>
                  </a:lnTo>
                </a:path>
              </a:pathLst>
            </a:custGeom>
            <a:ln w="3175">
              <a:solidFill>
                <a:srgbClr val="000000"/>
              </a:solidFill>
            </a:ln>
          </p:spPr>
          <p:txBody>
            <a:bodyPr wrap="square" lIns="0" tIns="0" rIns="0" bIns="0" rtlCol="0"/>
            <a:lstStyle/>
            <a:p>
              <a:endParaRPr/>
            </a:p>
          </p:txBody>
        </p:sp>
        <p:sp>
          <p:nvSpPr>
            <p:cNvPr id="206" name="object 206"/>
            <p:cNvSpPr/>
            <p:nvPr/>
          </p:nvSpPr>
          <p:spPr>
            <a:xfrm>
              <a:off x="3725075" y="5712498"/>
              <a:ext cx="4445" cy="763270"/>
            </a:xfrm>
            <a:custGeom>
              <a:avLst/>
              <a:gdLst/>
              <a:ahLst/>
              <a:cxnLst/>
              <a:rect l="l" t="t" r="r" b="b"/>
              <a:pathLst>
                <a:path w="4445" h="763270">
                  <a:moveTo>
                    <a:pt x="4229" y="448017"/>
                  </a:moveTo>
                  <a:lnTo>
                    <a:pt x="0" y="448017"/>
                  </a:lnTo>
                  <a:lnTo>
                    <a:pt x="0" y="762787"/>
                  </a:lnTo>
                  <a:lnTo>
                    <a:pt x="4229" y="762787"/>
                  </a:lnTo>
                  <a:lnTo>
                    <a:pt x="4229" y="448017"/>
                  </a:lnTo>
                  <a:close/>
                </a:path>
                <a:path w="4445" h="763270">
                  <a:moveTo>
                    <a:pt x="4229" y="0"/>
                  </a:moveTo>
                  <a:lnTo>
                    <a:pt x="0" y="0"/>
                  </a:lnTo>
                  <a:lnTo>
                    <a:pt x="0" y="243776"/>
                  </a:lnTo>
                  <a:lnTo>
                    <a:pt x="4229" y="243776"/>
                  </a:lnTo>
                  <a:lnTo>
                    <a:pt x="4229" y="0"/>
                  </a:lnTo>
                  <a:close/>
                </a:path>
              </a:pathLst>
            </a:custGeom>
            <a:solidFill>
              <a:srgbClr val="000000"/>
            </a:solidFill>
          </p:spPr>
          <p:txBody>
            <a:bodyPr wrap="square" lIns="0" tIns="0" rIns="0" bIns="0" rtlCol="0"/>
            <a:lstStyle/>
            <a:p>
              <a:endParaRPr/>
            </a:p>
          </p:txBody>
        </p:sp>
        <p:sp>
          <p:nvSpPr>
            <p:cNvPr id="207" name="object 207"/>
            <p:cNvSpPr/>
            <p:nvPr/>
          </p:nvSpPr>
          <p:spPr>
            <a:xfrm>
              <a:off x="4282949" y="5712493"/>
              <a:ext cx="0" cy="763270"/>
            </a:xfrm>
            <a:custGeom>
              <a:avLst/>
              <a:gdLst/>
              <a:ahLst/>
              <a:cxnLst/>
              <a:rect l="l" t="t" r="r" b="b"/>
              <a:pathLst>
                <a:path h="763270">
                  <a:moveTo>
                    <a:pt x="0" y="448012"/>
                  </a:moveTo>
                  <a:lnTo>
                    <a:pt x="0" y="762788"/>
                  </a:lnTo>
                </a:path>
                <a:path h="763270">
                  <a:moveTo>
                    <a:pt x="0" y="0"/>
                  </a:moveTo>
                  <a:lnTo>
                    <a:pt x="0" y="243769"/>
                  </a:lnTo>
                </a:path>
              </a:pathLst>
            </a:custGeom>
            <a:ln w="3175">
              <a:solidFill>
                <a:srgbClr val="000000"/>
              </a:solidFill>
            </a:ln>
          </p:spPr>
          <p:txBody>
            <a:bodyPr wrap="square" lIns="0" tIns="0" rIns="0" bIns="0" rtlCol="0"/>
            <a:lstStyle/>
            <a:p>
              <a:endParaRPr/>
            </a:p>
          </p:txBody>
        </p:sp>
        <p:sp>
          <p:nvSpPr>
            <p:cNvPr id="208" name="object 208"/>
            <p:cNvSpPr/>
            <p:nvPr/>
          </p:nvSpPr>
          <p:spPr>
            <a:xfrm>
              <a:off x="4282948" y="5712498"/>
              <a:ext cx="4445" cy="763270"/>
            </a:xfrm>
            <a:custGeom>
              <a:avLst/>
              <a:gdLst/>
              <a:ahLst/>
              <a:cxnLst/>
              <a:rect l="l" t="t" r="r" b="b"/>
              <a:pathLst>
                <a:path w="4445" h="763270">
                  <a:moveTo>
                    <a:pt x="4216" y="448017"/>
                  </a:moveTo>
                  <a:lnTo>
                    <a:pt x="0" y="448017"/>
                  </a:lnTo>
                  <a:lnTo>
                    <a:pt x="0" y="762787"/>
                  </a:lnTo>
                  <a:lnTo>
                    <a:pt x="4216" y="762787"/>
                  </a:lnTo>
                  <a:lnTo>
                    <a:pt x="4216" y="448017"/>
                  </a:lnTo>
                  <a:close/>
                </a:path>
                <a:path w="4445" h="763270">
                  <a:moveTo>
                    <a:pt x="4216" y="0"/>
                  </a:moveTo>
                  <a:lnTo>
                    <a:pt x="0" y="0"/>
                  </a:lnTo>
                  <a:lnTo>
                    <a:pt x="0" y="243776"/>
                  </a:lnTo>
                  <a:lnTo>
                    <a:pt x="4216" y="243776"/>
                  </a:lnTo>
                  <a:lnTo>
                    <a:pt x="4216" y="0"/>
                  </a:lnTo>
                  <a:close/>
                </a:path>
              </a:pathLst>
            </a:custGeom>
            <a:solidFill>
              <a:srgbClr val="000000"/>
            </a:solidFill>
          </p:spPr>
          <p:txBody>
            <a:bodyPr wrap="square" lIns="0" tIns="0" rIns="0" bIns="0" rtlCol="0"/>
            <a:lstStyle/>
            <a:p>
              <a:endParaRPr/>
            </a:p>
          </p:txBody>
        </p:sp>
        <p:sp>
          <p:nvSpPr>
            <p:cNvPr id="209" name="object 209"/>
            <p:cNvSpPr/>
            <p:nvPr/>
          </p:nvSpPr>
          <p:spPr>
            <a:xfrm>
              <a:off x="4840823" y="5712493"/>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10" name="object 210"/>
            <p:cNvSpPr/>
            <p:nvPr/>
          </p:nvSpPr>
          <p:spPr>
            <a:xfrm>
              <a:off x="4840822" y="5712495"/>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11" name="object 211"/>
            <p:cNvSpPr/>
            <p:nvPr/>
          </p:nvSpPr>
          <p:spPr>
            <a:xfrm>
              <a:off x="5398697" y="5712494"/>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12" name="object 212"/>
            <p:cNvSpPr/>
            <p:nvPr/>
          </p:nvSpPr>
          <p:spPr>
            <a:xfrm>
              <a:off x="5398700" y="5712495"/>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13" name="object 213"/>
            <p:cNvSpPr/>
            <p:nvPr/>
          </p:nvSpPr>
          <p:spPr>
            <a:xfrm>
              <a:off x="5956571" y="5712495"/>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14" name="object 214"/>
            <p:cNvSpPr/>
            <p:nvPr/>
          </p:nvSpPr>
          <p:spPr>
            <a:xfrm>
              <a:off x="5956570" y="5712496"/>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15" name="object 215"/>
            <p:cNvSpPr/>
            <p:nvPr/>
          </p:nvSpPr>
          <p:spPr>
            <a:xfrm>
              <a:off x="6514444" y="5712496"/>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16" name="object 216"/>
            <p:cNvSpPr/>
            <p:nvPr/>
          </p:nvSpPr>
          <p:spPr>
            <a:xfrm>
              <a:off x="6514444" y="5712497"/>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17" name="object 217"/>
            <p:cNvSpPr/>
            <p:nvPr/>
          </p:nvSpPr>
          <p:spPr>
            <a:xfrm>
              <a:off x="7072318" y="5712497"/>
              <a:ext cx="0" cy="763270"/>
            </a:xfrm>
            <a:custGeom>
              <a:avLst/>
              <a:gdLst/>
              <a:ahLst/>
              <a:cxnLst/>
              <a:rect l="l" t="t" r="r" b="b"/>
              <a:pathLst>
                <a:path h="763270">
                  <a:moveTo>
                    <a:pt x="0" y="502195"/>
                  </a:moveTo>
                  <a:lnTo>
                    <a:pt x="0" y="762788"/>
                  </a:lnTo>
                </a:path>
                <a:path h="763270">
                  <a:moveTo>
                    <a:pt x="0" y="0"/>
                  </a:moveTo>
                  <a:lnTo>
                    <a:pt x="0" y="268775"/>
                  </a:lnTo>
                </a:path>
              </a:pathLst>
            </a:custGeom>
            <a:ln w="3175">
              <a:solidFill>
                <a:srgbClr val="000000"/>
              </a:solidFill>
            </a:ln>
          </p:spPr>
          <p:txBody>
            <a:bodyPr wrap="square" lIns="0" tIns="0" rIns="0" bIns="0" rtlCol="0"/>
            <a:lstStyle/>
            <a:p>
              <a:endParaRPr/>
            </a:p>
          </p:txBody>
        </p:sp>
        <p:sp>
          <p:nvSpPr>
            <p:cNvPr id="218" name="object 218"/>
            <p:cNvSpPr/>
            <p:nvPr/>
          </p:nvSpPr>
          <p:spPr>
            <a:xfrm>
              <a:off x="7072312" y="5712510"/>
              <a:ext cx="4445" cy="763270"/>
            </a:xfrm>
            <a:custGeom>
              <a:avLst/>
              <a:gdLst/>
              <a:ahLst/>
              <a:cxnLst/>
              <a:rect l="l" t="t" r="r" b="b"/>
              <a:pathLst>
                <a:path w="4445" h="763270">
                  <a:moveTo>
                    <a:pt x="4229" y="502183"/>
                  </a:moveTo>
                  <a:lnTo>
                    <a:pt x="0" y="502183"/>
                  </a:lnTo>
                  <a:lnTo>
                    <a:pt x="0" y="762787"/>
                  </a:lnTo>
                  <a:lnTo>
                    <a:pt x="4229" y="762787"/>
                  </a:lnTo>
                  <a:lnTo>
                    <a:pt x="4229" y="502183"/>
                  </a:lnTo>
                  <a:close/>
                </a:path>
                <a:path w="4445" h="763270">
                  <a:moveTo>
                    <a:pt x="4229" y="0"/>
                  </a:moveTo>
                  <a:lnTo>
                    <a:pt x="0" y="0"/>
                  </a:lnTo>
                  <a:lnTo>
                    <a:pt x="0" y="268770"/>
                  </a:lnTo>
                  <a:lnTo>
                    <a:pt x="4229" y="268770"/>
                  </a:lnTo>
                  <a:lnTo>
                    <a:pt x="4229" y="0"/>
                  </a:lnTo>
                  <a:close/>
                </a:path>
              </a:pathLst>
            </a:custGeom>
            <a:solidFill>
              <a:srgbClr val="000000"/>
            </a:solidFill>
          </p:spPr>
          <p:txBody>
            <a:bodyPr wrap="square" lIns="0" tIns="0" rIns="0" bIns="0" rtlCol="0"/>
            <a:lstStyle/>
            <a:p>
              <a:endParaRPr/>
            </a:p>
          </p:txBody>
        </p:sp>
        <p:sp>
          <p:nvSpPr>
            <p:cNvPr id="219" name="object 219"/>
            <p:cNvSpPr/>
            <p:nvPr/>
          </p:nvSpPr>
          <p:spPr>
            <a:xfrm>
              <a:off x="7630192" y="5712497"/>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20" name="object 220"/>
            <p:cNvSpPr/>
            <p:nvPr/>
          </p:nvSpPr>
          <p:spPr>
            <a:xfrm>
              <a:off x="7630191" y="5712498"/>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21" name="object 221"/>
            <p:cNvSpPr/>
            <p:nvPr/>
          </p:nvSpPr>
          <p:spPr>
            <a:xfrm>
              <a:off x="8188066" y="5712498"/>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22" name="object 222"/>
            <p:cNvSpPr/>
            <p:nvPr/>
          </p:nvSpPr>
          <p:spPr>
            <a:xfrm>
              <a:off x="8188065" y="5712499"/>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23" name="object 223"/>
            <p:cNvSpPr/>
            <p:nvPr/>
          </p:nvSpPr>
          <p:spPr>
            <a:xfrm>
              <a:off x="8745939" y="5712499"/>
              <a:ext cx="0" cy="763270"/>
            </a:xfrm>
            <a:custGeom>
              <a:avLst/>
              <a:gdLst/>
              <a:ahLst/>
              <a:cxnLst/>
              <a:rect l="l" t="t" r="r" b="b"/>
              <a:pathLst>
                <a:path h="763270">
                  <a:moveTo>
                    <a:pt x="0" y="510531"/>
                  </a:moveTo>
                  <a:lnTo>
                    <a:pt x="0" y="762788"/>
                  </a:lnTo>
                </a:path>
                <a:path h="763270">
                  <a:moveTo>
                    <a:pt x="0" y="0"/>
                  </a:moveTo>
                  <a:lnTo>
                    <a:pt x="0" y="277109"/>
                  </a:lnTo>
                </a:path>
              </a:pathLst>
            </a:custGeom>
            <a:ln w="3175">
              <a:solidFill>
                <a:srgbClr val="000000"/>
              </a:solidFill>
            </a:ln>
          </p:spPr>
          <p:txBody>
            <a:bodyPr wrap="square" lIns="0" tIns="0" rIns="0" bIns="0" rtlCol="0"/>
            <a:lstStyle/>
            <a:p>
              <a:endParaRPr/>
            </a:p>
          </p:txBody>
        </p:sp>
        <p:sp>
          <p:nvSpPr>
            <p:cNvPr id="224" name="object 224"/>
            <p:cNvSpPr/>
            <p:nvPr/>
          </p:nvSpPr>
          <p:spPr>
            <a:xfrm>
              <a:off x="8745931" y="5712510"/>
              <a:ext cx="4445" cy="763270"/>
            </a:xfrm>
            <a:custGeom>
              <a:avLst/>
              <a:gdLst/>
              <a:ahLst/>
              <a:cxnLst/>
              <a:rect l="l" t="t" r="r" b="b"/>
              <a:pathLst>
                <a:path w="4445" h="763270">
                  <a:moveTo>
                    <a:pt x="4229" y="510527"/>
                  </a:moveTo>
                  <a:lnTo>
                    <a:pt x="0" y="510527"/>
                  </a:lnTo>
                  <a:lnTo>
                    <a:pt x="0" y="762787"/>
                  </a:lnTo>
                  <a:lnTo>
                    <a:pt x="4229" y="762787"/>
                  </a:lnTo>
                  <a:lnTo>
                    <a:pt x="4229" y="510527"/>
                  </a:lnTo>
                  <a:close/>
                </a:path>
                <a:path w="4445" h="763270">
                  <a:moveTo>
                    <a:pt x="4229" y="0"/>
                  </a:moveTo>
                  <a:lnTo>
                    <a:pt x="0" y="0"/>
                  </a:lnTo>
                  <a:lnTo>
                    <a:pt x="0" y="277101"/>
                  </a:lnTo>
                  <a:lnTo>
                    <a:pt x="4229" y="277101"/>
                  </a:lnTo>
                  <a:lnTo>
                    <a:pt x="4229" y="0"/>
                  </a:lnTo>
                  <a:close/>
                </a:path>
              </a:pathLst>
            </a:custGeom>
            <a:solidFill>
              <a:srgbClr val="000000"/>
            </a:solidFill>
          </p:spPr>
          <p:txBody>
            <a:bodyPr wrap="square" lIns="0" tIns="0" rIns="0" bIns="0" rtlCol="0"/>
            <a:lstStyle/>
            <a:p>
              <a:endParaRPr/>
            </a:p>
          </p:txBody>
        </p:sp>
        <p:sp>
          <p:nvSpPr>
            <p:cNvPr id="225" name="object 225"/>
            <p:cNvSpPr/>
            <p:nvPr/>
          </p:nvSpPr>
          <p:spPr>
            <a:xfrm>
              <a:off x="9303813" y="5712500"/>
              <a:ext cx="0" cy="763270"/>
            </a:xfrm>
            <a:custGeom>
              <a:avLst/>
              <a:gdLst/>
              <a:ahLst/>
              <a:cxnLst/>
              <a:rect l="l" t="t" r="r" b="b"/>
              <a:pathLst>
                <a:path h="763270">
                  <a:moveTo>
                    <a:pt x="0" y="510530"/>
                  </a:moveTo>
                  <a:lnTo>
                    <a:pt x="0" y="762788"/>
                  </a:lnTo>
                </a:path>
                <a:path h="763270">
                  <a:moveTo>
                    <a:pt x="0" y="0"/>
                  </a:moveTo>
                  <a:lnTo>
                    <a:pt x="0" y="277108"/>
                  </a:lnTo>
                </a:path>
              </a:pathLst>
            </a:custGeom>
            <a:ln w="3175">
              <a:solidFill>
                <a:srgbClr val="000000"/>
              </a:solidFill>
            </a:ln>
          </p:spPr>
          <p:txBody>
            <a:bodyPr wrap="square" lIns="0" tIns="0" rIns="0" bIns="0" rtlCol="0"/>
            <a:lstStyle/>
            <a:p>
              <a:endParaRPr/>
            </a:p>
          </p:txBody>
        </p:sp>
        <p:sp>
          <p:nvSpPr>
            <p:cNvPr id="226" name="object 226"/>
            <p:cNvSpPr/>
            <p:nvPr/>
          </p:nvSpPr>
          <p:spPr>
            <a:xfrm>
              <a:off x="9303804" y="5712510"/>
              <a:ext cx="4445" cy="763270"/>
            </a:xfrm>
            <a:custGeom>
              <a:avLst/>
              <a:gdLst/>
              <a:ahLst/>
              <a:cxnLst/>
              <a:rect l="l" t="t" r="r" b="b"/>
              <a:pathLst>
                <a:path w="4445" h="763270">
                  <a:moveTo>
                    <a:pt x="4229" y="510527"/>
                  </a:moveTo>
                  <a:lnTo>
                    <a:pt x="0" y="510527"/>
                  </a:lnTo>
                  <a:lnTo>
                    <a:pt x="0" y="762787"/>
                  </a:lnTo>
                  <a:lnTo>
                    <a:pt x="4229" y="762787"/>
                  </a:lnTo>
                  <a:lnTo>
                    <a:pt x="4229" y="510527"/>
                  </a:lnTo>
                  <a:close/>
                </a:path>
                <a:path w="4445" h="763270">
                  <a:moveTo>
                    <a:pt x="4229" y="0"/>
                  </a:moveTo>
                  <a:lnTo>
                    <a:pt x="0" y="0"/>
                  </a:lnTo>
                  <a:lnTo>
                    <a:pt x="0" y="277101"/>
                  </a:lnTo>
                  <a:lnTo>
                    <a:pt x="4229" y="277101"/>
                  </a:lnTo>
                  <a:lnTo>
                    <a:pt x="4229" y="0"/>
                  </a:lnTo>
                  <a:close/>
                </a:path>
              </a:pathLst>
            </a:custGeom>
            <a:solidFill>
              <a:srgbClr val="000000"/>
            </a:solidFill>
          </p:spPr>
          <p:txBody>
            <a:bodyPr wrap="square" lIns="0" tIns="0" rIns="0" bIns="0" rtlCol="0"/>
            <a:lstStyle/>
            <a:p>
              <a:endParaRPr/>
            </a:p>
          </p:txBody>
        </p:sp>
        <p:sp>
          <p:nvSpPr>
            <p:cNvPr id="227" name="object 227"/>
            <p:cNvSpPr/>
            <p:nvPr/>
          </p:nvSpPr>
          <p:spPr>
            <a:xfrm>
              <a:off x="9861687" y="5712500"/>
              <a:ext cx="0" cy="763270"/>
            </a:xfrm>
            <a:custGeom>
              <a:avLst/>
              <a:gdLst/>
              <a:ahLst/>
              <a:cxnLst/>
              <a:rect l="l" t="t" r="r" b="b"/>
              <a:pathLst>
                <a:path h="763270">
                  <a:moveTo>
                    <a:pt x="0" y="510529"/>
                  </a:moveTo>
                  <a:lnTo>
                    <a:pt x="0" y="762788"/>
                  </a:lnTo>
                </a:path>
                <a:path h="763270">
                  <a:moveTo>
                    <a:pt x="0" y="0"/>
                  </a:moveTo>
                  <a:lnTo>
                    <a:pt x="0" y="277107"/>
                  </a:lnTo>
                </a:path>
              </a:pathLst>
            </a:custGeom>
            <a:ln w="3175">
              <a:solidFill>
                <a:srgbClr val="000000"/>
              </a:solidFill>
            </a:ln>
          </p:spPr>
          <p:txBody>
            <a:bodyPr wrap="square" lIns="0" tIns="0" rIns="0" bIns="0" rtlCol="0"/>
            <a:lstStyle/>
            <a:p>
              <a:endParaRPr/>
            </a:p>
          </p:txBody>
        </p:sp>
        <p:sp>
          <p:nvSpPr>
            <p:cNvPr id="228" name="object 228"/>
            <p:cNvSpPr/>
            <p:nvPr/>
          </p:nvSpPr>
          <p:spPr>
            <a:xfrm>
              <a:off x="9861677" y="5712510"/>
              <a:ext cx="562610" cy="763270"/>
            </a:xfrm>
            <a:custGeom>
              <a:avLst/>
              <a:gdLst/>
              <a:ahLst/>
              <a:cxnLst/>
              <a:rect l="l" t="t" r="r" b="b"/>
              <a:pathLst>
                <a:path w="562609" h="763270">
                  <a:moveTo>
                    <a:pt x="4229" y="510527"/>
                  </a:moveTo>
                  <a:lnTo>
                    <a:pt x="0" y="510527"/>
                  </a:lnTo>
                  <a:lnTo>
                    <a:pt x="0" y="762787"/>
                  </a:lnTo>
                  <a:lnTo>
                    <a:pt x="4229" y="762787"/>
                  </a:lnTo>
                  <a:lnTo>
                    <a:pt x="4229" y="510527"/>
                  </a:lnTo>
                  <a:close/>
                </a:path>
                <a:path w="562609" h="763270">
                  <a:moveTo>
                    <a:pt x="4229" y="0"/>
                  </a:moveTo>
                  <a:lnTo>
                    <a:pt x="0" y="0"/>
                  </a:lnTo>
                  <a:lnTo>
                    <a:pt x="0" y="277101"/>
                  </a:lnTo>
                  <a:lnTo>
                    <a:pt x="4229" y="277101"/>
                  </a:lnTo>
                  <a:lnTo>
                    <a:pt x="4229" y="0"/>
                  </a:lnTo>
                  <a:close/>
                </a:path>
                <a:path w="562609" h="763270">
                  <a:moveTo>
                    <a:pt x="562063" y="0"/>
                  </a:moveTo>
                  <a:lnTo>
                    <a:pt x="553656" y="0"/>
                  </a:lnTo>
                  <a:lnTo>
                    <a:pt x="553656" y="762787"/>
                  </a:lnTo>
                  <a:lnTo>
                    <a:pt x="562063" y="762787"/>
                  </a:lnTo>
                  <a:lnTo>
                    <a:pt x="562063" y="0"/>
                  </a:lnTo>
                  <a:close/>
                </a:path>
              </a:pathLst>
            </a:custGeom>
            <a:solidFill>
              <a:srgbClr val="000000"/>
            </a:solidFill>
          </p:spPr>
          <p:txBody>
            <a:bodyPr wrap="square" lIns="0" tIns="0" rIns="0" bIns="0" rtlCol="0"/>
            <a:lstStyle/>
            <a:p>
              <a:endParaRPr/>
            </a:p>
          </p:txBody>
        </p:sp>
        <p:sp>
          <p:nvSpPr>
            <p:cNvPr id="229" name="object 229"/>
            <p:cNvSpPr/>
            <p:nvPr/>
          </p:nvSpPr>
          <p:spPr>
            <a:xfrm>
              <a:off x="2748802" y="171932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0" name="object 230"/>
            <p:cNvSpPr/>
            <p:nvPr/>
          </p:nvSpPr>
          <p:spPr>
            <a:xfrm>
              <a:off x="2748801" y="1719325"/>
              <a:ext cx="4445" cy="104775"/>
            </a:xfrm>
            <a:custGeom>
              <a:avLst/>
              <a:gdLst/>
              <a:ahLst/>
              <a:cxnLst/>
              <a:rect l="l" t="t" r="r" b="b"/>
              <a:pathLst>
                <a:path w="4444"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1" name="object 231"/>
            <p:cNvSpPr/>
            <p:nvPr/>
          </p:nvSpPr>
          <p:spPr>
            <a:xfrm>
              <a:off x="2888271" y="171932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2" name="object 232"/>
            <p:cNvSpPr/>
            <p:nvPr/>
          </p:nvSpPr>
          <p:spPr>
            <a:xfrm>
              <a:off x="2888274" y="1719325"/>
              <a:ext cx="4445" cy="104775"/>
            </a:xfrm>
            <a:custGeom>
              <a:avLst/>
              <a:gdLst/>
              <a:ahLst/>
              <a:cxnLst/>
              <a:rect l="l" t="t" r="r" b="b"/>
              <a:pathLst>
                <a:path w="4444"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3" name="object 233"/>
            <p:cNvSpPr/>
            <p:nvPr/>
          </p:nvSpPr>
          <p:spPr>
            <a:xfrm>
              <a:off x="3027739" y="1719325"/>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4" name="object 234"/>
            <p:cNvSpPr/>
            <p:nvPr/>
          </p:nvSpPr>
          <p:spPr>
            <a:xfrm>
              <a:off x="3027739" y="1719326"/>
              <a:ext cx="4445" cy="104775"/>
            </a:xfrm>
            <a:custGeom>
              <a:avLst/>
              <a:gdLst/>
              <a:ahLst/>
              <a:cxnLst/>
              <a:rect l="l" t="t" r="r" b="b"/>
              <a:pathLst>
                <a:path w="4444"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5" name="object 235"/>
            <p:cNvSpPr/>
            <p:nvPr/>
          </p:nvSpPr>
          <p:spPr>
            <a:xfrm>
              <a:off x="3306676" y="171932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6" name="object 236"/>
            <p:cNvSpPr/>
            <p:nvPr/>
          </p:nvSpPr>
          <p:spPr>
            <a:xfrm>
              <a:off x="3306680" y="1719327"/>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7" name="object 237"/>
            <p:cNvSpPr/>
            <p:nvPr/>
          </p:nvSpPr>
          <p:spPr>
            <a:xfrm>
              <a:off x="3446145" y="171932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8" name="object 238"/>
            <p:cNvSpPr/>
            <p:nvPr/>
          </p:nvSpPr>
          <p:spPr>
            <a:xfrm>
              <a:off x="3446145" y="171932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9" name="object 239"/>
            <p:cNvSpPr/>
            <p:nvPr/>
          </p:nvSpPr>
          <p:spPr>
            <a:xfrm>
              <a:off x="3585614" y="171932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40" name="object 240"/>
            <p:cNvSpPr/>
            <p:nvPr/>
          </p:nvSpPr>
          <p:spPr>
            <a:xfrm>
              <a:off x="3585613" y="1719329"/>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41" name="object 241"/>
            <p:cNvSpPr/>
            <p:nvPr/>
          </p:nvSpPr>
          <p:spPr>
            <a:xfrm>
              <a:off x="3864551" y="1719328"/>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42" name="object 242"/>
            <p:cNvSpPr/>
            <p:nvPr/>
          </p:nvSpPr>
          <p:spPr>
            <a:xfrm>
              <a:off x="3864550" y="1719329"/>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43" name="object 243"/>
            <p:cNvSpPr/>
            <p:nvPr/>
          </p:nvSpPr>
          <p:spPr>
            <a:xfrm>
              <a:off x="4004020" y="1719329"/>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44" name="object 244"/>
            <p:cNvSpPr/>
            <p:nvPr/>
          </p:nvSpPr>
          <p:spPr>
            <a:xfrm>
              <a:off x="4004019" y="1719330"/>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45" name="object 245"/>
            <p:cNvSpPr/>
            <p:nvPr/>
          </p:nvSpPr>
          <p:spPr>
            <a:xfrm>
              <a:off x="4139266" y="1836041"/>
              <a:ext cx="12700" cy="763270"/>
            </a:xfrm>
            <a:custGeom>
              <a:avLst/>
              <a:gdLst/>
              <a:ahLst/>
              <a:cxnLst/>
              <a:rect l="l" t="t" r="r" b="b"/>
              <a:pathLst>
                <a:path w="12700" h="763269">
                  <a:moveTo>
                    <a:pt x="12678" y="762792"/>
                  </a:moveTo>
                  <a:lnTo>
                    <a:pt x="0" y="762792"/>
                  </a:lnTo>
                  <a:lnTo>
                    <a:pt x="0" y="0"/>
                  </a:lnTo>
                  <a:lnTo>
                    <a:pt x="12678" y="0"/>
                  </a:lnTo>
                  <a:lnTo>
                    <a:pt x="12678" y="762792"/>
                  </a:lnTo>
                  <a:close/>
                </a:path>
              </a:pathLst>
            </a:custGeom>
            <a:solidFill>
              <a:srgbClr val="FF0000"/>
            </a:solidFill>
          </p:spPr>
          <p:txBody>
            <a:bodyPr wrap="square" lIns="0" tIns="0" rIns="0" bIns="0" rtlCol="0"/>
            <a:lstStyle/>
            <a:p>
              <a:endParaRPr/>
            </a:p>
          </p:txBody>
        </p:sp>
        <p:sp>
          <p:nvSpPr>
            <p:cNvPr id="246" name="object 246"/>
            <p:cNvSpPr/>
            <p:nvPr/>
          </p:nvSpPr>
          <p:spPr>
            <a:xfrm>
              <a:off x="4422425" y="171933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47" name="object 247"/>
            <p:cNvSpPr/>
            <p:nvPr/>
          </p:nvSpPr>
          <p:spPr>
            <a:xfrm>
              <a:off x="4422425" y="1719331"/>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48" name="object 248"/>
            <p:cNvSpPr/>
            <p:nvPr/>
          </p:nvSpPr>
          <p:spPr>
            <a:xfrm>
              <a:off x="4557671" y="2611336"/>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249" name="object 249"/>
            <p:cNvSpPr/>
            <p:nvPr/>
          </p:nvSpPr>
          <p:spPr>
            <a:xfrm>
              <a:off x="4701363" y="2740551"/>
              <a:ext cx="0" cy="504825"/>
            </a:xfrm>
            <a:custGeom>
              <a:avLst/>
              <a:gdLst/>
              <a:ahLst/>
              <a:cxnLst/>
              <a:rect l="l" t="t" r="r" b="b"/>
              <a:pathLst>
                <a:path h="504825">
                  <a:moveTo>
                    <a:pt x="0" y="0"/>
                  </a:moveTo>
                  <a:lnTo>
                    <a:pt x="0" y="504357"/>
                  </a:lnTo>
                </a:path>
              </a:pathLst>
            </a:custGeom>
            <a:ln w="3175">
              <a:solidFill>
                <a:srgbClr val="000000"/>
              </a:solidFill>
            </a:ln>
          </p:spPr>
          <p:txBody>
            <a:bodyPr wrap="square" lIns="0" tIns="0" rIns="0" bIns="0" rtlCol="0"/>
            <a:lstStyle/>
            <a:p>
              <a:endParaRPr/>
            </a:p>
          </p:txBody>
        </p:sp>
        <p:sp>
          <p:nvSpPr>
            <p:cNvPr id="250" name="object 250"/>
            <p:cNvSpPr/>
            <p:nvPr/>
          </p:nvSpPr>
          <p:spPr>
            <a:xfrm>
              <a:off x="4701362" y="2740548"/>
              <a:ext cx="4445" cy="504825"/>
            </a:xfrm>
            <a:custGeom>
              <a:avLst/>
              <a:gdLst/>
              <a:ahLst/>
              <a:cxnLst/>
              <a:rect l="l" t="t" r="r" b="b"/>
              <a:pathLst>
                <a:path w="4445" h="504825">
                  <a:moveTo>
                    <a:pt x="4226" y="504357"/>
                  </a:moveTo>
                  <a:lnTo>
                    <a:pt x="0" y="504357"/>
                  </a:lnTo>
                  <a:lnTo>
                    <a:pt x="0" y="0"/>
                  </a:lnTo>
                  <a:lnTo>
                    <a:pt x="4226" y="0"/>
                  </a:lnTo>
                  <a:lnTo>
                    <a:pt x="4226" y="504357"/>
                  </a:lnTo>
                  <a:close/>
                </a:path>
              </a:pathLst>
            </a:custGeom>
            <a:solidFill>
              <a:srgbClr val="000000"/>
            </a:solidFill>
          </p:spPr>
          <p:txBody>
            <a:bodyPr wrap="square" lIns="0" tIns="0" rIns="0" bIns="0" rtlCol="0"/>
            <a:lstStyle/>
            <a:p>
              <a:endParaRPr/>
            </a:p>
          </p:txBody>
        </p:sp>
        <p:sp>
          <p:nvSpPr>
            <p:cNvPr id="251" name="object 251"/>
            <p:cNvSpPr/>
            <p:nvPr/>
          </p:nvSpPr>
          <p:spPr>
            <a:xfrm>
              <a:off x="4980300" y="1719332"/>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52" name="object 252"/>
            <p:cNvSpPr/>
            <p:nvPr/>
          </p:nvSpPr>
          <p:spPr>
            <a:xfrm>
              <a:off x="4980303" y="1719333"/>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53" name="object 253"/>
            <p:cNvSpPr/>
            <p:nvPr/>
          </p:nvSpPr>
          <p:spPr>
            <a:xfrm>
              <a:off x="5119769" y="1719333"/>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54" name="object 254"/>
            <p:cNvSpPr/>
            <p:nvPr/>
          </p:nvSpPr>
          <p:spPr>
            <a:xfrm>
              <a:off x="5119768" y="1719334"/>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55" name="object 255"/>
            <p:cNvSpPr/>
            <p:nvPr/>
          </p:nvSpPr>
          <p:spPr>
            <a:xfrm>
              <a:off x="5255010" y="3386632"/>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256" name="object 256"/>
            <p:cNvSpPr/>
            <p:nvPr/>
          </p:nvSpPr>
          <p:spPr>
            <a:xfrm>
              <a:off x="5538174" y="171933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57" name="object 257"/>
            <p:cNvSpPr/>
            <p:nvPr/>
          </p:nvSpPr>
          <p:spPr>
            <a:xfrm>
              <a:off x="5538173" y="1719335"/>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58" name="object 258"/>
            <p:cNvSpPr/>
            <p:nvPr/>
          </p:nvSpPr>
          <p:spPr>
            <a:xfrm>
              <a:off x="5673416" y="5712514"/>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259" name="object 259"/>
            <p:cNvSpPr/>
            <p:nvPr/>
          </p:nvSpPr>
          <p:spPr>
            <a:xfrm>
              <a:off x="5817111" y="1719335"/>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0" name="object 260"/>
            <p:cNvSpPr/>
            <p:nvPr/>
          </p:nvSpPr>
          <p:spPr>
            <a:xfrm>
              <a:off x="5817115" y="1719336"/>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1" name="object 261"/>
            <p:cNvSpPr/>
            <p:nvPr/>
          </p:nvSpPr>
          <p:spPr>
            <a:xfrm>
              <a:off x="6096049" y="171933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2" name="object 262"/>
            <p:cNvSpPr/>
            <p:nvPr/>
          </p:nvSpPr>
          <p:spPr>
            <a:xfrm>
              <a:off x="6096048" y="1719337"/>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3" name="object 263"/>
            <p:cNvSpPr/>
            <p:nvPr/>
          </p:nvSpPr>
          <p:spPr>
            <a:xfrm>
              <a:off x="6235517" y="171933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4" name="object 264"/>
            <p:cNvSpPr/>
            <p:nvPr/>
          </p:nvSpPr>
          <p:spPr>
            <a:xfrm>
              <a:off x="6235521" y="171933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5" name="object 265"/>
            <p:cNvSpPr/>
            <p:nvPr/>
          </p:nvSpPr>
          <p:spPr>
            <a:xfrm>
              <a:off x="6374986" y="1719338"/>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6" name="object 266"/>
            <p:cNvSpPr/>
            <p:nvPr/>
          </p:nvSpPr>
          <p:spPr>
            <a:xfrm>
              <a:off x="6374985" y="1719339"/>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7" name="object 267"/>
            <p:cNvSpPr/>
            <p:nvPr/>
          </p:nvSpPr>
          <p:spPr>
            <a:xfrm>
              <a:off x="6653923" y="1719338"/>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8" name="object 268"/>
            <p:cNvSpPr/>
            <p:nvPr/>
          </p:nvSpPr>
          <p:spPr>
            <a:xfrm>
              <a:off x="6653926" y="1719339"/>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9" name="object 269"/>
            <p:cNvSpPr/>
            <p:nvPr/>
          </p:nvSpPr>
          <p:spPr>
            <a:xfrm>
              <a:off x="6793392" y="1719339"/>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70" name="object 270"/>
            <p:cNvSpPr/>
            <p:nvPr/>
          </p:nvSpPr>
          <p:spPr>
            <a:xfrm>
              <a:off x="6793391" y="1719340"/>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71" name="object 271"/>
            <p:cNvSpPr/>
            <p:nvPr/>
          </p:nvSpPr>
          <p:spPr>
            <a:xfrm>
              <a:off x="6932861" y="171934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72" name="object 272"/>
            <p:cNvSpPr/>
            <p:nvPr/>
          </p:nvSpPr>
          <p:spPr>
            <a:xfrm>
              <a:off x="6932860" y="1719341"/>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73" name="object 273"/>
            <p:cNvSpPr/>
            <p:nvPr/>
          </p:nvSpPr>
          <p:spPr>
            <a:xfrm>
              <a:off x="7207571" y="4161932"/>
              <a:ext cx="12700" cy="763270"/>
            </a:xfrm>
            <a:custGeom>
              <a:avLst/>
              <a:gdLst/>
              <a:ahLst/>
              <a:cxnLst/>
              <a:rect l="l" t="t" r="r" b="b"/>
              <a:pathLst>
                <a:path w="12700" h="763270">
                  <a:moveTo>
                    <a:pt x="12683" y="762792"/>
                  </a:moveTo>
                  <a:lnTo>
                    <a:pt x="0" y="762792"/>
                  </a:lnTo>
                  <a:lnTo>
                    <a:pt x="0" y="0"/>
                  </a:lnTo>
                  <a:lnTo>
                    <a:pt x="12683" y="0"/>
                  </a:lnTo>
                  <a:lnTo>
                    <a:pt x="12683" y="762792"/>
                  </a:lnTo>
                  <a:close/>
                </a:path>
              </a:pathLst>
            </a:custGeom>
            <a:solidFill>
              <a:srgbClr val="FF0000"/>
            </a:solidFill>
          </p:spPr>
          <p:txBody>
            <a:bodyPr wrap="square" lIns="0" tIns="0" rIns="0" bIns="0" rtlCol="0"/>
            <a:lstStyle/>
            <a:p>
              <a:endParaRPr/>
            </a:p>
          </p:txBody>
        </p:sp>
        <p:sp>
          <p:nvSpPr>
            <p:cNvPr id="274" name="object 274"/>
            <p:cNvSpPr/>
            <p:nvPr/>
          </p:nvSpPr>
          <p:spPr>
            <a:xfrm>
              <a:off x="7351266" y="1719341"/>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75" name="object 275"/>
            <p:cNvSpPr/>
            <p:nvPr/>
          </p:nvSpPr>
          <p:spPr>
            <a:xfrm>
              <a:off x="7351265" y="1719342"/>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76" name="object 276"/>
            <p:cNvSpPr/>
            <p:nvPr/>
          </p:nvSpPr>
          <p:spPr>
            <a:xfrm>
              <a:off x="7490735" y="1719342"/>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77" name="object 277"/>
            <p:cNvSpPr/>
            <p:nvPr/>
          </p:nvSpPr>
          <p:spPr>
            <a:xfrm>
              <a:off x="7490739" y="1719343"/>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78" name="object 278"/>
            <p:cNvSpPr/>
            <p:nvPr/>
          </p:nvSpPr>
          <p:spPr>
            <a:xfrm>
              <a:off x="7765445" y="4937228"/>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279" name="object 279"/>
            <p:cNvSpPr/>
            <p:nvPr/>
          </p:nvSpPr>
          <p:spPr>
            <a:xfrm>
              <a:off x="7909141" y="1719343"/>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0" name="object 280"/>
            <p:cNvSpPr/>
            <p:nvPr/>
          </p:nvSpPr>
          <p:spPr>
            <a:xfrm>
              <a:off x="7909144" y="1719344"/>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81" name="object 281"/>
            <p:cNvSpPr/>
            <p:nvPr/>
          </p:nvSpPr>
          <p:spPr>
            <a:xfrm>
              <a:off x="8048609" y="171934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2" name="object 282"/>
            <p:cNvSpPr/>
            <p:nvPr/>
          </p:nvSpPr>
          <p:spPr>
            <a:xfrm>
              <a:off x="8048608" y="1719345"/>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83" name="object 283"/>
            <p:cNvSpPr/>
            <p:nvPr/>
          </p:nvSpPr>
          <p:spPr>
            <a:xfrm>
              <a:off x="8327546" y="1719345"/>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4" name="object 284"/>
            <p:cNvSpPr/>
            <p:nvPr/>
          </p:nvSpPr>
          <p:spPr>
            <a:xfrm>
              <a:off x="8327550" y="1719346"/>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85" name="object 285"/>
            <p:cNvSpPr/>
            <p:nvPr/>
          </p:nvSpPr>
          <p:spPr>
            <a:xfrm>
              <a:off x="8462788" y="5712524"/>
              <a:ext cx="12700" cy="763270"/>
            </a:xfrm>
            <a:custGeom>
              <a:avLst/>
              <a:gdLst/>
              <a:ahLst/>
              <a:cxnLst/>
              <a:rect l="l" t="t" r="r" b="b"/>
              <a:pathLst>
                <a:path w="12700" h="763270">
                  <a:moveTo>
                    <a:pt x="12683" y="762788"/>
                  </a:moveTo>
                  <a:lnTo>
                    <a:pt x="0" y="762788"/>
                  </a:lnTo>
                  <a:lnTo>
                    <a:pt x="0" y="0"/>
                  </a:lnTo>
                  <a:lnTo>
                    <a:pt x="12683" y="0"/>
                  </a:lnTo>
                  <a:lnTo>
                    <a:pt x="12683" y="762788"/>
                  </a:lnTo>
                  <a:close/>
                </a:path>
              </a:pathLst>
            </a:custGeom>
            <a:solidFill>
              <a:srgbClr val="FF0000"/>
            </a:solidFill>
          </p:spPr>
          <p:txBody>
            <a:bodyPr wrap="square" lIns="0" tIns="0" rIns="0" bIns="0" rtlCol="0"/>
            <a:lstStyle/>
            <a:p>
              <a:endParaRPr/>
            </a:p>
          </p:txBody>
        </p:sp>
        <p:sp>
          <p:nvSpPr>
            <p:cNvPr id="286" name="object 286"/>
            <p:cNvSpPr/>
            <p:nvPr/>
          </p:nvSpPr>
          <p:spPr>
            <a:xfrm>
              <a:off x="8606483" y="171934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7" name="object 287"/>
            <p:cNvSpPr/>
            <p:nvPr/>
          </p:nvSpPr>
          <p:spPr>
            <a:xfrm>
              <a:off x="8606483" y="1719347"/>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88" name="object 288"/>
            <p:cNvSpPr/>
            <p:nvPr/>
          </p:nvSpPr>
          <p:spPr>
            <a:xfrm>
              <a:off x="8885421" y="171934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9" name="object 289"/>
            <p:cNvSpPr/>
            <p:nvPr/>
          </p:nvSpPr>
          <p:spPr>
            <a:xfrm>
              <a:off x="8885420" y="171934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90" name="object 290"/>
            <p:cNvSpPr/>
            <p:nvPr/>
          </p:nvSpPr>
          <p:spPr>
            <a:xfrm>
              <a:off x="9024889" y="171934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1" name="object 291"/>
            <p:cNvSpPr/>
            <p:nvPr/>
          </p:nvSpPr>
          <p:spPr>
            <a:xfrm>
              <a:off x="9024889" y="171934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92" name="object 292"/>
            <p:cNvSpPr/>
            <p:nvPr/>
          </p:nvSpPr>
          <p:spPr>
            <a:xfrm>
              <a:off x="9164358" y="1719348"/>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3" name="object 293"/>
            <p:cNvSpPr/>
            <p:nvPr/>
          </p:nvSpPr>
          <p:spPr>
            <a:xfrm>
              <a:off x="9164358" y="1719349"/>
              <a:ext cx="4445" cy="104775"/>
            </a:xfrm>
            <a:custGeom>
              <a:avLst/>
              <a:gdLst/>
              <a:ahLst/>
              <a:cxnLst/>
              <a:rect l="l" t="t" r="r" b="b"/>
              <a:pathLst>
                <a:path w="4445" h="104775">
                  <a:moveTo>
                    <a:pt x="4230" y="104206"/>
                  </a:moveTo>
                  <a:lnTo>
                    <a:pt x="0" y="104206"/>
                  </a:lnTo>
                  <a:lnTo>
                    <a:pt x="0" y="0"/>
                  </a:lnTo>
                  <a:lnTo>
                    <a:pt x="4230" y="0"/>
                  </a:lnTo>
                  <a:lnTo>
                    <a:pt x="4230" y="104206"/>
                  </a:lnTo>
                  <a:close/>
                </a:path>
              </a:pathLst>
            </a:custGeom>
            <a:solidFill>
              <a:srgbClr val="000000"/>
            </a:solidFill>
          </p:spPr>
          <p:txBody>
            <a:bodyPr wrap="square" lIns="0" tIns="0" rIns="0" bIns="0" rtlCol="0"/>
            <a:lstStyle/>
            <a:p>
              <a:endParaRPr/>
            </a:p>
          </p:txBody>
        </p:sp>
        <p:sp>
          <p:nvSpPr>
            <p:cNvPr id="294" name="object 294"/>
            <p:cNvSpPr/>
            <p:nvPr/>
          </p:nvSpPr>
          <p:spPr>
            <a:xfrm>
              <a:off x="9443295" y="1719349"/>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5" name="object 295"/>
            <p:cNvSpPr/>
            <p:nvPr/>
          </p:nvSpPr>
          <p:spPr>
            <a:xfrm>
              <a:off x="9443295" y="1719350"/>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96" name="object 296"/>
            <p:cNvSpPr/>
            <p:nvPr/>
          </p:nvSpPr>
          <p:spPr>
            <a:xfrm>
              <a:off x="9582763" y="171935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7" name="object 297"/>
            <p:cNvSpPr/>
            <p:nvPr/>
          </p:nvSpPr>
          <p:spPr>
            <a:xfrm>
              <a:off x="9582763" y="1719351"/>
              <a:ext cx="4445" cy="104775"/>
            </a:xfrm>
            <a:custGeom>
              <a:avLst/>
              <a:gdLst/>
              <a:ahLst/>
              <a:cxnLst/>
              <a:rect l="l" t="t" r="r" b="b"/>
              <a:pathLst>
                <a:path w="4445" h="104775">
                  <a:moveTo>
                    <a:pt x="4230" y="104206"/>
                  </a:moveTo>
                  <a:lnTo>
                    <a:pt x="0" y="104206"/>
                  </a:lnTo>
                  <a:lnTo>
                    <a:pt x="0" y="0"/>
                  </a:lnTo>
                  <a:lnTo>
                    <a:pt x="4230" y="0"/>
                  </a:lnTo>
                  <a:lnTo>
                    <a:pt x="4230" y="104206"/>
                  </a:lnTo>
                  <a:close/>
                </a:path>
              </a:pathLst>
            </a:custGeom>
            <a:solidFill>
              <a:srgbClr val="000000"/>
            </a:solidFill>
          </p:spPr>
          <p:txBody>
            <a:bodyPr wrap="square" lIns="0" tIns="0" rIns="0" bIns="0" rtlCol="0"/>
            <a:lstStyle/>
            <a:p>
              <a:endParaRPr/>
            </a:p>
          </p:txBody>
        </p:sp>
        <p:sp>
          <p:nvSpPr>
            <p:cNvPr id="298" name="object 298"/>
            <p:cNvSpPr/>
            <p:nvPr/>
          </p:nvSpPr>
          <p:spPr>
            <a:xfrm>
              <a:off x="9722232" y="171935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9" name="object 299"/>
            <p:cNvSpPr/>
            <p:nvPr/>
          </p:nvSpPr>
          <p:spPr>
            <a:xfrm>
              <a:off x="9722232" y="1719351"/>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300" name="object 300"/>
            <p:cNvSpPr/>
            <p:nvPr/>
          </p:nvSpPr>
          <p:spPr>
            <a:xfrm>
              <a:off x="10001169" y="1719351"/>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301" name="object 301"/>
            <p:cNvSpPr/>
            <p:nvPr/>
          </p:nvSpPr>
          <p:spPr>
            <a:xfrm>
              <a:off x="10001169" y="1719352"/>
              <a:ext cx="4445" cy="104775"/>
            </a:xfrm>
            <a:custGeom>
              <a:avLst/>
              <a:gdLst/>
              <a:ahLst/>
              <a:cxnLst/>
              <a:rect l="l" t="t" r="r" b="b"/>
              <a:pathLst>
                <a:path w="4445" h="104775">
                  <a:moveTo>
                    <a:pt x="4230" y="104206"/>
                  </a:moveTo>
                  <a:lnTo>
                    <a:pt x="0" y="104206"/>
                  </a:lnTo>
                  <a:lnTo>
                    <a:pt x="0" y="0"/>
                  </a:lnTo>
                  <a:lnTo>
                    <a:pt x="4230" y="0"/>
                  </a:lnTo>
                  <a:lnTo>
                    <a:pt x="4230" y="104206"/>
                  </a:lnTo>
                  <a:close/>
                </a:path>
              </a:pathLst>
            </a:custGeom>
            <a:solidFill>
              <a:srgbClr val="000000"/>
            </a:solidFill>
          </p:spPr>
          <p:txBody>
            <a:bodyPr wrap="square" lIns="0" tIns="0" rIns="0" bIns="0" rtlCol="0"/>
            <a:lstStyle/>
            <a:p>
              <a:endParaRPr/>
            </a:p>
          </p:txBody>
        </p:sp>
        <p:sp>
          <p:nvSpPr>
            <p:cNvPr id="302" name="object 302"/>
            <p:cNvSpPr/>
            <p:nvPr/>
          </p:nvSpPr>
          <p:spPr>
            <a:xfrm>
              <a:off x="10140638" y="1719352"/>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303" name="object 303"/>
            <p:cNvSpPr/>
            <p:nvPr/>
          </p:nvSpPr>
          <p:spPr>
            <a:xfrm>
              <a:off x="10140638" y="1719353"/>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304" name="object 304"/>
            <p:cNvSpPr/>
            <p:nvPr/>
          </p:nvSpPr>
          <p:spPr>
            <a:xfrm>
              <a:off x="10280107" y="1719353"/>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305" name="object 305"/>
            <p:cNvSpPr/>
            <p:nvPr/>
          </p:nvSpPr>
          <p:spPr>
            <a:xfrm>
              <a:off x="1764017" y="1719363"/>
              <a:ext cx="8660130" cy="4764405"/>
            </a:xfrm>
            <a:custGeom>
              <a:avLst/>
              <a:gdLst/>
              <a:ahLst/>
              <a:cxnLst/>
              <a:rect l="l" t="t" r="r" b="b"/>
              <a:pathLst>
                <a:path w="8660130" h="4764405">
                  <a:moveTo>
                    <a:pt x="8659724" y="4755972"/>
                  </a:moveTo>
                  <a:lnTo>
                    <a:pt x="8521" y="4755972"/>
                  </a:lnTo>
                  <a:lnTo>
                    <a:pt x="8521" y="4764189"/>
                  </a:lnTo>
                  <a:lnTo>
                    <a:pt x="8659724" y="4764189"/>
                  </a:lnTo>
                  <a:lnTo>
                    <a:pt x="8659724" y="4755972"/>
                  </a:lnTo>
                  <a:close/>
                </a:path>
                <a:path w="8660130" h="4764405">
                  <a:moveTo>
                    <a:pt x="8659724" y="3980675"/>
                  </a:moveTo>
                  <a:lnTo>
                    <a:pt x="8521" y="3980675"/>
                  </a:lnTo>
                  <a:lnTo>
                    <a:pt x="8521" y="3993184"/>
                  </a:lnTo>
                  <a:lnTo>
                    <a:pt x="8659724" y="3993184"/>
                  </a:lnTo>
                  <a:lnTo>
                    <a:pt x="8659724" y="3980675"/>
                  </a:lnTo>
                  <a:close/>
                </a:path>
                <a:path w="8660130" h="4764405">
                  <a:moveTo>
                    <a:pt x="8659724" y="3205378"/>
                  </a:moveTo>
                  <a:lnTo>
                    <a:pt x="8521" y="3205378"/>
                  </a:lnTo>
                  <a:lnTo>
                    <a:pt x="8521" y="3217888"/>
                  </a:lnTo>
                  <a:lnTo>
                    <a:pt x="8659724" y="3217888"/>
                  </a:lnTo>
                  <a:lnTo>
                    <a:pt x="8659724" y="3205378"/>
                  </a:lnTo>
                  <a:close/>
                </a:path>
                <a:path w="8660130" h="4764405">
                  <a:moveTo>
                    <a:pt x="8659724" y="104203"/>
                  </a:moveTo>
                  <a:lnTo>
                    <a:pt x="8520316" y="104203"/>
                  </a:lnTo>
                  <a:lnTo>
                    <a:pt x="8520316" y="0"/>
                  </a:lnTo>
                  <a:lnTo>
                    <a:pt x="8516087" y="0"/>
                  </a:lnTo>
                  <a:lnTo>
                    <a:pt x="8516087" y="104203"/>
                  </a:lnTo>
                  <a:lnTo>
                    <a:pt x="8509" y="104203"/>
                  </a:lnTo>
                  <a:lnTo>
                    <a:pt x="0" y="104203"/>
                  </a:lnTo>
                  <a:lnTo>
                    <a:pt x="0" y="4764189"/>
                  </a:lnTo>
                  <a:lnTo>
                    <a:pt x="8509" y="4764189"/>
                  </a:lnTo>
                  <a:lnTo>
                    <a:pt x="8509" y="2442591"/>
                  </a:lnTo>
                  <a:lnTo>
                    <a:pt x="8659724" y="2442591"/>
                  </a:lnTo>
                  <a:lnTo>
                    <a:pt x="8659724" y="2430081"/>
                  </a:lnTo>
                  <a:lnTo>
                    <a:pt x="8509" y="2430081"/>
                  </a:lnTo>
                  <a:lnTo>
                    <a:pt x="8509" y="1667294"/>
                  </a:lnTo>
                  <a:lnTo>
                    <a:pt x="8659724" y="1667294"/>
                  </a:lnTo>
                  <a:lnTo>
                    <a:pt x="8659724" y="1654797"/>
                  </a:lnTo>
                  <a:lnTo>
                    <a:pt x="8509" y="1654797"/>
                  </a:lnTo>
                  <a:lnTo>
                    <a:pt x="8509" y="891997"/>
                  </a:lnTo>
                  <a:lnTo>
                    <a:pt x="8659724" y="891997"/>
                  </a:lnTo>
                  <a:lnTo>
                    <a:pt x="8659724" y="879500"/>
                  </a:lnTo>
                  <a:lnTo>
                    <a:pt x="8509" y="879500"/>
                  </a:lnTo>
                  <a:lnTo>
                    <a:pt x="8509" y="116713"/>
                  </a:lnTo>
                  <a:lnTo>
                    <a:pt x="8659724" y="116713"/>
                  </a:lnTo>
                  <a:lnTo>
                    <a:pt x="8659724" y="104203"/>
                  </a:lnTo>
                  <a:close/>
                </a:path>
              </a:pathLst>
            </a:custGeom>
            <a:solidFill>
              <a:srgbClr val="000000"/>
            </a:solidFill>
          </p:spPr>
          <p:txBody>
            <a:bodyPr wrap="square" lIns="0" tIns="0" rIns="0" bIns="0" rtlCol="0"/>
            <a:lstStyle/>
            <a:p>
              <a:endParaRPr/>
            </a:p>
          </p:txBody>
        </p:sp>
        <p:pic>
          <p:nvPicPr>
            <p:cNvPr id="306" name="object 306"/>
            <p:cNvPicPr/>
            <p:nvPr/>
          </p:nvPicPr>
          <p:blipFill>
            <a:blip r:embed="rId2" cstate="print"/>
            <a:stretch>
              <a:fillRect/>
            </a:stretch>
          </p:blipFill>
          <p:spPr>
            <a:xfrm>
              <a:off x="1768259" y="1827618"/>
              <a:ext cx="807223" cy="625233"/>
            </a:xfrm>
            <a:prstGeom prst="rect">
              <a:avLst/>
            </a:prstGeom>
          </p:spPr>
        </p:pic>
        <p:pic>
          <p:nvPicPr>
            <p:cNvPr id="307" name="object 307"/>
            <p:cNvPicPr/>
            <p:nvPr/>
          </p:nvPicPr>
          <p:blipFill>
            <a:blip r:embed="rId3" cstate="print"/>
            <a:stretch>
              <a:fillRect/>
            </a:stretch>
          </p:blipFill>
          <p:spPr>
            <a:xfrm>
              <a:off x="2034514" y="2640424"/>
              <a:ext cx="283159" cy="633572"/>
            </a:xfrm>
            <a:prstGeom prst="rect">
              <a:avLst/>
            </a:prstGeom>
          </p:spPr>
        </p:pic>
        <p:pic>
          <p:nvPicPr>
            <p:cNvPr id="308" name="object 308"/>
            <p:cNvPicPr/>
            <p:nvPr/>
          </p:nvPicPr>
          <p:blipFill>
            <a:blip r:embed="rId4" cstate="print"/>
            <a:stretch>
              <a:fillRect/>
            </a:stretch>
          </p:blipFill>
          <p:spPr>
            <a:xfrm>
              <a:off x="2106371" y="3432390"/>
              <a:ext cx="232435" cy="579386"/>
            </a:xfrm>
            <a:prstGeom prst="rect">
              <a:avLst/>
            </a:prstGeom>
          </p:spPr>
        </p:pic>
        <p:pic>
          <p:nvPicPr>
            <p:cNvPr id="309" name="object 309"/>
            <p:cNvPicPr/>
            <p:nvPr/>
          </p:nvPicPr>
          <p:blipFill>
            <a:blip r:embed="rId5" cstate="print"/>
            <a:stretch>
              <a:fillRect/>
            </a:stretch>
          </p:blipFill>
          <p:spPr>
            <a:xfrm>
              <a:off x="2106361" y="4199347"/>
              <a:ext cx="232444" cy="608554"/>
            </a:xfrm>
            <a:prstGeom prst="rect">
              <a:avLst/>
            </a:prstGeom>
          </p:spPr>
        </p:pic>
        <p:pic>
          <p:nvPicPr>
            <p:cNvPr id="310" name="object 310"/>
            <p:cNvPicPr/>
            <p:nvPr/>
          </p:nvPicPr>
          <p:blipFill>
            <a:blip r:embed="rId2" cstate="print"/>
            <a:stretch>
              <a:fillRect/>
            </a:stretch>
          </p:blipFill>
          <p:spPr>
            <a:xfrm>
              <a:off x="1776708" y="1852626"/>
              <a:ext cx="811449" cy="625232"/>
            </a:xfrm>
            <a:prstGeom prst="rect">
              <a:avLst/>
            </a:prstGeom>
          </p:spPr>
        </p:pic>
        <p:sp>
          <p:nvSpPr>
            <p:cNvPr id="311" name="object 311"/>
            <p:cNvSpPr/>
            <p:nvPr/>
          </p:nvSpPr>
          <p:spPr>
            <a:xfrm>
              <a:off x="8524017" y="5989608"/>
              <a:ext cx="1796414" cy="233679"/>
            </a:xfrm>
            <a:custGeom>
              <a:avLst/>
              <a:gdLst/>
              <a:ahLst/>
              <a:cxnLst/>
              <a:rect l="l" t="t" r="r" b="b"/>
              <a:pathLst>
                <a:path w="1796415" h="233679">
                  <a:moveTo>
                    <a:pt x="1796183" y="233421"/>
                  </a:moveTo>
                  <a:lnTo>
                    <a:pt x="0" y="233421"/>
                  </a:lnTo>
                  <a:lnTo>
                    <a:pt x="0" y="0"/>
                  </a:lnTo>
                  <a:lnTo>
                    <a:pt x="1796183" y="0"/>
                  </a:lnTo>
                  <a:lnTo>
                    <a:pt x="1796183" y="233421"/>
                  </a:lnTo>
                  <a:close/>
                </a:path>
              </a:pathLst>
            </a:custGeom>
            <a:solidFill>
              <a:srgbClr val="FFFFFF"/>
            </a:solidFill>
          </p:spPr>
          <p:txBody>
            <a:bodyPr wrap="square" lIns="0" tIns="0" rIns="0" bIns="0" rtlCol="0"/>
            <a:lstStyle/>
            <a:p>
              <a:endParaRPr/>
            </a:p>
          </p:txBody>
        </p:sp>
        <p:sp>
          <p:nvSpPr>
            <p:cNvPr id="312" name="object 312"/>
            <p:cNvSpPr/>
            <p:nvPr/>
          </p:nvSpPr>
          <p:spPr>
            <a:xfrm>
              <a:off x="8524017" y="5989608"/>
              <a:ext cx="1796414" cy="233679"/>
            </a:xfrm>
            <a:custGeom>
              <a:avLst/>
              <a:gdLst/>
              <a:ahLst/>
              <a:cxnLst/>
              <a:rect l="l" t="t" r="r" b="b"/>
              <a:pathLst>
                <a:path w="1796415" h="233679">
                  <a:moveTo>
                    <a:pt x="0" y="0"/>
                  </a:moveTo>
                  <a:lnTo>
                    <a:pt x="1796183" y="0"/>
                  </a:lnTo>
                  <a:lnTo>
                    <a:pt x="1796183" y="233421"/>
                  </a:lnTo>
                  <a:lnTo>
                    <a:pt x="0" y="233421"/>
                  </a:lnTo>
                  <a:lnTo>
                    <a:pt x="0" y="0"/>
                  </a:lnTo>
                  <a:close/>
                </a:path>
              </a:pathLst>
            </a:custGeom>
            <a:ln w="12507">
              <a:solidFill>
                <a:srgbClr val="000000"/>
              </a:solidFill>
            </a:ln>
          </p:spPr>
          <p:txBody>
            <a:bodyPr wrap="square" lIns="0" tIns="0" rIns="0" bIns="0" rtlCol="0"/>
            <a:lstStyle/>
            <a:p>
              <a:endParaRPr/>
            </a:p>
          </p:txBody>
        </p:sp>
        <p:sp>
          <p:nvSpPr>
            <p:cNvPr id="313" name="object 313"/>
            <p:cNvSpPr/>
            <p:nvPr/>
          </p:nvSpPr>
          <p:spPr>
            <a:xfrm>
              <a:off x="4356873" y="2108973"/>
              <a:ext cx="2848610" cy="204470"/>
            </a:xfrm>
            <a:custGeom>
              <a:avLst/>
              <a:gdLst/>
              <a:ahLst/>
              <a:cxnLst/>
              <a:rect l="l" t="t" r="r" b="b"/>
              <a:pathLst>
                <a:path w="2848609" h="204469">
                  <a:moveTo>
                    <a:pt x="2848532" y="204242"/>
                  </a:moveTo>
                  <a:lnTo>
                    <a:pt x="0" y="204242"/>
                  </a:lnTo>
                  <a:lnTo>
                    <a:pt x="0" y="0"/>
                  </a:lnTo>
                  <a:lnTo>
                    <a:pt x="2848532" y="0"/>
                  </a:lnTo>
                  <a:lnTo>
                    <a:pt x="2848532" y="204242"/>
                  </a:lnTo>
                  <a:close/>
                </a:path>
              </a:pathLst>
            </a:custGeom>
            <a:solidFill>
              <a:srgbClr val="FFFFFF"/>
            </a:solidFill>
          </p:spPr>
          <p:txBody>
            <a:bodyPr wrap="square" lIns="0" tIns="0" rIns="0" bIns="0" rtlCol="0"/>
            <a:lstStyle/>
            <a:p>
              <a:endParaRPr/>
            </a:p>
          </p:txBody>
        </p:sp>
        <p:sp>
          <p:nvSpPr>
            <p:cNvPr id="314" name="object 314"/>
            <p:cNvSpPr/>
            <p:nvPr/>
          </p:nvSpPr>
          <p:spPr>
            <a:xfrm>
              <a:off x="4356873" y="2108973"/>
              <a:ext cx="2848610" cy="204470"/>
            </a:xfrm>
            <a:custGeom>
              <a:avLst/>
              <a:gdLst/>
              <a:ahLst/>
              <a:cxnLst/>
              <a:rect l="l" t="t" r="r" b="b"/>
              <a:pathLst>
                <a:path w="2848609" h="204469">
                  <a:moveTo>
                    <a:pt x="0" y="0"/>
                  </a:moveTo>
                  <a:lnTo>
                    <a:pt x="2848532" y="0"/>
                  </a:lnTo>
                  <a:lnTo>
                    <a:pt x="2848532" y="204242"/>
                  </a:lnTo>
                  <a:lnTo>
                    <a:pt x="0" y="204242"/>
                  </a:lnTo>
                  <a:lnTo>
                    <a:pt x="0" y="0"/>
                  </a:lnTo>
                  <a:close/>
                </a:path>
              </a:pathLst>
            </a:custGeom>
            <a:ln w="12505">
              <a:solidFill>
                <a:srgbClr val="000000"/>
              </a:solidFill>
            </a:ln>
          </p:spPr>
          <p:txBody>
            <a:bodyPr wrap="square" lIns="0" tIns="0" rIns="0" bIns="0" rtlCol="0"/>
            <a:lstStyle/>
            <a:p>
              <a:endParaRPr/>
            </a:p>
          </p:txBody>
        </p:sp>
      </p:grpSp>
      <p:sp>
        <p:nvSpPr>
          <p:cNvPr id="315" name="object 315"/>
          <p:cNvSpPr txBox="1"/>
          <p:nvPr/>
        </p:nvSpPr>
        <p:spPr>
          <a:xfrm>
            <a:off x="4108653" y="1764246"/>
            <a:ext cx="2784475" cy="186055"/>
          </a:xfrm>
          <a:prstGeom prst="rect">
            <a:avLst/>
          </a:prstGeom>
        </p:spPr>
        <p:txBody>
          <a:bodyPr vert="horz" wrap="square" lIns="0" tIns="12700" rIns="0" bIns="0" rtlCol="0">
            <a:spAutoFit/>
          </a:bodyPr>
          <a:lstStyle/>
          <a:p>
            <a:pPr marL="12700">
              <a:lnSpc>
                <a:spcPct val="100000"/>
              </a:lnSpc>
              <a:spcBef>
                <a:spcPts val="100"/>
              </a:spcBef>
            </a:pPr>
            <a:r>
              <a:rPr sz="1050" dirty="0">
                <a:latin typeface="Calibri"/>
                <a:cs typeface="Calibri"/>
              </a:rPr>
              <a:t>Commercial Operation,</a:t>
            </a:r>
            <a:r>
              <a:rPr sz="1050" spc="25" dirty="0">
                <a:latin typeface="Calibri"/>
                <a:cs typeface="Calibri"/>
              </a:rPr>
              <a:t> </a:t>
            </a:r>
            <a:r>
              <a:rPr sz="1050" dirty="0">
                <a:latin typeface="Calibri"/>
                <a:cs typeface="Calibri"/>
              </a:rPr>
              <a:t>end</a:t>
            </a:r>
            <a:r>
              <a:rPr sz="1050" spc="25" dirty="0">
                <a:latin typeface="Calibri"/>
                <a:cs typeface="Calibri"/>
              </a:rPr>
              <a:t> </a:t>
            </a:r>
            <a:r>
              <a:rPr sz="1050" dirty="0">
                <a:latin typeface="Calibri"/>
                <a:cs typeface="Calibri"/>
              </a:rPr>
              <a:t>of</a:t>
            </a:r>
            <a:r>
              <a:rPr sz="1050" spc="30" dirty="0">
                <a:latin typeface="Calibri"/>
                <a:cs typeface="Calibri"/>
              </a:rPr>
              <a:t> </a:t>
            </a:r>
            <a:r>
              <a:rPr sz="1050" dirty="0">
                <a:latin typeface="Calibri"/>
                <a:cs typeface="Calibri"/>
              </a:rPr>
              <a:t>December</a:t>
            </a:r>
            <a:r>
              <a:rPr sz="1050" spc="-25" dirty="0">
                <a:latin typeface="Calibri"/>
                <a:cs typeface="Calibri"/>
              </a:rPr>
              <a:t> </a:t>
            </a:r>
            <a:r>
              <a:rPr sz="1050" dirty="0">
                <a:latin typeface="Calibri"/>
                <a:cs typeface="Calibri"/>
              </a:rPr>
              <a:t>2019</a:t>
            </a:r>
            <a:r>
              <a:rPr sz="1050" spc="50" dirty="0">
                <a:latin typeface="Calibri"/>
                <a:cs typeface="Calibri"/>
              </a:rPr>
              <a:t> </a:t>
            </a:r>
            <a:r>
              <a:rPr sz="1050" spc="-50" dirty="0">
                <a:latin typeface="Cambria"/>
                <a:cs typeface="Cambria"/>
              </a:rPr>
              <a:t>⟶</a:t>
            </a:r>
            <a:endParaRPr sz="1050">
              <a:latin typeface="Cambria"/>
              <a:cs typeface="Cambria"/>
            </a:endParaRPr>
          </a:p>
        </p:txBody>
      </p:sp>
      <p:grpSp>
        <p:nvGrpSpPr>
          <p:cNvPr id="316" name="object 316"/>
          <p:cNvGrpSpPr/>
          <p:nvPr/>
        </p:nvGrpSpPr>
        <p:grpSpPr>
          <a:xfrm>
            <a:off x="6368811" y="5634453"/>
            <a:ext cx="972185" cy="246379"/>
            <a:chOff x="6641185" y="5974922"/>
            <a:chExt cx="972185" cy="246379"/>
          </a:xfrm>
        </p:grpSpPr>
        <p:sp>
          <p:nvSpPr>
            <p:cNvPr id="317" name="object 317"/>
            <p:cNvSpPr/>
            <p:nvPr/>
          </p:nvSpPr>
          <p:spPr>
            <a:xfrm>
              <a:off x="6647535" y="5981272"/>
              <a:ext cx="959485" cy="233679"/>
            </a:xfrm>
            <a:custGeom>
              <a:avLst/>
              <a:gdLst/>
              <a:ahLst/>
              <a:cxnLst/>
              <a:rect l="l" t="t" r="r" b="b"/>
              <a:pathLst>
                <a:path w="959484" h="233679">
                  <a:moveTo>
                    <a:pt x="959390" y="233420"/>
                  </a:moveTo>
                  <a:lnTo>
                    <a:pt x="0" y="233420"/>
                  </a:lnTo>
                  <a:lnTo>
                    <a:pt x="0" y="0"/>
                  </a:lnTo>
                  <a:lnTo>
                    <a:pt x="959390" y="0"/>
                  </a:lnTo>
                  <a:lnTo>
                    <a:pt x="959390" y="233420"/>
                  </a:lnTo>
                  <a:close/>
                </a:path>
              </a:pathLst>
            </a:custGeom>
            <a:solidFill>
              <a:srgbClr val="FFFFFF"/>
            </a:solidFill>
          </p:spPr>
          <p:txBody>
            <a:bodyPr wrap="square" lIns="0" tIns="0" rIns="0" bIns="0" rtlCol="0"/>
            <a:lstStyle/>
            <a:p>
              <a:endParaRPr/>
            </a:p>
          </p:txBody>
        </p:sp>
        <p:sp>
          <p:nvSpPr>
            <p:cNvPr id="318" name="object 318"/>
            <p:cNvSpPr/>
            <p:nvPr/>
          </p:nvSpPr>
          <p:spPr>
            <a:xfrm>
              <a:off x="6647535" y="5981272"/>
              <a:ext cx="959485" cy="233679"/>
            </a:xfrm>
            <a:custGeom>
              <a:avLst/>
              <a:gdLst/>
              <a:ahLst/>
              <a:cxnLst/>
              <a:rect l="l" t="t" r="r" b="b"/>
              <a:pathLst>
                <a:path w="959484" h="233679">
                  <a:moveTo>
                    <a:pt x="0" y="0"/>
                  </a:moveTo>
                  <a:lnTo>
                    <a:pt x="959390" y="0"/>
                  </a:lnTo>
                  <a:lnTo>
                    <a:pt x="959390" y="233420"/>
                  </a:lnTo>
                  <a:lnTo>
                    <a:pt x="0" y="233420"/>
                  </a:lnTo>
                  <a:lnTo>
                    <a:pt x="0" y="0"/>
                  </a:lnTo>
                  <a:close/>
                </a:path>
              </a:pathLst>
            </a:custGeom>
            <a:ln w="12514">
              <a:solidFill>
                <a:srgbClr val="000000"/>
              </a:solidFill>
            </a:ln>
          </p:spPr>
          <p:txBody>
            <a:bodyPr wrap="square" lIns="0" tIns="0" rIns="0" bIns="0" rtlCol="0"/>
            <a:lstStyle/>
            <a:p>
              <a:endParaRPr/>
            </a:p>
          </p:txBody>
        </p:sp>
      </p:grpSp>
      <p:sp>
        <p:nvSpPr>
          <p:cNvPr id="319" name="object 319"/>
          <p:cNvSpPr txBox="1"/>
          <p:nvPr/>
        </p:nvSpPr>
        <p:spPr>
          <a:xfrm>
            <a:off x="6400537" y="5650194"/>
            <a:ext cx="3532504" cy="210820"/>
          </a:xfrm>
          <a:prstGeom prst="rect">
            <a:avLst/>
          </a:prstGeom>
        </p:spPr>
        <p:txBody>
          <a:bodyPr vert="horz" wrap="square" lIns="0" tIns="14605" rIns="0" bIns="0" rtlCol="0">
            <a:spAutoFit/>
          </a:bodyPr>
          <a:lstStyle/>
          <a:p>
            <a:pPr marL="12700">
              <a:lnSpc>
                <a:spcPct val="100000"/>
              </a:lnSpc>
              <a:spcBef>
                <a:spcPts val="115"/>
              </a:spcBef>
              <a:tabLst>
                <a:tab pos="1889760" algn="l"/>
              </a:tabLst>
            </a:pPr>
            <a:r>
              <a:rPr sz="1800" spc="-15" baseline="2314" dirty="0">
                <a:latin typeface="Calibri"/>
                <a:cs typeface="Calibri"/>
              </a:rPr>
              <a:t>Construction</a:t>
            </a:r>
            <a:r>
              <a:rPr sz="1800" baseline="2314" dirty="0">
                <a:latin typeface="Calibri"/>
                <a:cs typeface="Calibri"/>
              </a:rPr>
              <a:t>	</a:t>
            </a:r>
            <a:r>
              <a:rPr sz="1200" dirty="0">
                <a:latin typeface="Calibri"/>
                <a:cs typeface="Calibri"/>
              </a:rPr>
              <a:t>Commercial</a:t>
            </a:r>
            <a:r>
              <a:rPr sz="1200" spc="145"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20" name="object 320"/>
          <p:cNvGrpSpPr/>
          <p:nvPr/>
        </p:nvGrpSpPr>
        <p:grpSpPr>
          <a:xfrm>
            <a:off x="4593759" y="2508270"/>
            <a:ext cx="2025014" cy="250825"/>
            <a:chOff x="4866133" y="2848739"/>
            <a:chExt cx="2025014" cy="250825"/>
          </a:xfrm>
        </p:grpSpPr>
        <p:sp>
          <p:nvSpPr>
            <p:cNvPr id="321" name="object 321"/>
            <p:cNvSpPr/>
            <p:nvPr/>
          </p:nvSpPr>
          <p:spPr>
            <a:xfrm>
              <a:off x="4872483" y="2855089"/>
              <a:ext cx="2012314" cy="238125"/>
            </a:xfrm>
            <a:custGeom>
              <a:avLst/>
              <a:gdLst/>
              <a:ahLst/>
              <a:cxnLst/>
              <a:rect l="l" t="t" r="r" b="b"/>
              <a:pathLst>
                <a:path w="2012315" h="238125">
                  <a:moveTo>
                    <a:pt x="2011740" y="237592"/>
                  </a:moveTo>
                  <a:lnTo>
                    <a:pt x="0" y="237592"/>
                  </a:lnTo>
                  <a:lnTo>
                    <a:pt x="0" y="0"/>
                  </a:lnTo>
                  <a:lnTo>
                    <a:pt x="2011740" y="0"/>
                  </a:lnTo>
                  <a:lnTo>
                    <a:pt x="2011740" y="237592"/>
                  </a:lnTo>
                  <a:close/>
                </a:path>
              </a:pathLst>
            </a:custGeom>
            <a:solidFill>
              <a:srgbClr val="FFFFFF"/>
            </a:solidFill>
          </p:spPr>
          <p:txBody>
            <a:bodyPr wrap="square" lIns="0" tIns="0" rIns="0" bIns="0" rtlCol="0"/>
            <a:lstStyle/>
            <a:p>
              <a:endParaRPr/>
            </a:p>
          </p:txBody>
        </p:sp>
        <p:sp>
          <p:nvSpPr>
            <p:cNvPr id="322" name="object 322"/>
            <p:cNvSpPr/>
            <p:nvPr/>
          </p:nvSpPr>
          <p:spPr>
            <a:xfrm>
              <a:off x="4872483" y="2855089"/>
              <a:ext cx="2012314" cy="238125"/>
            </a:xfrm>
            <a:custGeom>
              <a:avLst/>
              <a:gdLst/>
              <a:ahLst/>
              <a:cxnLst/>
              <a:rect l="l" t="t" r="r" b="b"/>
              <a:pathLst>
                <a:path w="2012315" h="238125">
                  <a:moveTo>
                    <a:pt x="0" y="0"/>
                  </a:moveTo>
                  <a:lnTo>
                    <a:pt x="2011740" y="0"/>
                  </a:lnTo>
                  <a:lnTo>
                    <a:pt x="2011740" y="237592"/>
                  </a:lnTo>
                  <a:lnTo>
                    <a:pt x="0" y="237592"/>
                  </a:lnTo>
                  <a:lnTo>
                    <a:pt x="0" y="0"/>
                  </a:lnTo>
                  <a:close/>
                </a:path>
              </a:pathLst>
            </a:custGeom>
            <a:ln w="12507">
              <a:solidFill>
                <a:srgbClr val="000000"/>
              </a:solidFill>
            </a:ln>
          </p:spPr>
          <p:txBody>
            <a:bodyPr wrap="square" lIns="0" tIns="0" rIns="0" bIns="0" rtlCol="0"/>
            <a:lstStyle/>
            <a:p>
              <a:endParaRPr/>
            </a:p>
          </p:txBody>
        </p:sp>
      </p:grpSp>
      <p:sp>
        <p:nvSpPr>
          <p:cNvPr id="323" name="object 323"/>
          <p:cNvSpPr txBox="1"/>
          <p:nvPr/>
        </p:nvSpPr>
        <p:spPr>
          <a:xfrm>
            <a:off x="4626071" y="2514285"/>
            <a:ext cx="1854200" cy="210820"/>
          </a:xfrm>
          <a:prstGeom prst="rect">
            <a:avLst/>
          </a:prstGeom>
        </p:spPr>
        <p:txBody>
          <a:bodyPr vert="horz" wrap="square" lIns="0" tIns="14605" rIns="0" bIns="0" rtlCol="0">
            <a:spAutoFit/>
          </a:bodyPr>
          <a:lstStyle/>
          <a:p>
            <a:pPr marL="12700">
              <a:lnSpc>
                <a:spcPct val="100000"/>
              </a:lnSpc>
              <a:spcBef>
                <a:spcPts val="115"/>
              </a:spcBef>
            </a:pPr>
            <a:r>
              <a:rPr sz="1200" dirty="0">
                <a:latin typeface="Calibri"/>
                <a:cs typeface="Calibri"/>
              </a:rPr>
              <a:t>Demonstration</a:t>
            </a:r>
            <a:r>
              <a:rPr sz="1200" spc="170"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24" name="object 324"/>
          <p:cNvGrpSpPr/>
          <p:nvPr/>
        </p:nvGrpSpPr>
        <p:grpSpPr>
          <a:xfrm>
            <a:off x="5138953" y="3296068"/>
            <a:ext cx="1898014" cy="246379"/>
            <a:chOff x="5411327" y="3636537"/>
            <a:chExt cx="1898014" cy="246379"/>
          </a:xfrm>
        </p:grpSpPr>
        <p:sp>
          <p:nvSpPr>
            <p:cNvPr id="325" name="object 325"/>
            <p:cNvSpPr/>
            <p:nvPr/>
          </p:nvSpPr>
          <p:spPr>
            <a:xfrm>
              <a:off x="5417677" y="3642887"/>
              <a:ext cx="1885314" cy="233679"/>
            </a:xfrm>
            <a:custGeom>
              <a:avLst/>
              <a:gdLst/>
              <a:ahLst/>
              <a:cxnLst/>
              <a:rect l="l" t="t" r="r" b="b"/>
              <a:pathLst>
                <a:path w="1885315" h="233679">
                  <a:moveTo>
                    <a:pt x="1884925" y="233419"/>
                  </a:moveTo>
                  <a:lnTo>
                    <a:pt x="0" y="233419"/>
                  </a:lnTo>
                  <a:lnTo>
                    <a:pt x="0" y="0"/>
                  </a:lnTo>
                  <a:lnTo>
                    <a:pt x="1884925" y="0"/>
                  </a:lnTo>
                  <a:lnTo>
                    <a:pt x="1884925" y="233419"/>
                  </a:lnTo>
                  <a:close/>
                </a:path>
              </a:pathLst>
            </a:custGeom>
            <a:solidFill>
              <a:srgbClr val="FFFFFF"/>
            </a:solidFill>
          </p:spPr>
          <p:txBody>
            <a:bodyPr wrap="square" lIns="0" tIns="0" rIns="0" bIns="0" rtlCol="0"/>
            <a:lstStyle/>
            <a:p>
              <a:endParaRPr/>
            </a:p>
          </p:txBody>
        </p:sp>
        <p:sp>
          <p:nvSpPr>
            <p:cNvPr id="326" name="object 326"/>
            <p:cNvSpPr/>
            <p:nvPr/>
          </p:nvSpPr>
          <p:spPr>
            <a:xfrm>
              <a:off x="5417677" y="3642887"/>
              <a:ext cx="1885314" cy="233679"/>
            </a:xfrm>
            <a:custGeom>
              <a:avLst/>
              <a:gdLst/>
              <a:ahLst/>
              <a:cxnLst/>
              <a:rect l="l" t="t" r="r" b="b"/>
              <a:pathLst>
                <a:path w="1885315" h="233679">
                  <a:moveTo>
                    <a:pt x="0" y="0"/>
                  </a:moveTo>
                  <a:lnTo>
                    <a:pt x="1884925" y="0"/>
                  </a:lnTo>
                  <a:lnTo>
                    <a:pt x="1884925" y="233419"/>
                  </a:lnTo>
                  <a:lnTo>
                    <a:pt x="0" y="233419"/>
                  </a:lnTo>
                  <a:lnTo>
                    <a:pt x="0" y="0"/>
                  </a:lnTo>
                  <a:close/>
                </a:path>
              </a:pathLst>
            </a:custGeom>
            <a:ln w="12507">
              <a:solidFill>
                <a:srgbClr val="000000"/>
              </a:solidFill>
            </a:ln>
          </p:spPr>
          <p:txBody>
            <a:bodyPr wrap="square" lIns="0" tIns="0" rIns="0" bIns="0" rtlCol="0"/>
            <a:lstStyle/>
            <a:p>
              <a:endParaRPr/>
            </a:p>
          </p:txBody>
        </p:sp>
      </p:grpSp>
      <p:sp>
        <p:nvSpPr>
          <p:cNvPr id="327" name="object 327"/>
          <p:cNvSpPr txBox="1"/>
          <p:nvPr/>
        </p:nvSpPr>
        <p:spPr>
          <a:xfrm>
            <a:off x="5203667" y="3303473"/>
            <a:ext cx="1668145" cy="210820"/>
          </a:xfrm>
          <a:prstGeom prst="rect">
            <a:avLst/>
          </a:prstGeom>
        </p:spPr>
        <p:txBody>
          <a:bodyPr vert="horz" wrap="square" lIns="0" tIns="14605" rIns="0" bIns="0" rtlCol="0">
            <a:spAutoFit/>
          </a:bodyPr>
          <a:lstStyle/>
          <a:p>
            <a:pPr marL="12700">
              <a:lnSpc>
                <a:spcPct val="100000"/>
              </a:lnSpc>
              <a:spcBef>
                <a:spcPts val="115"/>
              </a:spcBef>
            </a:pPr>
            <a:r>
              <a:rPr sz="1200" dirty="0">
                <a:latin typeface="Calibri"/>
                <a:cs typeface="Calibri"/>
              </a:rPr>
              <a:t>Protototype</a:t>
            </a:r>
            <a:r>
              <a:rPr sz="1200" spc="180"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28" name="object 328"/>
          <p:cNvGrpSpPr/>
          <p:nvPr/>
        </p:nvGrpSpPr>
        <p:grpSpPr>
          <a:xfrm>
            <a:off x="6985852" y="4071362"/>
            <a:ext cx="1682114" cy="246379"/>
            <a:chOff x="7258226" y="4411831"/>
            <a:chExt cx="1682114" cy="246379"/>
          </a:xfrm>
        </p:grpSpPr>
        <p:sp>
          <p:nvSpPr>
            <p:cNvPr id="329" name="object 329"/>
            <p:cNvSpPr/>
            <p:nvPr/>
          </p:nvSpPr>
          <p:spPr>
            <a:xfrm>
              <a:off x="7264576" y="4418181"/>
              <a:ext cx="1669414" cy="233679"/>
            </a:xfrm>
            <a:custGeom>
              <a:avLst/>
              <a:gdLst/>
              <a:ahLst/>
              <a:cxnLst/>
              <a:rect l="l" t="t" r="r" b="b"/>
              <a:pathLst>
                <a:path w="1669415" h="233679">
                  <a:moveTo>
                    <a:pt x="1669410" y="233423"/>
                  </a:moveTo>
                  <a:lnTo>
                    <a:pt x="0" y="233423"/>
                  </a:lnTo>
                  <a:lnTo>
                    <a:pt x="0" y="0"/>
                  </a:lnTo>
                  <a:lnTo>
                    <a:pt x="1669410" y="0"/>
                  </a:lnTo>
                  <a:lnTo>
                    <a:pt x="1669410" y="233423"/>
                  </a:lnTo>
                  <a:close/>
                </a:path>
              </a:pathLst>
            </a:custGeom>
            <a:solidFill>
              <a:srgbClr val="FFFFFF"/>
            </a:solidFill>
          </p:spPr>
          <p:txBody>
            <a:bodyPr wrap="square" lIns="0" tIns="0" rIns="0" bIns="0" rtlCol="0"/>
            <a:lstStyle/>
            <a:p>
              <a:endParaRPr/>
            </a:p>
          </p:txBody>
        </p:sp>
        <p:sp>
          <p:nvSpPr>
            <p:cNvPr id="330" name="object 330"/>
            <p:cNvSpPr/>
            <p:nvPr/>
          </p:nvSpPr>
          <p:spPr>
            <a:xfrm>
              <a:off x="7264576" y="4418181"/>
              <a:ext cx="1669414" cy="233679"/>
            </a:xfrm>
            <a:custGeom>
              <a:avLst/>
              <a:gdLst/>
              <a:ahLst/>
              <a:cxnLst/>
              <a:rect l="l" t="t" r="r" b="b"/>
              <a:pathLst>
                <a:path w="1669415" h="233679">
                  <a:moveTo>
                    <a:pt x="0" y="0"/>
                  </a:moveTo>
                  <a:lnTo>
                    <a:pt x="1669410" y="0"/>
                  </a:lnTo>
                  <a:lnTo>
                    <a:pt x="1669410" y="233423"/>
                  </a:lnTo>
                  <a:lnTo>
                    <a:pt x="0" y="233423"/>
                  </a:lnTo>
                  <a:lnTo>
                    <a:pt x="0" y="0"/>
                  </a:lnTo>
                  <a:close/>
                </a:path>
              </a:pathLst>
            </a:custGeom>
            <a:ln w="12508">
              <a:solidFill>
                <a:srgbClr val="000000"/>
              </a:solidFill>
            </a:ln>
          </p:spPr>
          <p:txBody>
            <a:bodyPr wrap="square" lIns="0" tIns="0" rIns="0" bIns="0" rtlCol="0"/>
            <a:lstStyle/>
            <a:p>
              <a:endParaRPr/>
            </a:p>
          </p:txBody>
        </p:sp>
      </p:grpSp>
      <p:sp>
        <p:nvSpPr>
          <p:cNvPr id="331" name="object 331"/>
          <p:cNvSpPr txBox="1"/>
          <p:nvPr/>
        </p:nvSpPr>
        <p:spPr>
          <a:xfrm>
            <a:off x="7018165" y="4078766"/>
            <a:ext cx="1528445" cy="210820"/>
          </a:xfrm>
          <a:prstGeom prst="rect">
            <a:avLst/>
          </a:prstGeom>
        </p:spPr>
        <p:txBody>
          <a:bodyPr vert="horz" wrap="square" lIns="0" tIns="14605" rIns="0" bIns="0" rtlCol="0">
            <a:spAutoFit/>
          </a:bodyPr>
          <a:lstStyle/>
          <a:p>
            <a:pPr marL="12700">
              <a:lnSpc>
                <a:spcPct val="100000"/>
              </a:lnSpc>
              <a:spcBef>
                <a:spcPts val="115"/>
              </a:spcBef>
            </a:pPr>
            <a:r>
              <a:rPr sz="1200" dirty="0">
                <a:latin typeface="Calibri"/>
                <a:cs typeface="Calibri"/>
              </a:rPr>
              <a:t>Prototype</a:t>
            </a:r>
            <a:r>
              <a:rPr sz="1200" spc="125"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32" name="object 332"/>
          <p:cNvGrpSpPr/>
          <p:nvPr/>
        </p:nvGrpSpPr>
        <p:grpSpPr>
          <a:xfrm>
            <a:off x="2827160" y="5609443"/>
            <a:ext cx="1361440" cy="217170"/>
            <a:chOff x="3099534" y="5949912"/>
            <a:chExt cx="1361440" cy="217170"/>
          </a:xfrm>
        </p:grpSpPr>
        <p:sp>
          <p:nvSpPr>
            <p:cNvPr id="333" name="object 333"/>
            <p:cNvSpPr/>
            <p:nvPr/>
          </p:nvSpPr>
          <p:spPr>
            <a:xfrm>
              <a:off x="3105884" y="5956262"/>
              <a:ext cx="1348740" cy="204470"/>
            </a:xfrm>
            <a:custGeom>
              <a:avLst/>
              <a:gdLst/>
              <a:ahLst/>
              <a:cxnLst/>
              <a:rect l="l" t="t" r="r" b="b"/>
              <a:pathLst>
                <a:path w="1348739" h="204470">
                  <a:moveTo>
                    <a:pt x="1348180" y="204243"/>
                  </a:moveTo>
                  <a:lnTo>
                    <a:pt x="0" y="204243"/>
                  </a:lnTo>
                  <a:lnTo>
                    <a:pt x="0" y="0"/>
                  </a:lnTo>
                  <a:lnTo>
                    <a:pt x="1348180" y="0"/>
                  </a:lnTo>
                  <a:lnTo>
                    <a:pt x="1348180" y="204243"/>
                  </a:lnTo>
                  <a:close/>
                </a:path>
              </a:pathLst>
            </a:custGeom>
            <a:solidFill>
              <a:srgbClr val="FFFFFF"/>
            </a:solidFill>
          </p:spPr>
          <p:txBody>
            <a:bodyPr wrap="square" lIns="0" tIns="0" rIns="0" bIns="0" rtlCol="0"/>
            <a:lstStyle/>
            <a:p>
              <a:endParaRPr/>
            </a:p>
          </p:txBody>
        </p:sp>
        <p:sp>
          <p:nvSpPr>
            <p:cNvPr id="334" name="object 334"/>
            <p:cNvSpPr/>
            <p:nvPr/>
          </p:nvSpPr>
          <p:spPr>
            <a:xfrm>
              <a:off x="3105884" y="5956262"/>
              <a:ext cx="1348740" cy="204470"/>
            </a:xfrm>
            <a:custGeom>
              <a:avLst/>
              <a:gdLst/>
              <a:ahLst/>
              <a:cxnLst/>
              <a:rect l="l" t="t" r="r" b="b"/>
              <a:pathLst>
                <a:path w="1348739" h="204470">
                  <a:moveTo>
                    <a:pt x="0" y="0"/>
                  </a:moveTo>
                  <a:lnTo>
                    <a:pt x="1348180" y="0"/>
                  </a:lnTo>
                  <a:lnTo>
                    <a:pt x="1348180" y="204243"/>
                  </a:lnTo>
                  <a:lnTo>
                    <a:pt x="0" y="204243"/>
                  </a:lnTo>
                  <a:lnTo>
                    <a:pt x="0" y="0"/>
                  </a:lnTo>
                  <a:close/>
                </a:path>
              </a:pathLst>
            </a:custGeom>
            <a:ln w="12508">
              <a:solidFill>
                <a:srgbClr val="000000"/>
              </a:solidFill>
            </a:ln>
          </p:spPr>
          <p:txBody>
            <a:bodyPr wrap="square" lIns="0" tIns="0" rIns="0" bIns="0" rtlCol="0"/>
            <a:lstStyle/>
            <a:p>
              <a:endParaRPr/>
            </a:p>
          </p:txBody>
        </p:sp>
      </p:grpSp>
      <p:sp>
        <p:nvSpPr>
          <p:cNvPr id="335" name="object 335"/>
          <p:cNvSpPr txBox="1"/>
          <p:nvPr/>
        </p:nvSpPr>
        <p:spPr>
          <a:xfrm>
            <a:off x="3042411" y="5612680"/>
            <a:ext cx="922655" cy="186055"/>
          </a:xfrm>
          <a:prstGeom prst="rect">
            <a:avLst/>
          </a:prstGeom>
        </p:spPr>
        <p:txBody>
          <a:bodyPr vert="horz" wrap="square" lIns="0" tIns="12700" rIns="0" bIns="0" rtlCol="0">
            <a:spAutoFit/>
          </a:bodyPr>
          <a:lstStyle/>
          <a:p>
            <a:pPr marL="12700">
              <a:lnSpc>
                <a:spcPct val="100000"/>
              </a:lnSpc>
              <a:spcBef>
                <a:spcPts val="100"/>
              </a:spcBef>
            </a:pPr>
            <a:r>
              <a:rPr sz="1050" dirty="0">
                <a:latin typeface="Calibri"/>
                <a:cs typeface="Calibri"/>
              </a:rPr>
              <a:t>Design</a:t>
            </a:r>
            <a:r>
              <a:rPr sz="1050" spc="30" dirty="0">
                <a:latin typeface="Calibri"/>
                <a:cs typeface="Calibri"/>
              </a:rPr>
              <a:t> </a:t>
            </a:r>
            <a:r>
              <a:rPr sz="1050" spc="-10" dirty="0">
                <a:latin typeface="Calibri"/>
                <a:cs typeface="Calibri"/>
              </a:rPr>
              <a:t>Approval</a:t>
            </a:r>
            <a:endParaRPr sz="1050">
              <a:latin typeface="Calibri"/>
              <a:cs typeface="Calibri"/>
            </a:endParaRPr>
          </a:p>
        </p:txBody>
      </p:sp>
      <p:grpSp>
        <p:nvGrpSpPr>
          <p:cNvPr id="336" name="object 336"/>
          <p:cNvGrpSpPr/>
          <p:nvPr/>
        </p:nvGrpSpPr>
        <p:grpSpPr>
          <a:xfrm>
            <a:off x="1521240" y="1766322"/>
            <a:ext cx="2214880" cy="2711450"/>
            <a:chOff x="1793614" y="2106791"/>
            <a:chExt cx="2214880" cy="2711450"/>
          </a:xfrm>
        </p:grpSpPr>
        <p:pic>
          <p:nvPicPr>
            <p:cNvPr id="337" name="object 337"/>
            <p:cNvPicPr/>
            <p:nvPr/>
          </p:nvPicPr>
          <p:blipFill>
            <a:blip r:embed="rId6" cstate="print"/>
            <a:stretch>
              <a:fillRect/>
            </a:stretch>
          </p:blipFill>
          <p:spPr>
            <a:xfrm>
              <a:off x="1793620" y="3419886"/>
              <a:ext cx="787442" cy="608553"/>
            </a:xfrm>
            <a:prstGeom prst="rect">
              <a:avLst/>
            </a:prstGeom>
          </p:spPr>
        </p:pic>
        <p:pic>
          <p:nvPicPr>
            <p:cNvPr id="338" name="object 338"/>
            <p:cNvPicPr/>
            <p:nvPr/>
          </p:nvPicPr>
          <p:blipFill>
            <a:blip r:embed="rId7" cstate="print"/>
            <a:stretch>
              <a:fillRect/>
            </a:stretch>
          </p:blipFill>
          <p:spPr>
            <a:xfrm>
              <a:off x="1793614" y="4178506"/>
              <a:ext cx="787698" cy="639225"/>
            </a:xfrm>
            <a:prstGeom prst="rect">
              <a:avLst/>
            </a:prstGeom>
          </p:spPr>
        </p:pic>
        <p:pic>
          <p:nvPicPr>
            <p:cNvPr id="339" name="object 339"/>
            <p:cNvPicPr/>
            <p:nvPr/>
          </p:nvPicPr>
          <p:blipFill>
            <a:blip r:embed="rId8" cstate="print"/>
            <a:stretch>
              <a:fillRect/>
            </a:stretch>
          </p:blipFill>
          <p:spPr>
            <a:xfrm>
              <a:off x="1835877" y="2644597"/>
              <a:ext cx="705532" cy="599349"/>
            </a:xfrm>
            <a:prstGeom prst="rect">
              <a:avLst/>
            </a:prstGeom>
          </p:spPr>
        </p:pic>
        <p:sp>
          <p:nvSpPr>
            <p:cNvPr id="340" name="object 340"/>
            <p:cNvSpPr/>
            <p:nvPr/>
          </p:nvSpPr>
          <p:spPr>
            <a:xfrm>
              <a:off x="2991774" y="2113141"/>
              <a:ext cx="1010285" cy="204470"/>
            </a:xfrm>
            <a:custGeom>
              <a:avLst/>
              <a:gdLst/>
              <a:ahLst/>
              <a:cxnLst/>
              <a:rect l="l" t="t" r="r" b="b"/>
              <a:pathLst>
                <a:path w="1010285" h="204469">
                  <a:moveTo>
                    <a:pt x="1010101" y="204245"/>
                  </a:moveTo>
                  <a:lnTo>
                    <a:pt x="0" y="204245"/>
                  </a:lnTo>
                  <a:lnTo>
                    <a:pt x="0" y="0"/>
                  </a:lnTo>
                  <a:lnTo>
                    <a:pt x="1010101" y="0"/>
                  </a:lnTo>
                  <a:lnTo>
                    <a:pt x="1010101" y="204245"/>
                  </a:lnTo>
                  <a:close/>
                </a:path>
              </a:pathLst>
            </a:custGeom>
            <a:solidFill>
              <a:srgbClr val="FFFFFF"/>
            </a:solidFill>
          </p:spPr>
          <p:txBody>
            <a:bodyPr wrap="square" lIns="0" tIns="0" rIns="0" bIns="0" rtlCol="0"/>
            <a:lstStyle/>
            <a:p>
              <a:endParaRPr/>
            </a:p>
          </p:txBody>
        </p:sp>
        <p:sp>
          <p:nvSpPr>
            <p:cNvPr id="341" name="object 341"/>
            <p:cNvSpPr/>
            <p:nvPr/>
          </p:nvSpPr>
          <p:spPr>
            <a:xfrm>
              <a:off x="2991774" y="2113141"/>
              <a:ext cx="1010285" cy="204470"/>
            </a:xfrm>
            <a:custGeom>
              <a:avLst/>
              <a:gdLst/>
              <a:ahLst/>
              <a:cxnLst/>
              <a:rect l="l" t="t" r="r" b="b"/>
              <a:pathLst>
                <a:path w="1010285" h="204469">
                  <a:moveTo>
                    <a:pt x="0" y="0"/>
                  </a:moveTo>
                  <a:lnTo>
                    <a:pt x="1010101" y="0"/>
                  </a:lnTo>
                  <a:lnTo>
                    <a:pt x="1010101" y="204245"/>
                  </a:lnTo>
                  <a:lnTo>
                    <a:pt x="0" y="204245"/>
                  </a:lnTo>
                  <a:lnTo>
                    <a:pt x="0" y="0"/>
                  </a:lnTo>
                  <a:close/>
                </a:path>
              </a:pathLst>
            </a:custGeom>
            <a:ln w="12511">
              <a:solidFill>
                <a:srgbClr val="000000"/>
              </a:solidFill>
            </a:ln>
          </p:spPr>
          <p:txBody>
            <a:bodyPr wrap="square" lIns="0" tIns="0" rIns="0" bIns="0" rtlCol="0"/>
            <a:lstStyle/>
            <a:p>
              <a:endParaRPr/>
            </a:p>
          </p:txBody>
        </p:sp>
      </p:grpSp>
      <p:sp>
        <p:nvSpPr>
          <p:cNvPr id="342" name="object 342"/>
          <p:cNvSpPr txBox="1"/>
          <p:nvPr/>
        </p:nvSpPr>
        <p:spPr>
          <a:xfrm>
            <a:off x="2786261" y="1768296"/>
            <a:ext cx="866775" cy="186055"/>
          </a:xfrm>
          <a:prstGeom prst="rect">
            <a:avLst/>
          </a:prstGeom>
        </p:spPr>
        <p:txBody>
          <a:bodyPr vert="horz" wrap="square" lIns="0" tIns="12700" rIns="0" bIns="0" rtlCol="0">
            <a:spAutoFit/>
          </a:bodyPr>
          <a:lstStyle/>
          <a:p>
            <a:pPr marL="12700">
              <a:lnSpc>
                <a:spcPct val="100000"/>
              </a:lnSpc>
              <a:spcBef>
                <a:spcPts val="100"/>
              </a:spcBef>
            </a:pPr>
            <a:r>
              <a:rPr sz="1050" spc="-10" dirty="0">
                <a:latin typeface="Calibri"/>
                <a:cs typeface="Calibri"/>
              </a:rPr>
              <a:t>Commissioning</a:t>
            </a:r>
            <a:endParaRPr sz="1050">
              <a:latin typeface="Calibri"/>
              <a:cs typeface="Calibri"/>
            </a:endParaRPr>
          </a:p>
        </p:txBody>
      </p:sp>
      <p:grpSp>
        <p:nvGrpSpPr>
          <p:cNvPr id="343" name="object 343"/>
          <p:cNvGrpSpPr/>
          <p:nvPr/>
        </p:nvGrpSpPr>
        <p:grpSpPr>
          <a:xfrm>
            <a:off x="2505960" y="2504101"/>
            <a:ext cx="1475105" cy="325755"/>
            <a:chOff x="2778334" y="2844570"/>
            <a:chExt cx="1475105" cy="325755"/>
          </a:xfrm>
        </p:grpSpPr>
        <p:sp>
          <p:nvSpPr>
            <p:cNvPr id="344" name="object 344"/>
            <p:cNvSpPr/>
            <p:nvPr/>
          </p:nvSpPr>
          <p:spPr>
            <a:xfrm>
              <a:off x="2784684" y="2850920"/>
              <a:ext cx="1462405" cy="313055"/>
            </a:xfrm>
            <a:custGeom>
              <a:avLst/>
              <a:gdLst/>
              <a:ahLst/>
              <a:cxnLst/>
              <a:rect l="l" t="t" r="r" b="b"/>
              <a:pathLst>
                <a:path w="1462404" h="313055">
                  <a:moveTo>
                    <a:pt x="1462315" y="312615"/>
                  </a:moveTo>
                  <a:lnTo>
                    <a:pt x="0" y="312615"/>
                  </a:lnTo>
                  <a:lnTo>
                    <a:pt x="0" y="0"/>
                  </a:lnTo>
                  <a:lnTo>
                    <a:pt x="1462315" y="0"/>
                  </a:lnTo>
                  <a:lnTo>
                    <a:pt x="1462315" y="312615"/>
                  </a:lnTo>
                  <a:close/>
                </a:path>
              </a:pathLst>
            </a:custGeom>
            <a:solidFill>
              <a:srgbClr val="FFFFFF"/>
            </a:solidFill>
          </p:spPr>
          <p:txBody>
            <a:bodyPr wrap="square" lIns="0" tIns="0" rIns="0" bIns="0" rtlCol="0"/>
            <a:lstStyle/>
            <a:p>
              <a:endParaRPr/>
            </a:p>
          </p:txBody>
        </p:sp>
        <p:sp>
          <p:nvSpPr>
            <p:cNvPr id="345" name="object 345"/>
            <p:cNvSpPr/>
            <p:nvPr/>
          </p:nvSpPr>
          <p:spPr>
            <a:xfrm>
              <a:off x="2784684" y="2850920"/>
              <a:ext cx="1462405" cy="313055"/>
            </a:xfrm>
            <a:custGeom>
              <a:avLst/>
              <a:gdLst/>
              <a:ahLst/>
              <a:cxnLst/>
              <a:rect l="l" t="t" r="r" b="b"/>
              <a:pathLst>
                <a:path w="1462404" h="313055">
                  <a:moveTo>
                    <a:pt x="0" y="0"/>
                  </a:moveTo>
                  <a:lnTo>
                    <a:pt x="1462315" y="0"/>
                  </a:lnTo>
                  <a:lnTo>
                    <a:pt x="1462315" y="312615"/>
                  </a:lnTo>
                  <a:lnTo>
                    <a:pt x="0" y="312615"/>
                  </a:lnTo>
                  <a:lnTo>
                    <a:pt x="0" y="0"/>
                  </a:lnTo>
                  <a:close/>
                </a:path>
              </a:pathLst>
            </a:custGeom>
            <a:ln w="12512">
              <a:solidFill>
                <a:srgbClr val="000000"/>
              </a:solidFill>
            </a:ln>
          </p:spPr>
          <p:txBody>
            <a:bodyPr wrap="square" lIns="0" tIns="0" rIns="0" bIns="0" rtlCol="0"/>
            <a:lstStyle/>
            <a:p>
              <a:endParaRPr/>
            </a:p>
          </p:txBody>
        </p:sp>
      </p:grpSp>
      <p:sp>
        <p:nvSpPr>
          <p:cNvPr id="346" name="object 346"/>
          <p:cNvSpPr txBox="1"/>
          <p:nvPr/>
        </p:nvSpPr>
        <p:spPr>
          <a:xfrm>
            <a:off x="2540119" y="2505606"/>
            <a:ext cx="1278890" cy="298450"/>
          </a:xfrm>
          <a:prstGeom prst="rect">
            <a:avLst/>
          </a:prstGeom>
        </p:spPr>
        <p:txBody>
          <a:bodyPr vert="horz" wrap="square" lIns="0" tIns="17145" rIns="0" bIns="0" rtlCol="0">
            <a:spAutoFit/>
          </a:bodyPr>
          <a:lstStyle/>
          <a:p>
            <a:pPr marL="12700">
              <a:lnSpc>
                <a:spcPct val="100000"/>
              </a:lnSpc>
              <a:spcBef>
                <a:spcPts val="135"/>
              </a:spcBef>
            </a:pPr>
            <a:r>
              <a:rPr sz="850" dirty="0">
                <a:latin typeface="Calibri"/>
                <a:cs typeface="Calibri"/>
              </a:rPr>
              <a:t>Construction</a:t>
            </a:r>
            <a:r>
              <a:rPr sz="850" spc="80" dirty="0">
                <a:latin typeface="Calibri"/>
                <a:cs typeface="Calibri"/>
              </a:rPr>
              <a:t> </a:t>
            </a:r>
            <a:r>
              <a:rPr sz="850" dirty="0">
                <a:latin typeface="Calibri"/>
                <a:cs typeface="Calibri"/>
              </a:rPr>
              <a:t>from</a:t>
            </a:r>
            <a:r>
              <a:rPr sz="850" spc="114" dirty="0">
                <a:latin typeface="Calibri"/>
                <a:cs typeface="Calibri"/>
              </a:rPr>
              <a:t> </a:t>
            </a:r>
            <a:r>
              <a:rPr sz="850" spc="-20" dirty="0">
                <a:latin typeface="Calibri"/>
                <a:cs typeface="Calibri"/>
              </a:rPr>
              <a:t>2012</a:t>
            </a:r>
            <a:endParaRPr sz="850">
              <a:latin typeface="Calibri"/>
              <a:cs typeface="Calibri"/>
            </a:endParaRPr>
          </a:p>
          <a:p>
            <a:pPr marL="135255">
              <a:lnSpc>
                <a:spcPct val="100000"/>
              </a:lnSpc>
              <a:spcBef>
                <a:spcPts val="65"/>
              </a:spcBef>
            </a:pPr>
            <a:r>
              <a:rPr sz="850" dirty="0">
                <a:latin typeface="Calibri"/>
                <a:cs typeface="Calibri"/>
              </a:rPr>
              <a:t>&amp;</a:t>
            </a:r>
            <a:r>
              <a:rPr sz="850" spc="60" dirty="0">
                <a:latin typeface="Calibri"/>
                <a:cs typeface="Calibri"/>
              </a:rPr>
              <a:t> </a:t>
            </a:r>
            <a:r>
              <a:rPr sz="850" dirty="0">
                <a:latin typeface="Calibri"/>
                <a:cs typeface="Calibri"/>
              </a:rPr>
              <a:t>Installation</a:t>
            </a:r>
            <a:r>
              <a:rPr sz="850" spc="25" dirty="0">
                <a:latin typeface="Calibri"/>
                <a:cs typeface="Calibri"/>
              </a:rPr>
              <a:t> </a:t>
            </a:r>
            <a:r>
              <a:rPr sz="850" dirty="0">
                <a:latin typeface="Calibri"/>
                <a:cs typeface="Calibri"/>
              </a:rPr>
              <a:t>of</a:t>
            </a:r>
            <a:r>
              <a:rPr sz="850" spc="65" dirty="0">
                <a:latin typeface="Calibri"/>
                <a:cs typeface="Calibri"/>
              </a:rPr>
              <a:t> </a:t>
            </a:r>
            <a:r>
              <a:rPr sz="850" spc="-10" dirty="0">
                <a:latin typeface="Calibri"/>
                <a:cs typeface="Calibri"/>
              </a:rPr>
              <a:t>systems</a:t>
            </a:r>
            <a:endParaRPr sz="850">
              <a:latin typeface="Calibri"/>
              <a:cs typeface="Calibri"/>
            </a:endParaRPr>
          </a:p>
        </p:txBody>
      </p:sp>
      <p:grpSp>
        <p:nvGrpSpPr>
          <p:cNvPr id="347" name="object 347"/>
          <p:cNvGrpSpPr/>
          <p:nvPr/>
        </p:nvGrpSpPr>
        <p:grpSpPr>
          <a:xfrm>
            <a:off x="2806029" y="3241881"/>
            <a:ext cx="1534160" cy="329565"/>
            <a:chOff x="3078403" y="3582350"/>
            <a:chExt cx="1534160" cy="329565"/>
          </a:xfrm>
        </p:grpSpPr>
        <p:sp>
          <p:nvSpPr>
            <p:cNvPr id="348" name="object 348"/>
            <p:cNvSpPr/>
            <p:nvPr/>
          </p:nvSpPr>
          <p:spPr>
            <a:xfrm>
              <a:off x="3084753" y="3588700"/>
              <a:ext cx="1521460" cy="316865"/>
            </a:xfrm>
            <a:custGeom>
              <a:avLst/>
              <a:gdLst/>
              <a:ahLst/>
              <a:cxnLst/>
              <a:rect l="l" t="t" r="r" b="b"/>
              <a:pathLst>
                <a:path w="1521460" h="316864">
                  <a:moveTo>
                    <a:pt x="1521463" y="316790"/>
                  </a:moveTo>
                  <a:lnTo>
                    <a:pt x="0" y="316790"/>
                  </a:lnTo>
                  <a:lnTo>
                    <a:pt x="0" y="0"/>
                  </a:lnTo>
                  <a:lnTo>
                    <a:pt x="1521463" y="0"/>
                  </a:lnTo>
                  <a:lnTo>
                    <a:pt x="1521463" y="316790"/>
                  </a:lnTo>
                  <a:close/>
                </a:path>
              </a:pathLst>
            </a:custGeom>
            <a:solidFill>
              <a:srgbClr val="FFFFFF"/>
            </a:solidFill>
          </p:spPr>
          <p:txBody>
            <a:bodyPr wrap="square" lIns="0" tIns="0" rIns="0" bIns="0" rtlCol="0"/>
            <a:lstStyle/>
            <a:p>
              <a:endParaRPr/>
            </a:p>
          </p:txBody>
        </p:sp>
        <p:sp>
          <p:nvSpPr>
            <p:cNvPr id="349" name="object 349"/>
            <p:cNvSpPr/>
            <p:nvPr/>
          </p:nvSpPr>
          <p:spPr>
            <a:xfrm>
              <a:off x="3084753" y="3588700"/>
              <a:ext cx="1521460" cy="316865"/>
            </a:xfrm>
            <a:custGeom>
              <a:avLst/>
              <a:gdLst/>
              <a:ahLst/>
              <a:cxnLst/>
              <a:rect l="l" t="t" r="r" b="b"/>
              <a:pathLst>
                <a:path w="1521460" h="316864">
                  <a:moveTo>
                    <a:pt x="0" y="0"/>
                  </a:moveTo>
                  <a:lnTo>
                    <a:pt x="1521463" y="0"/>
                  </a:lnTo>
                  <a:lnTo>
                    <a:pt x="1521463" y="316790"/>
                  </a:lnTo>
                  <a:lnTo>
                    <a:pt x="0" y="316790"/>
                  </a:lnTo>
                  <a:lnTo>
                    <a:pt x="0" y="0"/>
                  </a:lnTo>
                  <a:close/>
                </a:path>
              </a:pathLst>
            </a:custGeom>
            <a:ln w="12512">
              <a:solidFill>
                <a:srgbClr val="000000"/>
              </a:solidFill>
            </a:ln>
          </p:spPr>
          <p:txBody>
            <a:bodyPr wrap="square" lIns="0" tIns="0" rIns="0" bIns="0" rtlCol="0"/>
            <a:lstStyle/>
            <a:p>
              <a:endParaRPr/>
            </a:p>
          </p:txBody>
        </p:sp>
      </p:grpSp>
      <p:sp>
        <p:nvSpPr>
          <p:cNvPr id="350" name="object 350"/>
          <p:cNvSpPr txBox="1"/>
          <p:nvPr/>
        </p:nvSpPr>
        <p:spPr>
          <a:xfrm>
            <a:off x="2838010" y="3245912"/>
            <a:ext cx="1354455" cy="298450"/>
          </a:xfrm>
          <a:prstGeom prst="rect">
            <a:avLst/>
          </a:prstGeom>
        </p:spPr>
        <p:txBody>
          <a:bodyPr vert="horz" wrap="square" lIns="0" tIns="8890" rIns="0" bIns="0" rtlCol="0">
            <a:spAutoFit/>
          </a:bodyPr>
          <a:lstStyle/>
          <a:p>
            <a:pPr marL="12700" marR="5080">
              <a:lnSpc>
                <a:spcPct val="106200"/>
              </a:lnSpc>
              <a:spcBef>
                <a:spcPts val="70"/>
              </a:spcBef>
            </a:pPr>
            <a:r>
              <a:rPr sz="850" dirty="0">
                <a:latin typeface="Calibri"/>
                <a:cs typeface="Calibri"/>
              </a:rPr>
              <a:t>Construction</a:t>
            </a:r>
            <a:r>
              <a:rPr sz="850" spc="80" dirty="0">
                <a:latin typeface="Calibri"/>
                <a:cs typeface="Calibri"/>
              </a:rPr>
              <a:t> </a:t>
            </a:r>
            <a:r>
              <a:rPr sz="850" dirty="0">
                <a:latin typeface="Calibri"/>
                <a:cs typeface="Calibri"/>
              </a:rPr>
              <a:t>from</a:t>
            </a:r>
            <a:r>
              <a:rPr sz="850" spc="114" dirty="0">
                <a:latin typeface="Calibri"/>
                <a:cs typeface="Calibri"/>
              </a:rPr>
              <a:t> </a:t>
            </a:r>
            <a:r>
              <a:rPr sz="850" spc="-10" dirty="0">
                <a:latin typeface="Calibri"/>
                <a:cs typeface="Calibri"/>
              </a:rPr>
              <a:t>2014,</a:t>
            </a:r>
            <a:r>
              <a:rPr sz="850" spc="500" dirty="0">
                <a:latin typeface="Calibri"/>
                <a:cs typeface="Calibri"/>
              </a:rPr>
              <a:t> </a:t>
            </a:r>
            <a:r>
              <a:rPr sz="850" dirty="0">
                <a:latin typeface="Calibri"/>
                <a:cs typeface="Calibri"/>
              </a:rPr>
              <a:t>installation</a:t>
            </a:r>
            <a:r>
              <a:rPr sz="850" spc="30" dirty="0">
                <a:latin typeface="Calibri"/>
                <a:cs typeface="Calibri"/>
              </a:rPr>
              <a:t> </a:t>
            </a:r>
            <a:r>
              <a:rPr sz="850" dirty="0">
                <a:latin typeface="Calibri"/>
                <a:cs typeface="Calibri"/>
              </a:rPr>
              <a:t>&amp;</a:t>
            </a:r>
            <a:r>
              <a:rPr sz="850" spc="120" dirty="0">
                <a:latin typeface="Calibri"/>
                <a:cs typeface="Calibri"/>
              </a:rPr>
              <a:t> </a:t>
            </a:r>
            <a:r>
              <a:rPr sz="850" spc="-10" dirty="0">
                <a:latin typeface="Calibri"/>
                <a:cs typeface="Calibri"/>
              </a:rPr>
              <a:t>commissioning</a:t>
            </a:r>
            <a:endParaRPr sz="850">
              <a:latin typeface="Calibri"/>
              <a:cs typeface="Calibri"/>
            </a:endParaRPr>
          </a:p>
        </p:txBody>
      </p:sp>
      <p:grpSp>
        <p:nvGrpSpPr>
          <p:cNvPr id="351" name="object 351"/>
          <p:cNvGrpSpPr/>
          <p:nvPr/>
        </p:nvGrpSpPr>
        <p:grpSpPr>
          <a:xfrm>
            <a:off x="2856744" y="4083866"/>
            <a:ext cx="693420" cy="217170"/>
            <a:chOff x="3129118" y="4424335"/>
            <a:chExt cx="693420" cy="217170"/>
          </a:xfrm>
        </p:grpSpPr>
        <p:sp>
          <p:nvSpPr>
            <p:cNvPr id="352" name="object 352"/>
            <p:cNvSpPr/>
            <p:nvPr/>
          </p:nvSpPr>
          <p:spPr>
            <a:xfrm>
              <a:off x="3135468" y="4430685"/>
              <a:ext cx="680720" cy="204470"/>
            </a:xfrm>
            <a:custGeom>
              <a:avLst/>
              <a:gdLst/>
              <a:ahLst/>
              <a:cxnLst/>
              <a:rect l="l" t="t" r="r" b="b"/>
              <a:pathLst>
                <a:path w="680720" h="204470">
                  <a:moveTo>
                    <a:pt x="680419" y="204241"/>
                  </a:moveTo>
                  <a:lnTo>
                    <a:pt x="0" y="204241"/>
                  </a:lnTo>
                  <a:lnTo>
                    <a:pt x="0" y="0"/>
                  </a:lnTo>
                  <a:lnTo>
                    <a:pt x="680419" y="0"/>
                  </a:lnTo>
                  <a:lnTo>
                    <a:pt x="680419" y="204241"/>
                  </a:lnTo>
                  <a:close/>
                </a:path>
              </a:pathLst>
            </a:custGeom>
            <a:solidFill>
              <a:srgbClr val="FFFFFF"/>
            </a:solidFill>
          </p:spPr>
          <p:txBody>
            <a:bodyPr wrap="square" lIns="0" tIns="0" rIns="0" bIns="0" rtlCol="0"/>
            <a:lstStyle/>
            <a:p>
              <a:endParaRPr/>
            </a:p>
          </p:txBody>
        </p:sp>
        <p:sp>
          <p:nvSpPr>
            <p:cNvPr id="353" name="object 353"/>
            <p:cNvSpPr/>
            <p:nvPr/>
          </p:nvSpPr>
          <p:spPr>
            <a:xfrm>
              <a:off x="3135468" y="4430685"/>
              <a:ext cx="680720" cy="204470"/>
            </a:xfrm>
            <a:custGeom>
              <a:avLst/>
              <a:gdLst/>
              <a:ahLst/>
              <a:cxnLst/>
              <a:rect l="l" t="t" r="r" b="b"/>
              <a:pathLst>
                <a:path w="680720" h="204470">
                  <a:moveTo>
                    <a:pt x="0" y="0"/>
                  </a:moveTo>
                  <a:lnTo>
                    <a:pt x="680419" y="0"/>
                  </a:lnTo>
                  <a:lnTo>
                    <a:pt x="680419" y="204241"/>
                  </a:lnTo>
                  <a:lnTo>
                    <a:pt x="0" y="204241"/>
                  </a:lnTo>
                  <a:lnTo>
                    <a:pt x="0" y="0"/>
                  </a:lnTo>
                  <a:close/>
                </a:path>
              </a:pathLst>
            </a:custGeom>
            <a:ln w="12518">
              <a:solidFill>
                <a:srgbClr val="000000"/>
              </a:solidFill>
            </a:ln>
          </p:spPr>
          <p:txBody>
            <a:bodyPr wrap="square" lIns="0" tIns="0" rIns="0" bIns="0" rtlCol="0"/>
            <a:lstStyle/>
            <a:p>
              <a:endParaRPr/>
            </a:p>
          </p:txBody>
        </p:sp>
      </p:grpSp>
      <p:sp>
        <p:nvSpPr>
          <p:cNvPr id="354" name="object 354"/>
          <p:cNvSpPr txBox="1"/>
          <p:nvPr/>
        </p:nvSpPr>
        <p:spPr>
          <a:xfrm>
            <a:off x="2934558" y="4085713"/>
            <a:ext cx="528955" cy="186055"/>
          </a:xfrm>
          <a:prstGeom prst="rect">
            <a:avLst/>
          </a:prstGeom>
        </p:spPr>
        <p:txBody>
          <a:bodyPr vert="horz" wrap="square" lIns="0" tIns="12700" rIns="0" bIns="0" rtlCol="0">
            <a:spAutoFit/>
          </a:bodyPr>
          <a:lstStyle/>
          <a:p>
            <a:pPr marL="12700">
              <a:lnSpc>
                <a:spcPct val="100000"/>
              </a:lnSpc>
              <a:spcBef>
                <a:spcPts val="100"/>
              </a:spcBef>
            </a:pPr>
            <a:r>
              <a:rPr sz="1050" spc="-10" dirty="0">
                <a:latin typeface="Calibri"/>
                <a:cs typeface="Calibri"/>
              </a:rPr>
              <a:t>Licensing</a:t>
            </a:r>
            <a:endParaRPr sz="1050">
              <a:latin typeface="Calibri"/>
              <a:cs typeface="Calibri"/>
            </a:endParaRPr>
          </a:p>
        </p:txBody>
      </p:sp>
      <p:grpSp>
        <p:nvGrpSpPr>
          <p:cNvPr id="355" name="object 355"/>
          <p:cNvGrpSpPr/>
          <p:nvPr/>
        </p:nvGrpSpPr>
        <p:grpSpPr>
          <a:xfrm>
            <a:off x="4424707" y="4075530"/>
            <a:ext cx="2066925" cy="192405"/>
            <a:chOff x="4697081" y="4415999"/>
            <a:chExt cx="2066925" cy="192405"/>
          </a:xfrm>
        </p:grpSpPr>
        <p:sp>
          <p:nvSpPr>
            <p:cNvPr id="356" name="object 356"/>
            <p:cNvSpPr/>
            <p:nvPr/>
          </p:nvSpPr>
          <p:spPr>
            <a:xfrm>
              <a:off x="4703431" y="4422349"/>
              <a:ext cx="2054225" cy="179705"/>
            </a:xfrm>
            <a:custGeom>
              <a:avLst/>
              <a:gdLst/>
              <a:ahLst/>
              <a:cxnLst/>
              <a:rect l="l" t="t" r="r" b="b"/>
              <a:pathLst>
                <a:path w="2054225" h="179704">
                  <a:moveTo>
                    <a:pt x="2053972" y="179235"/>
                  </a:moveTo>
                  <a:lnTo>
                    <a:pt x="0" y="179235"/>
                  </a:lnTo>
                  <a:lnTo>
                    <a:pt x="0" y="0"/>
                  </a:lnTo>
                  <a:lnTo>
                    <a:pt x="2053972" y="0"/>
                  </a:lnTo>
                  <a:lnTo>
                    <a:pt x="2053972" y="179235"/>
                  </a:lnTo>
                  <a:close/>
                </a:path>
              </a:pathLst>
            </a:custGeom>
            <a:solidFill>
              <a:srgbClr val="FFFFFF"/>
            </a:solidFill>
          </p:spPr>
          <p:txBody>
            <a:bodyPr wrap="square" lIns="0" tIns="0" rIns="0" bIns="0" rtlCol="0"/>
            <a:lstStyle/>
            <a:p>
              <a:endParaRPr/>
            </a:p>
          </p:txBody>
        </p:sp>
        <p:sp>
          <p:nvSpPr>
            <p:cNvPr id="357" name="object 357"/>
            <p:cNvSpPr/>
            <p:nvPr/>
          </p:nvSpPr>
          <p:spPr>
            <a:xfrm>
              <a:off x="4703431" y="4422349"/>
              <a:ext cx="2054225" cy="179705"/>
            </a:xfrm>
            <a:custGeom>
              <a:avLst/>
              <a:gdLst/>
              <a:ahLst/>
              <a:cxnLst/>
              <a:rect l="l" t="t" r="r" b="b"/>
              <a:pathLst>
                <a:path w="2054225" h="179704">
                  <a:moveTo>
                    <a:pt x="0" y="0"/>
                  </a:moveTo>
                  <a:lnTo>
                    <a:pt x="2053972" y="0"/>
                  </a:lnTo>
                  <a:lnTo>
                    <a:pt x="2053972" y="179235"/>
                  </a:lnTo>
                  <a:lnTo>
                    <a:pt x="0" y="179235"/>
                  </a:lnTo>
                  <a:lnTo>
                    <a:pt x="0" y="0"/>
                  </a:lnTo>
                  <a:close/>
                </a:path>
              </a:pathLst>
            </a:custGeom>
            <a:ln w="12506">
              <a:solidFill>
                <a:srgbClr val="000000"/>
              </a:solidFill>
            </a:ln>
          </p:spPr>
          <p:txBody>
            <a:bodyPr wrap="square" lIns="0" tIns="0" rIns="0" bIns="0" rtlCol="0"/>
            <a:lstStyle/>
            <a:p>
              <a:endParaRPr/>
            </a:p>
          </p:txBody>
        </p:sp>
      </p:grpSp>
      <p:sp>
        <p:nvSpPr>
          <p:cNvPr id="358" name="object 358"/>
          <p:cNvSpPr txBox="1"/>
          <p:nvPr/>
        </p:nvSpPr>
        <p:spPr>
          <a:xfrm>
            <a:off x="4456560" y="4078676"/>
            <a:ext cx="1996439" cy="160655"/>
          </a:xfrm>
          <a:prstGeom prst="rect">
            <a:avLst/>
          </a:prstGeom>
        </p:spPr>
        <p:txBody>
          <a:bodyPr vert="horz" wrap="square" lIns="0" tIns="17145" rIns="0" bIns="0" rtlCol="0">
            <a:spAutoFit/>
          </a:bodyPr>
          <a:lstStyle/>
          <a:p>
            <a:pPr marL="12700">
              <a:lnSpc>
                <a:spcPct val="100000"/>
              </a:lnSpc>
              <a:spcBef>
                <a:spcPts val="135"/>
              </a:spcBef>
            </a:pPr>
            <a:r>
              <a:rPr sz="850" dirty="0">
                <a:latin typeface="Calibri"/>
                <a:cs typeface="Calibri"/>
              </a:rPr>
              <a:t>Construction,</a:t>
            </a:r>
            <a:r>
              <a:rPr sz="850" spc="114" dirty="0">
                <a:latin typeface="Calibri"/>
                <a:cs typeface="Calibri"/>
              </a:rPr>
              <a:t> </a:t>
            </a:r>
            <a:r>
              <a:rPr sz="850" dirty="0">
                <a:latin typeface="Calibri"/>
                <a:cs typeface="Calibri"/>
              </a:rPr>
              <a:t>installation</a:t>
            </a:r>
            <a:r>
              <a:rPr sz="850" spc="45" dirty="0">
                <a:latin typeface="Calibri"/>
                <a:cs typeface="Calibri"/>
              </a:rPr>
              <a:t> </a:t>
            </a:r>
            <a:r>
              <a:rPr sz="850" dirty="0">
                <a:latin typeface="Calibri"/>
                <a:cs typeface="Calibri"/>
              </a:rPr>
              <a:t>&amp;</a:t>
            </a:r>
            <a:r>
              <a:rPr sz="850" spc="130" dirty="0">
                <a:latin typeface="Calibri"/>
                <a:cs typeface="Calibri"/>
              </a:rPr>
              <a:t> </a:t>
            </a:r>
            <a:r>
              <a:rPr sz="850" spc="-10" dirty="0">
                <a:latin typeface="Calibri"/>
                <a:cs typeface="Calibri"/>
              </a:rPr>
              <a:t>commissioning</a:t>
            </a:r>
            <a:endParaRPr sz="850">
              <a:latin typeface="Calibri"/>
              <a:cs typeface="Calibri"/>
            </a:endParaRPr>
          </a:p>
        </p:txBody>
      </p:sp>
      <p:grpSp>
        <p:nvGrpSpPr>
          <p:cNvPr id="359" name="object 359"/>
          <p:cNvGrpSpPr/>
          <p:nvPr/>
        </p:nvGrpSpPr>
        <p:grpSpPr>
          <a:xfrm>
            <a:off x="1677613" y="4859159"/>
            <a:ext cx="7679690" cy="1158875"/>
            <a:chOff x="1949987" y="5199628"/>
            <a:chExt cx="7679690" cy="1158875"/>
          </a:xfrm>
        </p:grpSpPr>
        <p:pic>
          <p:nvPicPr>
            <p:cNvPr id="360" name="object 360"/>
            <p:cNvPicPr/>
            <p:nvPr/>
          </p:nvPicPr>
          <p:blipFill>
            <a:blip r:embed="rId9" cstate="print"/>
            <a:stretch>
              <a:fillRect/>
            </a:stretch>
          </p:blipFill>
          <p:spPr>
            <a:xfrm>
              <a:off x="1949987" y="5724924"/>
              <a:ext cx="487218" cy="633571"/>
            </a:xfrm>
            <a:prstGeom prst="rect">
              <a:avLst/>
            </a:prstGeom>
          </p:spPr>
        </p:pic>
        <p:sp>
          <p:nvSpPr>
            <p:cNvPr id="361" name="object 361"/>
            <p:cNvSpPr/>
            <p:nvPr/>
          </p:nvSpPr>
          <p:spPr>
            <a:xfrm>
              <a:off x="7818223" y="5205978"/>
              <a:ext cx="1804670" cy="233679"/>
            </a:xfrm>
            <a:custGeom>
              <a:avLst/>
              <a:gdLst/>
              <a:ahLst/>
              <a:cxnLst/>
              <a:rect l="l" t="t" r="r" b="b"/>
              <a:pathLst>
                <a:path w="1804670" h="233679">
                  <a:moveTo>
                    <a:pt x="1804620" y="233424"/>
                  </a:moveTo>
                  <a:lnTo>
                    <a:pt x="0" y="233424"/>
                  </a:lnTo>
                  <a:lnTo>
                    <a:pt x="0" y="0"/>
                  </a:lnTo>
                  <a:lnTo>
                    <a:pt x="1804620" y="0"/>
                  </a:lnTo>
                  <a:lnTo>
                    <a:pt x="1804620" y="233424"/>
                  </a:lnTo>
                  <a:close/>
                </a:path>
              </a:pathLst>
            </a:custGeom>
            <a:solidFill>
              <a:srgbClr val="FFFFFF"/>
            </a:solidFill>
          </p:spPr>
          <p:txBody>
            <a:bodyPr wrap="square" lIns="0" tIns="0" rIns="0" bIns="0" rtlCol="0"/>
            <a:lstStyle/>
            <a:p>
              <a:endParaRPr/>
            </a:p>
          </p:txBody>
        </p:sp>
        <p:sp>
          <p:nvSpPr>
            <p:cNvPr id="362" name="object 362"/>
            <p:cNvSpPr/>
            <p:nvPr/>
          </p:nvSpPr>
          <p:spPr>
            <a:xfrm>
              <a:off x="7818222" y="5205978"/>
              <a:ext cx="1804670" cy="233679"/>
            </a:xfrm>
            <a:custGeom>
              <a:avLst/>
              <a:gdLst/>
              <a:ahLst/>
              <a:cxnLst/>
              <a:rect l="l" t="t" r="r" b="b"/>
              <a:pathLst>
                <a:path w="1804670" h="233679">
                  <a:moveTo>
                    <a:pt x="0" y="0"/>
                  </a:moveTo>
                  <a:lnTo>
                    <a:pt x="1804620" y="0"/>
                  </a:lnTo>
                  <a:lnTo>
                    <a:pt x="1804620" y="233424"/>
                  </a:lnTo>
                  <a:lnTo>
                    <a:pt x="0" y="233424"/>
                  </a:lnTo>
                  <a:lnTo>
                    <a:pt x="0" y="0"/>
                  </a:lnTo>
                  <a:close/>
                </a:path>
              </a:pathLst>
            </a:custGeom>
            <a:ln w="12507">
              <a:solidFill>
                <a:srgbClr val="000000"/>
              </a:solidFill>
            </a:ln>
          </p:spPr>
          <p:txBody>
            <a:bodyPr wrap="square" lIns="0" tIns="0" rIns="0" bIns="0" rtlCol="0"/>
            <a:lstStyle/>
            <a:p>
              <a:endParaRPr/>
            </a:p>
          </p:txBody>
        </p:sp>
      </p:grpSp>
      <p:sp>
        <p:nvSpPr>
          <p:cNvPr id="363" name="object 363"/>
          <p:cNvSpPr txBox="1"/>
          <p:nvPr/>
        </p:nvSpPr>
        <p:spPr>
          <a:xfrm>
            <a:off x="7573421" y="4867954"/>
            <a:ext cx="1655445" cy="210820"/>
          </a:xfrm>
          <a:prstGeom prst="rect">
            <a:avLst/>
          </a:prstGeom>
        </p:spPr>
        <p:txBody>
          <a:bodyPr vert="horz" wrap="square" lIns="0" tIns="14605" rIns="0" bIns="0" rtlCol="0">
            <a:spAutoFit/>
          </a:bodyPr>
          <a:lstStyle/>
          <a:p>
            <a:pPr marL="12700">
              <a:lnSpc>
                <a:spcPct val="100000"/>
              </a:lnSpc>
              <a:spcBef>
                <a:spcPts val="115"/>
              </a:spcBef>
            </a:pPr>
            <a:r>
              <a:rPr sz="1200" dirty="0">
                <a:latin typeface="Calibri"/>
                <a:cs typeface="Calibri"/>
              </a:rPr>
              <a:t>Commercial</a:t>
            </a:r>
            <a:r>
              <a:rPr sz="1200" spc="145"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64" name="object 364"/>
          <p:cNvGrpSpPr/>
          <p:nvPr/>
        </p:nvGrpSpPr>
        <p:grpSpPr>
          <a:xfrm>
            <a:off x="2835613" y="4842487"/>
            <a:ext cx="1356995" cy="217170"/>
            <a:chOff x="3107987" y="5182956"/>
            <a:chExt cx="1356995" cy="217170"/>
          </a:xfrm>
        </p:grpSpPr>
        <p:sp>
          <p:nvSpPr>
            <p:cNvPr id="365" name="object 365"/>
            <p:cNvSpPr/>
            <p:nvPr/>
          </p:nvSpPr>
          <p:spPr>
            <a:xfrm>
              <a:off x="3114337" y="5189306"/>
              <a:ext cx="1344295" cy="204470"/>
            </a:xfrm>
            <a:custGeom>
              <a:avLst/>
              <a:gdLst/>
              <a:ahLst/>
              <a:cxnLst/>
              <a:rect l="l" t="t" r="r" b="b"/>
              <a:pathLst>
                <a:path w="1344295" h="204470">
                  <a:moveTo>
                    <a:pt x="1343953" y="204243"/>
                  </a:moveTo>
                  <a:lnTo>
                    <a:pt x="0" y="204243"/>
                  </a:lnTo>
                  <a:lnTo>
                    <a:pt x="0" y="0"/>
                  </a:lnTo>
                  <a:lnTo>
                    <a:pt x="1343953" y="0"/>
                  </a:lnTo>
                  <a:lnTo>
                    <a:pt x="1343953" y="204243"/>
                  </a:lnTo>
                  <a:close/>
                </a:path>
              </a:pathLst>
            </a:custGeom>
            <a:solidFill>
              <a:srgbClr val="FFFFFF"/>
            </a:solidFill>
          </p:spPr>
          <p:txBody>
            <a:bodyPr wrap="square" lIns="0" tIns="0" rIns="0" bIns="0" rtlCol="0"/>
            <a:lstStyle/>
            <a:p>
              <a:endParaRPr/>
            </a:p>
          </p:txBody>
        </p:sp>
        <p:sp>
          <p:nvSpPr>
            <p:cNvPr id="366" name="object 366"/>
            <p:cNvSpPr/>
            <p:nvPr/>
          </p:nvSpPr>
          <p:spPr>
            <a:xfrm>
              <a:off x="3114337" y="5189306"/>
              <a:ext cx="1344295" cy="204470"/>
            </a:xfrm>
            <a:custGeom>
              <a:avLst/>
              <a:gdLst/>
              <a:ahLst/>
              <a:cxnLst/>
              <a:rect l="l" t="t" r="r" b="b"/>
              <a:pathLst>
                <a:path w="1344295" h="204470">
                  <a:moveTo>
                    <a:pt x="0" y="0"/>
                  </a:moveTo>
                  <a:lnTo>
                    <a:pt x="1343953" y="0"/>
                  </a:lnTo>
                  <a:lnTo>
                    <a:pt x="1343953" y="204243"/>
                  </a:lnTo>
                  <a:lnTo>
                    <a:pt x="0" y="204243"/>
                  </a:lnTo>
                  <a:lnTo>
                    <a:pt x="0" y="0"/>
                  </a:lnTo>
                  <a:close/>
                </a:path>
              </a:pathLst>
            </a:custGeom>
            <a:ln w="12508">
              <a:solidFill>
                <a:srgbClr val="000000"/>
              </a:solidFill>
            </a:ln>
          </p:spPr>
          <p:txBody>
            <a:bodyPr wrap="square" lIns="0" tIns="0" rIns="0" bIns="0" rtlCol="0"/>
            <a:lstStyle/>
            <a:p>
              <a:endParaRPr/>
            </a:p>
          </p:txBody>
        </p:sp>
      </p:grpSp>
      <p:sp>
        <p:nvSpPr>
          <p:cNvPr id="367" name="object 367"/>
          <p:cNvSpPr txBox="1"/>
          <p:nvPr/>
        </p:nvSpPr>
        <p:spPr>
          <a:xfrm>
            <a:off x="2960715" y="4844333"/>
            <a:ext cx="1102360" cy="186055"/>
          </a:xfrm>
          <a:prstGeom prst="rect">
            <a:avLst/>
          </a:prstGeom>
        </p:spPr>
        <p:txBody>
          <a:bodyPr vert="horz" wrap="square" lIns="0" tIns="12700" rIns="0" bIns="0" rtlCol="0">
            <a:spAutoFit/>
          </a:bodyPr>
          <a:lstStyle/>
          <a:p>
            <a:pPr marL="12700">
              <a:lnSpc>
                <a:spcPct val="100000"/>
              </a:lnSpc>
              <a:spcBef>
                <a:spcPts val="100"/>
              </a:spcBef>
            </a:pPr>
            <a:r>
              <a:rPr sz="1050" dirty="0">
                <a:latin typeface="Calibri"/>
                <a:cs typeface="Calibri"/>
              </a:rPr>
              <a:t>Design</a:t>
            </a:r>
            <a:r>
              <a:rPr sz="1050" spc="30" dirty="0">
                <a:latin typeface="Calibri"/>
                <a:cs typeface="Calibri"/>
              </a:rPr>
              <a:t> </a:t>
            </a:r>
            <a:r>
              <a:rPr sz="1050" spc="-10" dirty="0">
                <a:latin typeface="Calibri"/>
                <a:cs typeface="Calibri"/>
              </a:rPr>
              <a:t>Certification</a:t>
            </a:r>
            <a:endParaRPr sz="1050">
              <a:latin typeface="Calibri"/>
              <a:cs typeface="Calibri"/>
            </a:endParaRPr>
          </a:p>
        </p:txBody>
      </p:sp>
      <p:grpSp>
        <p:nvGrpSpPr>
          <p:cNvPr id="368" name="object 368"/>
          <p:cNvGrpSpPr/>
          <p:nvPr/>
        </p:nvGrpSpPr>
        <p:grpSpPr>
          <a:xfrm>
            <a:off x="1533921" y="4671687"/>
            <a:ext cx="5895975" cy="608330"/>
            <a:chOff x="1806295" y="5012156"/>
            <a:chExt cx="5895975" cy="608330"/>
          </a:xfrm>
        </p:grpSpPr>
        <p:pic>
          <p:nvPicPr>
            <p:cNvPr id="369" name="object 369"/>
            <p:cNvPicPr/>
            <p:nvPr/>
          </p:nvPicPr>
          <p:blipFill>
            <a:blip r:embed="rId10" cstate="print"/>
            <a:stretch>
              <a:fillRect/>
            </a:stretch>
          </p:blipFill>
          <p:spPr>
            <a:xfrm>
              <a:off x="1806295" y="5012156"/>
              <a:ext cx="765073" cy="608190"/>
            </a:xfrm>
            <a:prstGeom prst="rect">
              <a:avLst/>
            </a:prstGeom>
          </p:spPr>
        </p:pic>
        <p:sp>
          <p:nvSpPr>
            <p:cNvPr id="370" name="object 370"/>
            <p:cNvSpPr/>
            <p:nvPr/>
          </p:nvSpPr>
          <p:spPr>
            <a:xfrm>
              <a:off x="5641672" y="5214315"/>
              <a:ext cx="2054225" cy="179705"/>
            </a:xfrm>
            <a:custGeom>
              <a:avLst/>
              <a:gdLst/>
              <a:ahLst/>
              <a:cxnLst/>
              <a:rect l="l" t="t" r="r" b="b"/>
              <a:pathLst>
                <a:path w="2054225" h="179704">
                  <a:moveTo>
                    <a:pt x="2053972" y="179235"/>
                  </a:moveTo>
                  <a:lnTo>
                    <a:pt x="0" y="179235"/>
                  </a:lnTo>
                  <a:lnTo>
                    <a:pt x="0" y="0"/>
                  </a:lnTo>
                  <a:lnTo>
                    <a:pt x="2053972" y="0"/>
                  </a:lnTo>
                  <a:lnTo>
                    <a:pt x="2053972" y="179235"/>
                  </a:lnTo>
                  <a:close/>
                </a:path>
              </a:pathLst>
            </a:custGeom>
            <a:solidFill>
              <a:srgbClr val="FFFFFF"/>
            </a:solidFill>
          </p:spPr>
          <p:txBody>
            <a:bodyPr wrap="square" lIns="0" tIns="0" rIns="0" bIns="0" rtlCol="0"/>
            <a:lstStyle/>
            <a:p>
              <a:endParaRPr/>
            </a:p>
          </p:txBody>
        </p:sp>
        <p:sp>
          <p:nvSpPr>
            <p:cNvPr id="371" name="object 371"/>
            <p:cNvSpPr/>
            <p:nvPr/>
          </p:nvSpPr>
          <p:spPr>
            <a:xfrm>
              <a:off x="5641672" y="5214315"/>
              <a:ext cx="2054225" cy="179705"/>
            </a:xfrm>
            <a:custGeom>
              <a:avLst/>
              <a:gdLst/>
              <a:ahLst/>
              <a:cxnLst/>
              <a:rect l="l" t="t" r="r" b="b"/>
              <a:pathLst>
                <a:path w="2054225" h="179704">
                  <a:moveTo>
                    <a:pt x="0" y="0"/>
                  </a:moveTo>
                  <a:lnTo>
                    <a:pt x="2053972" y="0"/>
                  </a:lnTo>
                  <a:lnTo>
                    <a:pt x="2053972" y="179235"/>
                  </a:lnTo>
                  <a:lnTo>
                    <a:pt x="0" y="179235"/>
                  </a:lnTo>
                  <a:lnTo>
                    <a:pt x="0" y="0"/>
                  </a:lnTo>
                  <a:close/>
                </a:path>
              </a:pathLst>
            </a:custGeom>
            <a:ln w="12506">
              <a:solidFill>
                <a:srgbClr val="000000"/>
              </a:solidFill>
            </a:ln>
          </p:spPr>
          <p:txBody>
            <a:bodyPr wrap="square" lIns="0" tIns="0" rIns="0" bIns="0" rtlCol="0"/>
            <a:lstStyle/>
            <a:p>
              <a:endParaRPr/>
            </a:p>
          </p:txBody>
        </p:sp>
      </p:grpSp>
      <p:sp>
        <p:nvSpPr>
          <p:cNvPr id="372" name="object 372"/>
          <p:cNvSpPr txBox="1"/>
          <p:nvPr/>
        </p:nvSpPr>
        <p:spPr>
          <a:xfrm>
            <a:off x="5396083" y="4871364"/>
            <a:ext cx="1996439" cy="160655"/>
          </a:xfrm>
          <a:prstGeom prst="rect">
            <a:avLst/>
          </a:prstGeom>
        </p:spPr>
        <p:txBody>
          <a:bodyPr vert="horz" wrap="square" lIns="0" tIns="17145" rIns="0" bIns="0" rtlCol="0">
            <a:spAutoFit/>
          </a:bodyPr>
          <a:lstStyle/>
          <a:p>
            <a:pPr marL="12700">
              <a:lnSpc>
                <a:spcPct val="100000"/>
              </a:lnSpc>
              <a:spcBef>
                <a:spcPts val="135"/>
              </a:spcBef>
            </a:pPr>
            <a:r>
              <a:rPr sz="850" dirty="0">
                <a:latin typeface="Calibri"/>
                <a:cs typeface="Calibri"/>
              </a:rPr>
              <a:t>Construction,</a:t>
            </a:r>
            <a:r>
              <a:rPr sz="850" spc="114" dirty="0">
                <a:latin typeface="Calibri"/>
                <a:cs typeface="Calibri"/>
              </a:rPr>
              <a:t> </a:t>
            </a:r>
            <a:r>
              <a:rPr sz="850" dirty="0">
                <a:latin typeface="Calibri"/>
                <a:cs typeface="Calibri"/>
              </a:rPr>
              <a:t>installation</a:t>
            </a:r>
            <a:r>
              <a:rPr sz="850" spc="45" dirty="0">
                <a:latin typeface="Calibri"/>
                <a:cs typeface="Calibri"/>
              </a:rPr>
              <a:t> </a:t>
            </a:r>
            <a:r>
              <a:rPr sz="850" dirty="0">
                <a:latin typeface="Calibri"/>
                <a:cs typeface="Calibri"/>
              </a:rPr>
              <a:t>&amp;</a:t>
            </a:r>
            <a:r>
              <a:rPr sz="850" spc="130" dirty="0">
                <a:latin typeface="Calibri"/>
                <a:cs typeface="Calibri"/>
              </a:rPr>
              <a:t> </a:t>
            </a:r>
            <a:r>
              <a:rPr sz="850" spc="-10" dirty="0">
                <a:latin typeface="Calibri"/>
                <a:cs typeface="Calibri"/>
              </a:rPr>
              <a:t>commissioning</a:t>
            </a:r>
            <a:endParaRPr sz="850">
              <a:latin typeface="Calibri"/>
              <a:cs typeface="Calibri"/>
            </a:endParaRPr>
          </a:p>
        </p:txBody>
      </p:sp>
      <p:sp>
        <p:nvSpPr>
          <p:cNvPr id="373" name="object 373"/>
          <p:cNvSpPr txBox="1">
            <a:spLocks noGrp="1"/>
          </p:cNvSpPr>
          <p:nvPr>
            <p:ph type="title"/>
          </p:nvPr>
        </p:nvSpPr>
        <p:spPr>
          <a:xfrm>
            <a:off x="-56039" y="585802"/>
            <a:ext cx="12187555" cy="548996"/>
          </a:xfrm>
          <a:prstGeom prst="rect">
            <a:avLst/>
          </a:prstGeom>
        </p:spPr>
        <p:txBody>
          <a:bodyPr vert="horz" wrap="square" lIns="0" tIns="74295" rIns="0" bIns="0" rtlCol="0">
            <a:spAutoFit/>
          </a:bodyPr>
          <a:lstStyle/>
          <a:p>
            <a:pPr marL="12700" marR="5080" algn="ctr">
              <a:lnSpc>
                <a:spcPts val="3890"/>
              </a:lnSpc>
              <a:spcBef>
                <a:spcPts val="585"/>
              </a:spcBef>
            </a:pPr>
            <a:r>
              <a:rPr sz="2800" dirty="0">
                <a:latin typeface="Gill Sans Nova Ultra Bold" panose="020B0B02020104020203" pitchFamily="34" charset="0"/>
              </a:rPr>
              <a:t>Status</a:t>
            </a:r>
            <a:r>
              <a:rPr sz="2800" spc="-60" dirty="0">
                <a:latin typeface="Gill Sans Nova Ultra Bold" panose="020B0B02020104020203" pitchFamily="34" charset="0"/>
              </a:rPr>
              <a:t> </a:t>
            </a:r>
            <a:r>
              <a:rPr sz="2800" dirty="0">
                <a:latin typeface="Gill Sans Nova Ultra Bold" panose="020B0B02020104020203" pitchFamily="34" charset="0"/>
              </a:rPr>
              <a:t>of</a:t>
            </a:r>
            <a:r>
              <a:rPr sz="2800" spc="-45" dirty="0">
                <a:latin typeface="Gill Sans Nova Ultra Bold" panose="020B0B02020104020203" pitchFamily="34" charset="0"/>
              </a:rPr>
              <a:t> </a:t>
            </a:r>
            <a:r>
              <a:rPr sz="2800" dirty="0">
                <a:latin typeface="Gill Sans Nova Ultra Bold" panose="020B0B02020104020203" pitchFamily="34" charset="0"/>
              </a:rPr>
              <a:t>Deployment</a:t>
            </a:r>
            <a:r>
              <a:rPr sz="2800" spc="-114" dirty="0">
                <a:latin typeface="Gill Sans Nova Ultra Bold" panose="020B0B02020104020203" pitchFamily="34" charset="0"/>
              </a:rPr>
              <a:t> </a:t>
            </a:r>
            <a:r>
              <a:rPr sz="2800" dirty="0">
                <a:latin typeface="Gill Sans Nova Ultra Bold" panose="020B0B02020104020203" pitchFamily="34" charset="0"/>
              </a:rPr>
              <a:t>Timeline</a:t>
            </a:r>
            <a:r>
              <a:rPr sz="2800" spc="-45" dirty="0">
                <a:latin typeface="Gill Sans Nova Ultra Bold" panose="020B0B02020104020203" pitchFamily="34" charset="0"/>
              </a:rPr>
              <a:t> </a:t>
            </a:r>
            <a:r>
              <a:rPr sz="2800" dirty="0">
                <a:latin typeface="Gill Sans Nova Ultra Bold" panose="020B0B02020104020203" pitchFamily="34" charset="0"/>
              </a:rPr>
              <a:t>as</a:t>
            </a:r>
            <a:r>
              <a:rPr sz="2800" spc="-35" dirty="0">
                <a:latin typeface="Gill Sans Nova Ultra Bold" panose="020B0B02020104020203" pitchFamily="34" charset="0"/>
              </a:rPr>
              <a:t> </a:t>
            </a:r>
            <a:r>
              <a:rPr sz="2800" spc="-25" dirty="0">
                <a:latin typeface="Gill Sans Nova Ultra Bold" panose="020B0B02020104020203" pitchFamily="34" charset="0"/>
              </a:rPr>
              <a:t>of </a:t>
            </a:r>
            <a:r>
              <a:rPr sz="2800" dirty="0">
                <a:solidFill>
                  <a:srgbClr val="FF0000"/>
                </a:solidFill>
                <a:latin typeface="Gill Sans Nova Ultra Bold" panose="020B0B02020104020203" pitchFamily="34" charset="0"/>
              </a:rPr>
              <a:t>Spring</a:t>
            </a:r>
            <a:r>
              <a:rPr sz="2800" spc="-20" dirty="0">
                <a:solidFill>
                  <a:srgbClr val="FF0000"/>
                </a:solidFill>
                <a:latin typeface="Gill Sans Nova Ultra Bold" panose="020B0B02020104020203" pitchFamily="34" charset="0"/>
              </a:rPr>
              <a:t> 2020</a:t>
            </a:r>
            <a:endParaRPr sz="2800" dirty="0">
              <a:latin typeface="Gill Sans Nova Ultra Bold" panose="020B0B02020104020203" pitchFamily="34" charset="0"/>
            </a:endParaRPr>
          </a:p>
        </p:txBody>
      </p:sp>
      <p:sp>
        <p:nvSpPr>
          <p:cNvPr id="375" name="テキスト ボックス 374">
            <a:extLst>
              <a:ext uri="{FF2B5EF4-FFF2-40B4-BE49-F238E27FC236}">
                <a16:creationId xmlns:a16="http://schemas.microsoft.com/office/drawing/2014/main" id="{F803789E-AEB5-4AF2-8093-26663BEDEA3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ちょっと古いですが</a:t>
            </a:r>
            <a:r>
              <a:rPr kumimoji="1" lang="ja-JP" altLang="en-US" sz="2800" b="1" dirty="0">
                <a:solidFill>
                  <a:schemeClr val="bg1"/>
                </a:solidFill>
                <a:latin typeface="Meiryo UI" panose="020B0604030504040204" pitchFamily="50" charset="-128"/>
                <a:ea typeface="Meiryo UI" panose="020B0604030504040204" pitchFamily="50" charset="-128"/>
              </a:rPr>
              <a:t>・・・進捗状況</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E0676C1-9E6C-D9DA-6B64-DFDF23B43BA6}"/>
              </a:ext>
            </a:extLst>
          </p:cNvPr>
          <p:cNvPicPr>
            <a:picLocks noChangeAspect="1"/>
          </p:cNvPicPr>
          <p:nvPr/>
        </p:nvPicPr>
        <p:blipFill>
          <a:blip r:embed="rId2"/>
          <a:stretch>
            <a:fillRect/>
          </a:stretch>
        </p:blipFill>
        <p:spPr>
          <a:xfrm>
            <a:off x="236034" y="811711"/>
            <a:ext cx="11719932" cy="6042227"/>
          </a:xfrm>
          <a:prstGeom prst="rect">
            <a:avLst/>
          </a:prstGeom>
        </p:spPr>
      </p:pic>
      <p:sp>
        <p:nvSpPr>
          <p:cNvPr id="6" name="テキスト ボックス 5">
            <a:extLst>
              <a:ext uri="{FF2B5EF4-FFF2-40B4-BE49-F238E27FC236}">
                <a16:creationId xmlns:a16="http://schemas.microsoft.com/office/drawing/2014/main" id="{26E51480-2945-8613-C8A6-6BCDF13ED83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米国の新型炉／小型炉プロジェクト</a:t>
            </a:r>
          </a:p>
        </p:txBody>
      </p:sp>
      <p:sp>
        <p:nvSpPr>
          <p:cNvPr id="43" name="テキスト ボックス 42">
            <a:extLst>
              <a:ext uri="{FF2B5EF4-FFF2-40B4-BE49-F238E27FC236}">
                <a16:creationId xmlns:a16="http://schemas.microsoft.com/office/drawing/2014/main" id="{37A3CDDD-A1B3-470B-8C41-A730926FD273}"/>
              </a:ext>
            </a:extLst>
          </p:cNvPr>
          <p:cNvSpPr txBox="1"/>
          <p:nvPr/>
        </p:nvSpPr>
        <p:spPr>
          <a:xfrm>
            <a:off x="1" y="549706"/>
            <a:ext cx="12192000" cy="369332"/>
          </a:xfrm>
          <a:prstGeom prst="rect">
            <a:avLst/>
          </a:prstGeom>
          <a:noFill/>
        </p:spPr>
        <p:txBody>
          <a:bodyPr wrap="square">
            <a:spAutoFit/>
          </a:bodyPr>
          <a:lstStyle/>
          <a:p>
            <a:pPr algn="ctr"/>
            <a:r>
              <a:rPr lang="ja-JP" altLang="en-US" sz="1800" b="1" spc="-15" dirty="0">
                <a:solidFill>
                  <a:srgbClr val="C00000"/>
                </a:solidFill>
                <a:latin typeface="BIZ UDPゴシック" panose="020B0400000000000000" pitchFamily="50" charset="-128"/>
                <a:ea typeface="BIZ UDPゴシック" panose="020B0400000000000000" pitchFamily="50" charset="-128"/>
                <a:cs typeface="ＭＳ Ｐゴシック"/>
              </a:rPr>
              <a:t>米国およびカナダで計画中または検討中のプロジェクト</a:t>
            </a:r>
            <a:r>
              <a:rPr lang="en-US" altLang="ja-JP" sz="1800" b="1" dirty="0">
                <a:solidFill>
                  <a:srgbClr val="C00000"/>
                </a:solidFill>
                <a:latin typeface="BIZ UDPゴシック" panose="020B0400000000000000" pitchFamily="50" charset="-128"/>
                <a:ea typeface="BIZ UDPゴシック" panose="020B0400000000000000" pitchFamily="50" charset="-128"/>
              </a:rPr>
              <a:t>&gt;20; </a:t>
            </a:r>
            <a:r>
              <a:rPr lang="ja-JP" altLang="en-US" sz="1800" b="1" spc="-10" dirty="0">
                <a:solidFill>
                  <a:srgbClr val="C00000"/>
                </a:solidFill>
                <a:latin typeface="BIZ UDPゴシック" panose="020B0400000000000000" pitchFamily="50" charset="-128"/>
                <a:ea typeface="BIZ UDPゴシック" panose="020B0400000000000000" pitchFamily="50" charset="-128"/>
                <a:cs typeface="ＭＳ Ｐゴシック"/>
              </a:rPr>
              <a:t>世界全体でのプロジェクト</a:t>
            </a:r>
            <a:r>
              <a:rPr lang="en-US" altLang="ja-JP" sz="1800" b="1" spc="-25" dirty="0">
                <a:solidFill>
                  <a:srgbClr val="C00000"/>
                </a:solidFill>
                <a:latin typeface="BIZ UDPゴシック" panose="020B0400000000000000" pitchFamily="50" charset="-128"/>
                <a:ea typeface="BIZ UDPゴシック" panose="020B0400000000000000" pitchFamily="50" charset="-128"/>
              </a:rPr>
              <a:t>&gt;30</a:t>
            </a:r>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23422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6555" y="6544584"/>
            <a:ext cx="1912620" cy="202556"/>
          </a:xfrm>
          <a:prstGeom prst="rect">
            <a:avLst/>
          </a:prstGeom>
          <a:solidFill>
            <a:srgbClr val="FFFFFF"/>
          </a:solidFill>
        </p:spPr>
        <p:txBody>
          <a:bodyPr vert="horz" wrap="square" lIns="0" tIns="58420" rIns="0" bIns="0" rtlCol="0">
            <a:spAutoFit/>
          </a:bodyPr>
          <a:lstStyle/>
          <a:p>
            <a:pPr marL="121917">
              <a:spcBef>
                <a:spcPts val="460"/>
              </a:spcBef>
            </a:pPr>
            <a:r>
              <a:rPr sz="933" dirty="0">
                <a:solidFill>
                  <a:srgbClr val="001F5F"/>
                </a:solidFill>
                <a:latin typeface="Arial"/>
                <a:cs typeface="Arial"/>
              </a:rPr>
              <a:t>©2022</a:t>
            </a:r>
            <a:r>
              <a:rPr sz="933" spc="-40" dirty="0">
                <a:solidFill>
                  <a:srgbClr val="001F5F"/>
                </a:solidFill>
                <a:latin typeface="Arial"/>
                <a:cs typeface="Arial"/>
              </a:rPr>
              <a:t> </a:t>
            </a:r>
            <a:r>
              <a:rPr sz="933" dirty="0">
                <a:solidFill>
                  <a:srgbClr val="001F5F"/>
                </a:solidFill>
                <a:latin typeface="Arial"/>
                <a:cs typeface="Arial"/>
              </a:rPr>
              <a:t>Nuclear</a:t>
            </a:r>
            <a:r>
              <a:rPr sz="933" spc="-40" dirty="0">
                <a:solidFill>
                  <a:srgbClr val="001F5F"/>
                </a:solidFill>
                <a:latin typeface="Arial"/>
                <a:cs typeface="Arial"/>
              </a:rPr>
              <a:t> </a:t>
            </a:r>
            <a:r>
              <a:rPr sz="933" dirty="0">
                <a:solidFill>
                  <a:srgbClr val="001F5F"/>
                </a:solidFill>
                <a:latin typeface="Arial"/>
                <a:cs typeface="Arial"/>
              </a:rPr>
              <a:t>Energy</a:t>
            </a:r>
            <a:r>
              <a:rPr sz="933" spc="-33" dirty="0">
                <a:solidFill>
                  <a:srgbClr val="001F5F"/>
                </a:solidFill>
                <a:latin typeface="Arial"/>
                <a:cs typeface="Arial"/>
              </a:rPr>
              <a:t> </a:t>
            </a:r>
            <a:r>
              <a:rPr sz="933" spc="-13" dirty="0">
                <a:solidFill>
                  <a:srgbClr val="001F5F"/>
                </a:solidFill>
                <a:latin typeface="Arial"/>
                <a:cs typeface="Arial"/>
              </a:rPr>
              <a:t>Institute</a:t>
            </a:r>
            <a:endParaRPr sz="933" dirty="0">
              <a:latin typeface="Arial"/>
              <a:cs typeface="Arial"/>
            </a:endParaRPr>
          </a:p>
        </p:txBody>
      </p:sp>
      <p:graphicFrame>
        <p:nvGraphicFramePr>
          <p:cNvPr id="8" name="object 8"/>
          <p:cNvGraphicFramePr>
            <a:graphicFrameLocks noGrp="1"/>
          </p:cNvGraphicFramePr>
          <p:nvPr>
            <p:extLst>
              <p:ext uri="{D42A27DB-BD31-4B8C-83A1-F6EECF244321}">
                <p14:modId xmlns:p14="http://schemas.microsoft.com/office/powerpoint/2010/main" val="589100429"/>
              </p:ext>
            </p:extLst>
          </p:nvPr>
        </p:nvGraphicFramePr>
        <p:xfrm>
          <a:off x="0" y="886860"/>
          <a:ext cx="12192000" cy="5406811"/>
        </p:xfrm>
        <a:graphic>
          <a:graphicData uri="http://schemas.openxmlformats.org/drawingml/2006/table">
            <a:tbl>
              <a:tblPr firstRow="1" bandRow="1">
                <a:tableStyleId>{2D5ABB26-0587-4C30-8999-92F81FD0307C}</a:tableStyleId>
              </a:tblPr>
              <a:tblGrid>
                <a:gridCol w="2017143">
                  <a:extLst>
                    <a:ext uri="{9D8B030D-6E8A-4147-A177-3AD203B41FA5}">
                      <a16:colId xmlns:a16="http://schemas.microsoft.com/office/drawing/2014/main" val="20000"/>
                    </a:ext>
                  </a:extLst>
                </a:gridCol>
                <a:gridCol w="2503948">
                  <a:extLst>
                    <a:ext uri="{9D8B030D-6E8A-4147-A177-3AD203B41FA5}">
                      <a16:colId xmlns:a16="http://schemas.microsoft.com/office/drawing/2014/main" val="20001"/>
                    </a:ext>
                  </a:extLst>
                </a:gridCol>
                <a:gridCol w="3245956">
                  <a:extLst>
                    <a:ext uri="{9D8B030D-6E8A-4147-A177-3AD203B41FA5}">
                      <a16:colId xmlns:a16="http://schemas.microsoft.com/office/drawing/2014/main" val="20002"/>
                    </a:ext>
                  </a:extLst>
                </a:gridCol>
                <a:gridCol w="2491713">
                  <a:extLst>
                    <a:ext uri="{9D8B030D-6E8A-4147-A177-3AD203B41FA5}">
                      <a16:colId xmlns:a16="http://schemas.microsoft.com/office/drawing/2014/main" val="20003"/>
                    </a:ext>
                  </a:extLst>
                </a:gridCol>
                <a:gridCol w="1933240">
                  <a:extLst>
                    <a:ext uri="{9D8B030D-6E8A-4147-A177-3AD203B41FA5}">
                      <a16:colId xmlns:a16="http://schemas.microsoft.com/office/drawing/2014/main" val="20004"/>
                    </a:ext>
                  </a:extLst>
                </a:gridCol>
              </a:tblGrid>
              <a:tr h="378460">
                <a:tc>
                  <a:txBody>
                    <a:bodyPr/>
                    <a:lstStyle/>
                    <a:p>
                      <a:pPr algn="ctr">
                        <a:lnSpc>
                          <a:spcPct val="100000"/>
                        </a:lnSpc>
                        <a:spcBef>
                          <a:spcPts val="370"/>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開発元</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lnL w="9525">
                      <a:solidFill>
                        <a:srgbClr val="38C1CE"/>
                      </a:solidFill>
                      <a:prstDash val="solid"/>
                    </a:lnL>
                    <a:solidFill>
                      <a:srgbClr val="3CC2CF"/>
                    </a:solidFill>
                  </a:tcPr>
                </a:tc>
                <a:tc>
                  <a:txBody>
                    <a:bodyPr/>
                    <a:lstStyle/>
                    <a:p>
                      <a:pPr marL="45085" algn="ctr">
                        <a:lnSpc>
                          <a:spcPct val="100000"/>
                        </a:lnSpc>
                        <a:spcBef>
                          <a:spcPts val="370"/>
                        </a:spcBef>
                      </a:pPr>
                      <a:r>
                        <a:rPr sz="1600" b="1" spc="-10" dirty="0">
                          <a:solidFill>
                            <a:schemeClr val="tx1"/>
                          </a:solidFill>
                          <a:latin typeface="BIZ UDPゴシック" panose="020B0400000000000000" pitchFamily="50" charset="-128"/>
                          <a:ea typeface="BIZ UDPゴシック" panose="020B0400000000000000" pitchFamily="50" charset="-128"/>
                          <a:cs typeface="ＭＳ Ｐゴシック"/>
                        </a:rPr>
                        <a:t>事業者</a:t>
                      </a:r>
                      <a:r>
                        <a:rPr sz="1600" b="1" i="1" dirty="0">
                          <a:solidFill>
                            <a:schemeClr val="tx1"/>
                          </a:solidFill>
                          <a:latin typeface="BIZ UDPゴシック" panose="020B0400000000000000" pitchFamily="50" charset="-128"/>
                          <a:ea typeface="BIZ UDPゴシック" panose="020B0400000000000000" pitchFamily="50" charset="-128"/>
                          <a:cs typeface="Arial"/>
                        </a:rPr>
                        <a:t>/</a:t>
                      </a: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ユーザー</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solidFill>
                      <a:srgbClr val="3CC2CF"/>
                    </a:solidFill>
                  </a:tcPr>
                </a:tc>
                <a:tc>
                  <a:txBody>
                    <a:bodyPr/>
                    <a:lstStyle/>
                    <a:p>
                      <a:pPr marL="26670" algn="ctr">
                        <a:lnSpc>
                          <a:spcPct val="100000"/>
                        </a:lnSpc>
                        <a:spcBef>
                          <a:spcPts val="370"/>
                        </a:spcBef>
                      </a:pPr>
                      <a:r>
                        <a:rPr sz="1600" b="1" spc="-30" dirty="0">
                          <a:solidFill>
                            <a:schemeClr val="tx1"/>
                          </a:solidFill>
                          <a:latin typeface="BIZ UDPゴシック" panose="020B0400000000000000" pitchFamily="50" charset="-128"/>
                          <a:ea typeface="BIZ UDPゴシック" panose="020B0400000000000000" pitchFamily="50" charset="-128"/>
                          <a:cs typeface="ＭＳ Ｐゴシック"/>
                        </a:rPr>
                        <a:t>立地</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solidFill>
                      <a:srgbClr val="3CC2CF"/>
                    </a:solidFill>
                  </a:tcPr>
                </a:tc>
                <a:tc>
                  <a:txBody>
                    <a:bodyPr/>
                    <a:lstStyle/>
                    <a:p>
                      <a:pPr marL="5715" algn="ctr">
                        <a:lnSpc>
                          <a:spcPct val="100000"/>
                        </a:lnSpc>
                        <a:spcBef>
                          <a:spcPts val="370"/>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サイズ</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solidFill>
                      <a:srgbClr val="3CC2CF"/>
                    </a:solidFill>
                  </a:tcPr>
                </a:tc>
                <a:tc>
                  <a:txBody>
                    <a:bodyPr/>
                    <a:lstStyle/>
                    <a:p>
                      <a:pPr marL="24765" algn="ctr">
                        <a:lnSpc>
                          <a:spcPct val="100000"/>
                        </a:lnSpc>
                        <a:spcBef>
                          <a:spcPts val="370"/>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運転開始目標</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lnR w="9525">
                      <a:solidFill>
                        <a:srgbClr val="38C1CE"/>
                      </a:solidFill>
                      <a:prstDash val="solid"/>
                    </a:lnR>
                    <a:solidFill>
                      <a:srgbClr val="3CC2CF"/>
                    </a:solidFill>
                  </a:tcPr>
                </a:tc>
                <a:extLst>
                  <a:ext uri="{0D108BD9-81ED-4DB2-BD59-A6C34878D82A}">
                    <a16:rowId xmlns:a16="http://schemas.microsoft.com/office/drawing/2014/main" val="10000"/>
                  </a:ext>
                </a:extLst>
              </a:tr>
              <a:tr h="382693">
                <a:tc rowSpan="3">
                  <a:txBody>
                    <a:bodyPr/>
                    <a:lstStyle/>
                    <a:p>
                      <a:pPr>
                        <a:lnSpc>
                          <a:spcPct val="100000"/>
                        </a:lnSpc>
                      </a:pPr>
                      <a:endParaRPr sz="1700" dirty="0">
                        <a:solidFill>
                          <a:schemeClr val="tx1"/>
                        </a:solidFill>
                        <a:latin typeface="BIZ UDPゴシック" panose="020B0400000000000000" pitchFamily="50" charset="-128"/>
                        <a:ea typeface="BIZ UDPゴシック" panose="020B0400000000000000" pitchFamily="50" charset="-128"/>
                        <a:cs typeface="Times New Roman"/>
                      </a:endParaRPr>
                    </a:p>
                    <a:p>
                      <a:pPr>
                        <a:lnSpc>
                          <a:spcPct val="100000"/>
                        </a:lnSpc>
                        <a:spcBef>
                          <a:spcPts val="40"/>
                        </a:spcBef>
                      </a:pPr>
                      <a:endParaRPr sz="1300" dirty="0">
                        <a:solidFill>
                          <a:schemeClr val="tx1"/>
                        </a:solidFill>
                        <a:latin typeface="BIZ UDPゴシック" panose="020B0400000000000000" pitchFamily="50" charset="-128"/>
                        <a:ea typeface="BIZ UDPゴシック" panose="020B0400000000000000" pitchFamily="50" charset="-128"/>
                        <a:cs typeface="Times New Roman"/>
                      </a:endParaRPr>
                    </a:p>
                    <a:p>
                      <a:pPr marL="90805">
                        <a:lnSpc>
                          <a:spcPct val="100000"/>
                        </a:lnSpc>
                      </a:pPr>
                      <a:r>
                        <a:rPr sz="1600" spc="-10" dirty="0">
                          <a:solidFill>
                            <a:schemeClr val="tx1"/>
                          </a:solidFill>
                          <a:latin typeface="BIZ UDPゴシック" panose="020B0400000000000000" pitchFamily="50" charset="-128"/>
                          <a:ea typeface="BIZ UDPゴシック" panose="020B0400000000000000" pitchFamily="50" charset="-128"/>
                          <a:cs typeface="Arial"/>
                        </a:rPr>
                        <a:t>NuScale</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0" marB="0">
                    <a:lnL w="9525">
                      <a:solidFill>
                        <a:srgbClr val="38C1CE"/>
                      </a:solidFill>
                      <a:prstDash val="solid"/>
                    </a:lnL>
                    <a:lnB w="9525">
                      <a:solidFill>
                        <a:srgbClr val="38C1CE"/>
                      </a:solidFill>
                      <a:prstDash val="solid"/>
                    </a:lnB>
                    <a:solidFill>
                      <a:srgbClr val="FCFCFC"/>
                    </a:solidFill>
                  </a:tcPr>
                </a:tc>
                <a:tc>
                  <a:txBody>
                    <a:bodyPr/>
                    <a:lstStyle/>
                    <a:p>
                      <a:pPr marL="46990" algn="ctr">
                        <a:lnSpc>
                          <a:spcPct val="100000"/>
                        </a:lnSpc>
                        <a:spcBef>
                          <a:spcPts val="355"/>
                        </a:spcBef>
                      </a:pPr>
                      <a:r>
                        <a:rPr sz="1600" spc="-10" dirty="0">
                          <a:solidFill>
                            <a:schemeClr val="tx1"/>
                          </a:solidFill>
                          <a:latin typeface="BIZ UDPゴシック" panose="020B0400000000000000" pitchFamily="50" charset="-128"/>
                          <a:ea typeface="BIZ UDPゴシック" panose="020B0400000000000000" pitchFamily="50" charset="-128"/>
                          <a:cs typeface="Arial"/>
                        </a:rPr>
                        <a:t>UAMPS</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60113" marB="0">
                    <a:lnB w="9525">
                      <a:solidFill>
                        <a:srgbClr val="38C1CE"/>
                      </a:solidFill>
                      <a:prstDash val="solid"/>
                    </a:lnB>
                    <a:solidFill>
                      <a:srgbClr val="FCFCFC"/>
                    </a:solidFill>
                  </a:tcPr>
                </a:tc>
                <a:tc>
                  <a:txBody>
                    <a:bodyPr/>
                    <a:lstStyle/>
                    <a:p>
                      <a:pPr marL="26034" algn="ctr">
                        <a:lnSpc>
                          <a:spcPct val="100000"/>
                        </a:lnSpc>
                        <a:spcBef>
                          <a:spcPts val="370"/>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アイダホ州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lnB w="9525">
                      <a:solidFill>
                        <a:srgbClr val="38C1CE"/>
                      </a:solidFill>
                      <a:prstDash val="solid"/>
                    </a:lnB>
                    <a:solidFill>
                      <a:srgbClr val="FCFCFC"/>
                    </a:solidFill>
                  </a:tcPr>
                </a:tc>
                <a:tc>
                  <a:txBody>
                    <a:bodyPr/>
                    <a:lstStyle/>
                    <a:p>
                      <a:pPr marL="524510">
                        <a:lnSpc>
                          <a:spcPct val="100000"/>
                        </a:lnSpc>
                        <a:spcBef>
                          <a:spcPts val="355"/>
                        </a:spcBef>
                      </a:pPr>
                      <a:r>
                        <a:rPr sz="1600" dirty="0">
                          <a:solidFill>
                            <a:schemeClr val="tx1"/>
                          </a:solidFill>
                          <a:latin typeface="BIZ UDPゴシック" panose="020B0400000000000000" pitchFamily="50" charset="-128"/>
                          <a:ea typeface="BIZ UDPゴシック" panose="020B0400000000000000" pitchFamily="50" charset="-128"/>
                          <a:cs typeface="Arial"/>
                        </a:rPr>
                        <a:t>6</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77MW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60113" marB="0">
                    <a:lnB w="9525">
                      <a:solidFill>
                        <a:srgbClr val="38C1CE"/>
                      </a:solidFill>
                      <a:prstDash val="solid"/>
                    </a:lnB>
                    <a:solidFill>
                      <a:srgbClr val="FCFCFC"/>
                    </a:solidFill>
                  </a:tcPr>
                </a:tc>
                <a:tc>
                  <a:txBody>
                    <a:bodyPr/>
                    <a:lstStyle/>
                    <a:p>
                      <a:pPr marL="23495" algn="ctr">
                        <a:lnSpc>
                          <a:spcPct val="100000"/>
                        </a:lnSpc>
                        <a:spcBef>
                          <a:spcPts val="370"/>
                        </a:spcBef>
                      </a:pPr>
                      <a:r>
                        <a:rPr sz="1600" dirty="0">
                          <a:solidFill>
                            <a:schemeClr val="tx1"/>
                          </a:solidFill>
                          <a:latin typeface="BIZ UDPゴシック" panose="020B0400000000000000" pitchFamily="50" charset="-128"/>
                          <a:ea typeface="BIZ UDPゴシック" panose="020B0400000000000000" pitchFamily="50" charset="-128"/>
                          <a:cs typeface="Arial"/>
                        </a:rPr>
                        <a:t>2029</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lnR w="9525">
                      <a:solidFill>
                        <a:srgbClr val="38C1CE"/>
                      </a:solidFill>
                      <a:prstDash val="solid"/>
                    </a:lnR>
                    <a:lnB w="9525">
                      <a:solidFill>
                        <a:srgbClr val="38C1CE"/>
                      </a:solidFill>
                      <a:prstDash val="solid"/>
                    </a:lnB>
                    <a:solidFill>
                      <a:srgbClr val="FCFCFC"/>
                    </a:solidFill>
                  </a:tcPr>
                </a:tc>
                <a:extLst>
                  <a:ext uri="{0D108BD9-81ED-4DB2-BD59-A6C34878D82A}">
                    <a16:rowId xmlns:a16="http://schemas.microsoft.com/office/drawing/2014/main" val="10001"/>
                  </a:ext>
                </a:extLst>
              </a:tr>
              <a:tr h="423333">
                <a:tc vMerge="1">
                  <a:txBody>
                    <a:bodyPr/>
                    <a:lstStyle/>
                    <a:p>
                      <a:endParaRPr/>
                    </a:p>
                  </a:txBody>
                  <a:tcPr marL="0" marR="0" marT="0" marB="0">
                    <a:lnL w="9525">
                      <a:solidFill>
                        <a:srgbClr val="38C1CE"/>
                      </a:solidFill>
                      <a:prstDash val="solid"/>
                    </a:lnL>
                    <a:lnB w="9525">
                      <a:solidFill>
                        <a:srgbClr val="38C1CE"/>
                      </a:solidFill>
                      <a:prstDash val="solid"/>
                    </a:lnB>
                    <a:solidFill>
                      <a:srgbClr val="FCFCFC"/>
                    </a:solidFill>
                  </a:tcPr>
                </a:tc>
                <a:tc>
                  <a:txBody>
                    <a:bodyPr/>
                    <a:lstStyle/>
                    <a:p>
                      <a:pPr marL="47625" algn="ctr">
                        <a:lnSpc>
                          <a:spcPct val="100000"/>
                        </a:lnSpc>
                        <a:spcBef>
                          <a:spcPts val="495"/>
                        </a:spcBef>
                      </a:pPr>
                      <a:r>
                        <a:rPr sz="1600" dirty="0">
                          <a:solidFill>
                            <a:schemeClr val="tx1"/>
                          </a:solidFill>
                          <a:latin typeface="BIZ UDPゴシック" panose="020B0400000000000000" pitchFamily="50" charset="-128"/>
                          <a:ea typeface="BIZ UDPゴシック" panose="020B0400000000000000" pitchFamily="50" charset="-128"/>
                          <a:cs typeface="Arial"/>
                        </a:rPr>
                        <a:t>KGHM</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Polska</a:t>
                      </a:r>
                      <a:r>
                        <a:rPr sz="1600" spc="-2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Miedz</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83820" marB="0">
                    <a:lnT w="9525">
                      <a:solidFill>
                        <a:srgbClr val="38C1CE"/>
                      </a:solidFill>
                      <a:prstDash val="solid"/>
                    </a:lnT>
                    <a:lnB w="9525">
                      <a:solidFill>
                        <a:srgbClr val="38C1CE"/>
                      </a:solidFill>
                      <a:prstDash val="solid"/>
                    </a:lnB>
                    <a:solidFill>
                      <a:srgbClr val="FCFCFC"/>
                    </a:solidFill>
                  </a:tcPr>
                </a:tc>
                <a:tc>
                  <a:txBody>
                    <a:bodyPr/>
                    <a:lstStyle/>
                    <a:p>
                      <a:pPr marL="27305" algn="ctr">
                        <a:lnSpc>
                          <a:spcPct val="100000"/>
                        </a:lnSpc>
                        <a:spcBef>
                          <a:spcPts val="505"/>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ポーランド</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85513" marB="0">
                    <a:lnT w="9525">
                      <a:solidFill>
                        <a:srgbClr val="38C1CE"/>
                      </a:solidFill>
                      <a:prstDash val="solid"/>
                    </a:lnT>
                    <a:lnB w="9525">
                      <a:solidFill>
                        <a:srgbClr val="38C1CE"/>
                      </a:solidFill>
                      <a:prstDash val="solid"/>
                    </a:lnB>
                    <a:solidFill>
                      <a:srgbClr val="FCFCFC"/>
                    </a:solidFill>
                  </a:tcPr>
                </a:tc>
                <a:tc>
                  <a:txBody>
                    <a:bodyPr/>
                    <a:lstStyle/>
                    <a:p>
                      <a:pPr marL="524510">
                        <a:lnSpc>
                          <a:spcPct val="100000"/>
                        </a:lnSpc>
                        <a:spcBef>
                          <a:spcPts val="495"/>
                        </a:spcBef>
                      </a:pPr>
                      <a:r>
                        <a:rPr sz="1600" dirty="0">
                          <a:solidFill>
                            <a:schemeClr val="tx1"/>
                          </a:solidFill>
                          <a:latin typeface="BIZ UDPゴシック" panose="020B0400000000000000" pitchFamily="50" charset="-128"/>
                          <a:ea typeface="BIZ UDPゴシック" panose="020B0400000000000000" pitchFamily="50" charset="-128"/>
                          <a:cs typeface="Arial"/>
                        </a:rPr>
                        <a:t>6</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77MW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83820"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505"/>
                        </a:spcBef>
                      </a:pPr>
                      <a:r>
                        <a:rPr sz="1600" dirty="0">
                          <a:solidFill>
                            <a:schemeClr val="tx1"/>
                          </a:solidFill>
                          <a:latin typeface="BIZ UDPゴシック" panose="020B0400000000000000" pitchFamily="50" charset="-128"/>
                          <a:ea typeface="BIZ UDPゴシック" panose="020B0400000000000000" pitchFamily="50" charset="-128"/>
                          <a:cs typeface="Arial"/>
                        </a:rPr>
                        <a:t>2029</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85513"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2"/>
                  </a:ext>
                </a:extLst>
              </a:tr>
              <a:tr h="364913">
                <a:tc vMerge="1">
                  <a:txBody>
                    <a:bodyPr/>
                    <a:lstStyle/>
                    <a:p>
                      <a:endParaRPr/>
                    </a:p>
                  </a:txBody>
                  <a:tcPr marL="0" marR="0" marT="0" marB="0">
                    <a:lnL w="9525">
                      <a:solidFill>
                        <a:srgbClr val="38C1CE"/>
                      </a:solidFill>
                      <a:prstDash val="solid"/>
                    </a:lnL>
                    <a:lnB w="9525">
                      <a:solidFill>
                        <a:srgbClr val="38C1CE"/>
                      </a:solidFill>
                      <a:prstDash val="solid"/>
                    </a:lnB>
                    <a:solidFill>
                      <a:srgbClr val="FCFCFC"/>
                    </a:solidFill>
                  </a:tcPr>
                </a:tc>
                <a:tc>
                  <a:txBody>
                    <a:bodyPr/>
                    <a:lstStyle/>
                    <a:p>
                      <a:pPr marL="44450" algn="ctr">
                        <a:lnSpc>
                          <a:spcPct val="100000"/>
                        </a:lnSpc>
                        <a:spcBef>
                          <a:spcPts val="325"/>
                        </a:spcBef>
                      </a:pPr>
                      <a:r>
                        <a:rPr sz="1600" spc="-10" dirty="0">
                          <a:solidFill>
                            <a:schemeClr val="tx1"/>
                          </a:solidFill>
                          <a:latin typeface="BIZ UDPゴシック" panose="020B0400000000000000" pitchFamily="50" charset="-128"/>
                          <a:ea typeface="BIZ UDPゴシック" panose="020B0400000000000000" pitchFamily="50" charset="-128"/>
                          <a:cs typeface="Arial"/>
                        </a:rPr>
                        <a:t>Nuclearelectrica</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5033" marB="0">
                    <a:lnT w="9525">
                      <a:solidFill>
                        <a:srgbClr val="38C1CE"/>
                      </a:solidFill>
                      <a:prstDash val="solid"/>
                    </a:lnT>
                    <a:lnB w="9525">
                      <a:solidFill>
                        <a:srgbClr val="38C1CE"/>
                      </a:solidFill>
                      <a:prstDash val="solid"/>
                    </a:lnB>
                    <a:solidFill>
                      <a:srgbClr val="FCFCFC"/>
                    </a:solidFill>
                  </a:tcPr>
                </a:tc>
                <a:tc>
                  <a:txBody>
                    <a:bodyPr/>
                    <a:lstStyle/>
                    <a:p>
                      <a:pPr marL="27940" algn="ctr">
                        <a:lnSpc>
                          <a:spcPct val="100000"/>
                        </a:lnSpc>
                        <a:spcBef>
                          <a:spcPts val="335"/>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ルーマニア</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524510">
                        <a:lnSpc>
                          <a:spcPct val="100000"/>
                        </a:lnSpc>
                        <a:spcBef>
                          <a:spcPts val="325"/>
                        </a:spcBef>
                      </a:pPr>
                      <a:r>
                        <a:rPr sz="1600" dirty="0">
                          <a:solidFill>
                            <a:schemeClr val="tx1"/>
                          </a:solidFill>
                          <a:latin typeface="BIZ UDPゴシック" panose="020B0400000000000000" pitchFamily="50" charset="-128"/>
                          <a:ea typeface="BIZ UDPゴシック" panose="020B0400000000000000" pitchFamily="50" charset="-128"/>
                          <a:cs typeface="Arial"/>
                        </a:rPr>
                        <a:t>6</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77MW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5033"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2028</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3"/>
                  </a:ext>
                </a:extLst>
              </a:tr>
              <a:tr h="409787">
                <a:tc rowSpan="3">
                  <a:txBody>
                    <a:bodyPr/>
                    <a:lstStyle/>
                    <a:p>
                      <a:pPr>
                        <a:lnSpc>
                          <a:spcPct val="100000"/>
                        </a:lnSpc>
                      </a:pPr>
                      <a:endParaRPr sz="1700" dirty="0">
                        <a:solidFill>
                          <a:schemeClr val="tx1"/>
                        </a:solidFill>
                        <a:latin typeface="BIZ UDPゴシック" panose="020B0400000000000000" pitchFamily="50" charset="-128"/>
                        <a:ea typeface="BIZ UDPゴシック" panose="020B0400000000000000" pitchFamily="50" charset="-128"/>
                        <a:cs typeface="Times New Roman"/>
                      </a:endParaRPr>
                    </a:p>
                    <a:p>
                      <a:pPr>
                        <a:lnSpc>
                          <a:spcPct val="100000"/>
                        </a:lnSpc>
                        <a:spcBef>
                          <a:spcPts val="10"/>
                        </a:spcBef>
                      </a:pPr>
                      <a:endParaRPr sz="1500" dirty="0">
                        <a:solidFill>
                          <a:schemeClr val="tx1"/>
                        </a:solidFill>
                        <a:latin typeface="BIZ UDPゴシック" panose="020B0400000000000000" pitchFamily="50" charset="-128"/>
                        <a:ea typeface="BIZ UDPゴシック" panose="020B0400000000000000" pitchFamily="50" charset="-128"/>
                        <a:cs typeface="Times New Roman"/>
                      </a:endParaRPr>
                    </a:p>
                    <a:p>
                      <a:pPr marL="90805">
                        <a:lnSpc>
                          <a:spcPct val="100000"/>
                        </a:lnSpc>
                      </a:pPr>
                      <a:r>
                        <a:rPr sz="1600" dirty="0">
                          <a:solidFill>
                            <a:schemeClr val="tx1"/>
                          </a:solidFill>
                          <a:latin typeface="BIZ UDPゴシック" panose="020B0400000000000000" pitchFamily="50" charset="-128"/>
                          <a:ea typeface="BIZ UDPゴシック" panose="020B0400000000000000" pitchFamily="50" charset="-128"/>
                          <a:cs typeface="Arial"/>
                        </a:rPr>
                        <a:t>GEH</a:t>
                      </a:r>
                      <a:r>
                        <a:rPr sz="1600" spc="1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BWR</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X-</a:t>
                      </a:r>
                      <a:r>
                        <a:rPr sz="1600" spc="-25" dirty="0">
                          <a:solidFill>
                            <a:schemeClr val="tx1"/>
                          </a:solidFill>
                          <a:latin typeface="BIZ UDPゴシック" panose="020B0400000000000000" pitchFamily="50" charset="-128"/>
                          <a:ea typeface="BIZ UDPゴシック" panose="020B0400000000000000" pitchFamily="50" charset="-128"/>
                          <a:cs typeface="Arial"/>
                        </a:rPr>
                        <a:t>300</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5085" algn="ctr">
                        <a:lnSpc>
                          <a:spcPct val="100000"/>
                        </a:lnSpc>
                        <a:spcBef>
                          <a:spcPts val="455"/>
                        </a:spcBef>
                      </a:pPr>
                      <a:r>
                        <a:rPr sz="1600" spc="-25" dirty="0">
                          <a:solidFill>
                            <a:schemeClr val="tx1"/>
                          </a:solidFill>
                          <a:latin typeface="BIZ UDPゴシック" panose="020B0400000000000000" pitchFamily="50" charset="-128"/>
                          <a:ea typeface="BIZ UDPゴシック" panose="020B0400000000000000" pitchFamily="50" charset="-128"/>
                          <a:cs typeface="Arial"/>
                        </a:rPr>
                        <a:t>OPG</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7047" marB="0">
                    <a:lnT w="9525">
                      <a:solidFill>
                        <a:srgbClr val="38C1CE"/>
                      </a:solidFill>
                      <a:prstDash val="solid"/>
                    </a:lnT>
                    <a:lnB w="9525">
                      <a:solidFill>
                        <a:srgbClr val="38C1CE"/>
                      </a:solidFill>
                      <a:prstDash val="solid"/>
                    </a:lnB>
                    <a:solidFill>
                      <a:srgbClr val="FCFCFC"/>
                    </a:solidFill>
                  </a:tcPr>
                </a:tc>
                <a:tc>
                  <a:txBody>
                    <a:bodyPr/>
                    <a:lstStyle/>
                    <a:p>
                      <a:pPr marL="27940" algn="ctr">
                        <a:lnSpc>
                          <a:spcPct val="100000"/>
                        </a:lnSpc>
                        <a:spcBef>
                          <a:spcPts val="46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オンタリオ州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8740"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455"/>
                        </a:spcBef>
                      </a:pPr>
                      <a:r>
                        <a:rPr sz="1600" dirty="0">
                          <a:solidFill>
                            <a:schemeClr val="tx1"/>
                          </a:solidFill>
                          <a:latin typeface="BIZ UDPゴシック" panose="020B0400000000000000" pitchFamily="50" charset="-128"/>
                          <a:ea typeface="BIZ UDPゴシック" panose="020B0400000000000000" pitchFamily="50" charset="-128"/>
                          <a:cs typeface="Arial"/>
                        </a:rPr>
                        <a:t>300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704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465"/>
                        </a:spcBef>
                      </a:pPr>
                      <a:r>
                        <a:rPr sz="1600" dirty="0">
                          <a:solidFill>
                            <a:schemeClr val="tx1"/>
                          </a:solidFill>
                          <a:latin typeface="BIZ UDPゴシック" panose="020B0400000000000000" pitchFamily="50" charset="-128"/>
                          <a:ea typeface="BIZ UDPゴシック" panose="020B0400000000000000" pitchFamily="50" charset="-128"/>
                          <a:cs typeface="Arial"/>
                        </a:rPr>
                        <a:t>2028</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8740"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4"/>
                  </a:ext>
                </a:extLst>
              </a:tr>
              <a:tr h="396240">
                <a:tc vMerge="1">
                  <a:txBody>
                    <a:bodyPr/>
                    <a:lstStyle/>
                    <a:p>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34290" algn="ctr">
                        <a:lnSpc>
                          <a:spcPct val="100000"/>
                        </a:lnSpc>
                        <a:spcBef>
                          <a:spcPts val="415"/>
                        </a:spcBef>
                      </a:pPr>
                      <a:r>
                        <a:rPr sz="1600" spc="-25" dirty="0">
                          <a:solidFill>
                            <a:schemeClr val="tx1"/>
                          </a:solidFill>
                          <a:latin typeface="BIZ UDPゴシック" panose="020B0400000000000000" pitchFamily="50" charset="-128"/>
                          <a:ea typeface="BIZ UDPゴシック" panose="020B0400000000000000" pitchFamily="50" charset="-128"/>
                          <a:cs typeface="Arial"/>
                        </a:rPr>
                        <a:t>TVA</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lnT w="9525">
                      <a:solidFill>
                        <a:srgbClr val="38C1CE"/>
                      </a:solidFill>
                      <a:prstDash val="solid"/>
                    </a:lnT>
                    <a:lnB w="9525">
                      <a:solidFill>
                        <a:srgbClr val="38C1CE"/>
                      </a:solidFill>
                      <a:prstDash val="solid"/>
                    </a:lnB>
                    <a:solidFill>
                      <a:srgbClr val="FCFCFC"/>
                    </a:solidFill>
                  </a:tcPr>
                </a:tc>
                <a:tc>
                  <a:txBody>
                    <a:bodyPr/>
                    <a:lstStyle/>
                    <a:p>
                      <a:pPr marL="26670"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テネシー州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300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2032</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5"/>
                  </a:ext>
                </a:extLst>
              </a:tr>
              <a:tr h="386927">
                <a:tc vMerge="1">
                  <a:txBody>
                    <a:bodyPr/>
                    <a:lstStyle/>
                    <a:p>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355" algn="ctr">
                        <a:lnSpc>
                          <a:spcPct val="100000"/>
                        </a:lnSpc>
                        <a:spcBef>
                          <a:spcPts val="400"/>
                        </a:spcBef>
                      </a:pPr>
                      <a:r>
                        <a:rPr sz="1600" dirty="0">
                          <a:solidFill>
                            <a:schemeClr val="tx1"/>
                          </a:solidFill>
                          <a:latin typeface="BIZ UDPゴシック" panose="020B0400000000000000" pitchFamily="50" charset="-128"/>
                          <a:ea typeface="BIZ UDPゴシック" panose="020B0400000000000000" pitchFamily="50" charset="-128"/>
                          <a:cs typeface="Arial"/>
                        </a:rPr>
                        <a:t>Synthos</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600" spc="-35" dirty="0">
                          <a:solidFill>
                            <a:schemeClr val="tx1"/>
                          </a:solidFill>
                          <a:latin typeface="BIZ UDPゴシック" panose="020B0400000000000000" pitchFamily="50" charset="-128"/>
                          <a:ea typeface="BIZ UDPゴシック" panose="020B0400000000000000" pitchFamily="50" charset="-128"/>
                          <a:cs typeface="ＭＳ Ｐゴシック"/>
                        </a:rPr>
                        <a:t> </a:t>
                      </a:r>
                      <a:r>
                        <a:rPr sz="1600" spc="-10" dirty="0">
                          <a:solidFill>
                            <a:schemeClr val="tx1"/>
                          </a:solidFill>
                          <a:latin typeface="BIZ UDPゴシック" panose="020B0400000000000000" pitchFamily="50" charset="-128"/>
                          <a:ea typeface="BIZ UDPゴシック" panose="020B0400000000000000" pitchFamily="50" charset="-128"/>
                          <a:cs typeface="Arial"/>
                        </a:rPr>
                        <a:t>Orlen</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67733" marB="0">
                    <a:lnT w="9525">
                      <a:solidFill>
                        <a:srgbClr val="38C1CE"/>
                      </a:solidFill>
                      <a:prstDash val="solid"/>
                    </a:lnT>
                    <a:lnB w="9525">
                      <a:solidFill>
                        <a:srgbClr val="38C1CE"/>
                      </a:solidFill>
                      <a:prstDash val="solid"/>
                    </a:lnB>
                    <a:solidFill>
                      <a:srgbClr val="FCFCFC"/>
                    </a:solidFill>
                  </a:tcPr>
                </a:tc>
                <a:tc>
                  <a:txBody>
                    <a:bodyPr/>
                    <a:lstStyle/>
                    <a:p>
                      <a:pPr marL="27305" algn="ctr">
                        <a:lnSpc>
                          <a:spcPct val="100000"/>
                        </a:lnSpc>
                        <a:spcBef>
                          <a:spcPts val="400"/>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ポーランド</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7733" marB="0">
                    <a:lnT w="9525">
                      <a:solidFill>
                        <a:srgbClr val="38C1CE"/>
                      </a:solidFill>
                      <a:prstDash val="solid"/>
                    </a:lnT>
                    <a:lnB w="9525">
                      <a:solidFill>
                        <a:srgbClr val="38C1CE"/>
                      </a:solidFill>
                      <a:prstDash val="solid"/>
                    </a:lnB>
                    <a:solidFill>
                      <a:srgbClr val="FCFCFC"/>
                    </a:solidFill>
                  </a:tcPr>
                </a:tc>
                <a:tc>
                  <a:txBody>
                    <a:bodyPr/>
                    <a:lstStyle/>
                    <a:p>
                      <a:pPr marL="153670">
                        <a:lnSpc>
                          <a:spcPct val="100000"/>
                        </a:lnSpc>
                        <a:spcBef>
                          <a:spcPts val="400"/>
                        </a:spcBef>
                      </a:pPr>
                      <a:r>
                        <a:rPr sz="1600" dirty="0">
                          <a:solidFill>
                            <a:schemeClr val="tx1"/>
                          </a:solidFill>
                          <a:latin typeface="BIZ UDPゴシック" panose="020B0400000000000000" pitchFamily="50" charset="-128"/>
                          <a:ea typeface="BIZ UDPゴシック" panose="020B0400000000000000" pitchFamily="50" charset="-128"/>
                          <a:cs typeface="Arial"/>
                        </a:rPr>
                        <a:t>300 MW</a:t>
                      </a:r>
                      <a:r>
                        <a:rPr sz="14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400" spc="-10" dirty="0">
                          <a:solidFill>
                            <a:schemeClr val="tx1"/>
                          </a:solidFill>
                          <a:latin typeface="BIZ UDPゴシック" panose="020B0400000000000000" pitchFamily="50" charset="-128"/>
                          <a:ea typeface="BIZ UDPゴシック" panose="020B0400000000000000" pitchFamily="50" charset="-128"/>
                          <a:cs typeface="Arial"/>
                        </a:rPr>
                        <a:t>&gt; </a:t>
                      </a:r>
                      <a:r>
                        <a:rPr sz="1400" dirty="0">
                          <a:solidFill>
                            <a:schemeClr val="tx1"/>
                          </a:solidFill>
                          <a:latin typeface="BIZ UDPゴシック" panose="020B0400000000000000" pitchFamily="50" charset="-128"/>
                          <a:ea typeface="BIZ UDPゴシック" panose="020B0400000000000000" pitchFamily="50" charset="-128"/>
                          <a:cs typeface="Arial"/>
                        </a:rPr>
                        <a:t>10</a:t>
                      </a:r>
                      <a:r>
                        <a:rPr sz="1400" spc="-10" dirty="0">
                          <a:solidFill>
                            <a:schemeClr val="tx1"/>
                          </a:solidFill>
                          <a:latin typeface="BIZ UDPゴシック" panose="020B0400000000000000" pitchFamily="50" charset="-128"/>
                          <a:ea typeface="BIZ UDPゴシック" panose="020B0400000000000000" pitchFamily="50" charset="-128"/>
                          <a:cs typeface="ＭＳ Ｐゴシック"/>
                        </a:rPr>
                        <a:t>プラント</a:t>
                      </a:r>
                      <a:r>
                        <a:rPr sz="1400" spc="-5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7733"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400"/>
                        </a:spcBef>
                      </a:pPr>
                      <a:r>
                        <a:rPr sz="1600" dirty="0">
                          <a:solidFill>
                            <a:schemeClr val="tx1"/>
                          </a:solidFill>
                          <a:latin typeface="BIZ UDPゴシック" panose="020B0400000000000000" pitchFamily="50" charset="-128"/>
                          <a:ea typeface="BIZ UDPゴシック" panose="020B0400000000000000" pitchFamily="50" charset="-128"/>
                          <a:cs typeface="Arial"/>
                        </a:rPr>
                        <a:t>2030</a:t>
                      </a: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年代初頭</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7733"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6"/>
                  </a:ext>
                </a:extLst>
              </a:tr>
              <a:tr h="364913">
                <a:tc>
                  <a:txBody>
                    <a:bodyPr/>
                    <a:lstStyle/>
                    <a:p>
                      <a:pPr marL="90805">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Holtec</a:t>
                      </a:r>
                      <a:r>
                        <a:rPr sz="1600" spc="-10" dirty="0">
                          <a:solidFill>
                            <a:schemeClr val="tx1"/>
                          </a:solidFill>
                          <a:latin typeface="BIZ UDPゴシック" panose="020B0400000000000000" pitchFamily="50" charset="-128"/>
                          <a:ea typeface="BIZ UDPゴシック" panose="020B0400000000000000" pitchFamily="50" charset="-128"/>
                          <a:cs typeface="Arial"/>
                        </a:rPr>
                        <a:t> SMR-</a:t>
                      </a:r>
                      <a:r>
                        <a:rPr sz="1600" spc="-25" dirty="0">
                          <a:solidFill>
                            <a:schemeClr val="tx1"/>
                          </a:solidFill>
                          <a:latin typeface="BIZ UDPゴシック" panose="020B0400000000000000" pitchFamily="50" charset="-128"/>
                          <a:ea typeface="BIZ UDPゴシック" panose="020B0400000000000000" pitchFamily="50" charset="-128"/>
                          <a:cs typeface="Arial"/>
                        </a:rPr>
                        <a:t>160</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990" algn="ctr">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26670"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ニュージャージー州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160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2030</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7"/>
                  </a:ext>
                </a:extLst>
              </a:tr>
              <a:tr h="364913">
                <a:tc>
                  <a:txBody>
                    <a:bodyPr/>
                    <a:lstStyle/>
                    <a:p>
                      <a:pPr marL="90805">
                        <a:lnSpc>
                          <a:spcPct val="100000"/>
                        </a:lnSpc>
                        <a:spcBef>
                          <a:spcPts val="320"/>
                        </a:spcBef>
                      </a:pPr>
                      <a:r>
                        <a:rPr sz="1600" spc="-10" dirty="0">
                          <a:solidFill>
                            <a:schemeClr val="tx1"/>
                          </a:solidFill>
                          <a:latin typeface="BIZ UDPゴシック" panose="020B0400000000000000" pitchFamily="50" charset="-128"/>
                          <a:ea typeface="BIZ UDPゴシック" panose="020B0400000000000000" pitchFamily="50" charset="-128"/>
                          <a:cs typeface="Arial"/>
                        </a:rPr>
                        <a:t>X-</a:t>
                      </a:r>
                      <a:r>
                        <a:rPr sz="1600" dirty="0">
                          <a:solidFill>
                            <a:schemeClr val="tx1"/>
                          </a:solidFill>
                          <a:latin typeface="BIZ UDPゴシック" panose="020B0400000000000000" pitchFamily="50" charset="-128"/>
                          <a:ea typeface="BIZ UDPゴシック" panose="020B0400000000000000" pitchFamily="50" charset="-128"/>
                          <a:cs typeface="Arial"/>
                        </a:rPr>
                        <a:t>energy</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Xe-</a:t>
                      </a:r>
                      <a:r>
                        <a:rPr sz="1600" spc="-25" dirty="0">
                          <a:solidFill>
                            <a:schemeClr val="tx1"/>
                          </a:solidFill>
                          <a:latin typeface="BIZ UDPゴシック" panose="020B0400000000000000" pitchFamily="50" charset="-128"/>
                          <a:ea typeface="BIZ UDPゴシック" panose="020B0400000000000000" pitchFamily="50" charset="-128"/>
                          <a:cs typeface="Arial"/>
                        </a:rPr>
                        <a:t>100</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5085"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Grant</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County</a:t>
                      </a:r>
                      <a:r>
                        <a:rPr sz="1600" spc="-25" dirty="0">
                          <a:solidFill>
                            <a:schemeClr val="tx1"/>
                          </a:solidFill>
                          <a:latin typeface="BIZ UDPゴシック" panose="020B0400000000000000" pitchFamily="50" charset="-128"/>
                          <a:ea typeface="BIZ UDPゴシック" panose="020B0400000000000000" pitchFamily="50" charset="-128"/>
                          <a:cs typeface="Arial"/>
                        </a:rPr>
                        <a:t> PUD</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7305"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ワシントン州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524510">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4</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80MW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8"/>
                  </a:ext>
                </a:extLst>
              </a:tr>
              <a:tr h="474980">
                <a:tc>
                  <a:txBody>
                    <a:bodyPr/>
                    <a:lstStyle/>
                    <a:p>
                      <a:pPr marL="90805">
                        <a:lnSpc>
                          <a:spcPct val="100000"/>
                        </a:lnSpc>
                        <a:spcBef>
                          <a:spcPts val="645"/>
                        </a:spcBef>
                      </a:pPr>
                      <a:r>
                        <a:rPr sz="1600" spc="-10" dirty="0">
                          <a:solidFill>
                            <a:schemeClr val="tx1"/>
                          </a:solidFill>
                          <a:latin typeface="BIZ UDPゴシック" panose="020B0400000000000000" pitchFamily="50" charset="-128"/>
                          <a:ea typeface="BIZ UDPゴシック" panose="020B0400000000000000" pitchFamily="50" charset="-128"/>
                          <a:cs typeface="Arial"/>
                        </a:rPr>
                        <a:t>TerraPower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10922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5085" algn="ctr">
                        <a:lnSpc>
                          <a:spcPct val="100000"/>
                        </a:lnSpc>
                        <a:spcBef>
                          <a:spcPts val="645"/>
                        </a:spcBef>
                      </a:pPr>
                      <a:r>
                        <a:rPr sz="1600" dirty="0">
                          <a:solidFill>
                            <a:schemeClr val="tx1"/>
                          </a:solidFill>
                          <a:latin typeface="BIZ UDPゴシック" panose="020B0400000000000000" pitchFamily="50" charset="-128"/>
                          <a:ea typeface="BIZ UDPゴシック" panose="020B0400000000000000" pitchFamily="50" charset="-128"/>
                          <a:cs typeface="Arial"/>
                        </a:rPr>
                        <a:t>Pacific</a:t>
                      </a:r>
                      <a:r>
                        <a:rPr sz="1600" spc="-2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Corp.</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109220" marB="0">
                    <a:lnT w="9525">
                      <a:solidFill>
                        <a:srgbClr val="38C1CE"/>
                      </a:solidFill>
                      <a:prstDash val="solid"/>
                    </a:lnT>
                    <a:lnB w="9525">
                      <a:solidFill>
                        <a:srgbClr val="38C1CE"/>
                      </a:solidFill>
                      <a:prstDash val="solid"/>
                    </a:lnB>
                    <a:solidFill>
                      <a:srgbClr val="FCFCFC"/>
                    </a:solidFill>
                  </a:tcPr>
                </a:tc>
                <a:tc>
                  <a:txBody>
                    <a:bodyPr/>
                    <a:lstStyle/>
                    <a:p>
                      <a:pPr marL="26670" algn="ctr">
                        <a:lnSpc>
                          <a:spcPct val="100000"/>
                        </a:lnSpc>
                        <a:spcBef>
                          <a:spcPts val="655"/>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ワイオミング</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10913" marB="0">
                    <a:lnT w="9525">
                      <a:solidFill>
                        <a:srgbClr val="38C1CE"/>
                      </a:solidFill>
                      <a:prstDash val="solid"/>
                    </a:lnT>
                    <a:lnB w="9525">
                      <a:solidFill>
                        <a:srgbClr val="38C1CE"/>
                      </a:solidFill>
                      <a:prstDash val="solid"/>
                    </a:lnB>
                    <a:solidFill>
                      <a:srgbClr val="FCFCFC"/>
                    </a:solidFill>
                  </a:tcPr>
                </a:tc>
                <a:tc>
                  <a:txBody>
                    <a:bodyPr/>
                    <a:lstStyle/>
                    <a:p>
                      <a:pPr marL="492125">
                        <a:lnSpc>
                          <a:spcPct val="100000"/>
                        </a:lnSpc>
                        <a:spcBef>
                          <a:spcPts val="645"/>
                        </a:spcBef>
                      </a:pPr>
                      <a:r>
                        <a:rPr sz="1600" spc="-10" dirty="0">
                          <a:solidFill>
                            <a:schemeClr val="tx1"/>
                          </a:solidFill>
                          <a:latin typeface="BIZ UDPゴシック" panose="020B0400000000000000" pitchFamily="50" charset="-128"/>
                          <a:ea typeface="BIZ UDPゴシック" panose="020B0400000000000000" pitchFamily="50" charset="-128"/>
                          <a:cs typeface="Arial"/>
                        </a:rPr>
                        <a:t>345-500MW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109220"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655"/>
                        </a:spcBef>
                      </a:pPr>
                      <a:r>
                        <a:rPr sz="1600" dirty="0">
                          <a:solidFill>
                            <a:schemeClr val="tx1"/>
                          </a:solidFill>
                          <a:latin typeface="BIZ UDPゴシック" panose="020B0400000000000000" pitchFamily="50" charset="-128"/>
                          <a:ea typeface="BIZ UDPゴシック" panose="020B0400000000000000" pitchFamily="50" charset="-128"/>
                          <a:cs typeface="Arial"/>
                        </a:rPr>
                        <a:t>2028</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10913"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9"/>
                  </a:ext>
                </a:extLst>
              </a:tr>
              <a:tr h="364913">
                <a:tc>
                  <a:txBody>
                    <a:bodyPr/>
                    <a:lstStyle/>
                    <a:p>
                      <a:pPr marL="90805">
                        <a:lnSpc>
                          <a:spcPct val="100000"/>
                        </a:lnSpc>
                        <a:spcBef>
                          <a:spcPts val="320"/>
                        </a:spcBef>
                      </a:pPr>
                      <a:r>
                        <a:rPr sz="1600" spc="-25" dirty="0">
                          <a:solidFill>
                            <a:schemeClr val="tx1"/>
                          </a:solidFill>
                          <a:latin typeface="BIZ UDPゴシック" panose="020B0400000000000000" pitchFamily="50" charset="-128"/>
                          <a:ea typeface="BIZ UDPゴシック" panose="020B0400000000000000" pitchFamily="50" charset="-128"/>
                          <a:cs typeface="Arial"/>
                        </a:rPr>
                        <a:t>ARC</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990"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NB </a:t>
                      </a:r>
                      <a:r>
                        <a:rPr sz="1600" spc="-10" dirty="0">
                          <a:solidFill>
                            <a:schemeClr val="tx1"/>
                          </a:solidFill>
                          <a:latin typeface="BIZ UDPゴシック" panose="020B0400000000000000" pitchFamily="50" charset="-128"/>
                          <a:ea typeface="BIZ UDPゴシック" panose="020B0400000000000000" pitchFamily="50" charset="-128"/>
                          <a:cs typeface="Arial"/>
                        </a:rPr>
                        <a:t>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6034"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ニューブランズウィック州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100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2030</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0"/>
                  </a:ext>
                </a:extLst>
              </a:tr>
              <a:tr h="364913">
                <a:tc>
                  <a:txBody>
                    <a:bodyPr/>
                    <a:lstStyle/>
                    <a:p>
                      <a:pPr marL="90805">
                        <a:lnSpc>
                          <a:spcPct val="100000"/>
                        </a:lnSpc>
                        <a:spcBef>
                          <a:spcPts val="320"/>
                        </a:spcBef>
                      </a:pPr>
                      <a:r>
                        <a:rPr sz="1600" spc="-10" dirty="0">
                          <a:solidFill>
                            <a:schemeClr val="tx1"/>
                          </a:solidFill>
                          <a:latin typeface="BIZ UDPゴシック" panose="020B0400000000000000" pitchFamily="50" charset="-128"/>
                          <a:ea typeface="BIZ UDPゴシック" panose="020B0400000000000000" pitchFamily="50" charset="-128"/>
                          <a:cs typeface="Arial"/>
                        </a:rPr>
                        <a:t>Moltex</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990"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NB </a:t>
                      </a:r>
                      <a:r>
                        <a:rPr sz="1600" spc="-10" dirty="0">
                          <a:solidFill>
                            <a:schemeClr val="tx1"/>
                          </a:solidFill>
                          <a:latin typeface="BIZ UDPゴシック" panose="020B0400000000000000" pitchFamily="50" charset="-128"/>
                          <a:ea typeface="BIZ UDPゴシック" panose="020B0400000000000000" pitchFamily="50" charset="-128"/>
                          <a:cs typeface="Arial"/>
                        </a:rPr>
                        <a:t>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6034"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ニューブランズウィック州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300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2032</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1"/>
                  </a:ext>
                </a:extLst>
              </a:tr>
              <a:tr h="364913">
                <a:tc>
                  <a:txBody>
                    <a:bodyPr/>
                    <a:lstStyle/>
                    <a:p>
                      <a:pPr marL="90805">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7625" algn="ctr">
                        <a:lnSpc>
                          <a:spcPct val="100000"/>
                        </a:lnSpc>
                        <a:spcBef>
                          <a:spcPts val="320"/>
                        </a:spcBef>
                      </a:pPr>
                      <a:r>
                        <a:rPr sz="1600" spc="-10" dirty="0">
                          <a:solidFill>
                            <a:schemeClr val="tx1"/>
                          </a:solidFill>
                          <a:latin typeface="BIZ UDPゴシック" panose="020B0400000000000000" pitchFamily="50" charset="-128"/>
                          <a:ea typeface="BIZ UDPゴシック" panose="020B0400000000000000" pitchFamily="50" charset="-128"/>
                          <a:cs typeface="Arial"/>
                        </a:rPr>
                        <a:t>SaskPower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7940"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サスカチュワン州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184150">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600" dirty="0">
                          <a:solidFill>
                            <a:schemeClr val="tx1"/>
                          </a:solidFill>
                          <a:latin typeface="BIZ UDPゴシック" panose="020B0400000000000000" pitchFamily="50" charset="-128"/>
                          <a:ea typeface="BIZ UDPゴシック" panose="020B0400000000000000" pitchFamily="50" charset="-128"/>
                          <a:cs typeface="Arial"/>
                        </a:rPr>
                        <a:t>300</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MW</a:t>
                      </a:r>
                      <a:r>
                        <a:rPr sz="16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600" dirty="0">
                          <a:solidFill>
                            <a:schemeClr val="tx1"/>
                          </a:solidFill>
                          <a:latin typeface="BIZ UDPゴシック" panose="020B0400000000000000" pitchFamily="50" charset="-128"/>
                          <a:ea typeface="BIZ UDPゴシック" panose="020B0400000000000000" pitchFamily="50" charset="-128"/>
                          <a:cs typeface="Arial"/>
                        </a:rPr>
                        <a:t>4</a:t>
                      </a:r>
                      <a:r>
                        <a:rPr sz="1600" spc="-10" dirty="0">
                          <a:solidFill>
                            <a:schemeClr val="tx1"/>
                          </a:solidFill>
                          <a:latin typeface="BIZ UDPゴシック" panose="020B0400000000000000" pitchFamily="50" charset="-128"/>
                          <a:ea typeface="BIZ UDPゴシック" panose="020B0400000000000000" pitchFamily="50" charset="-128"/>
                          <a:cs typeface="ＭＳ Ｐゴシック"/>
                        </a:rPr>
                        <a:t>プラント</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2476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2032</a:t>
                      </a:r>
                      <a:r>
                        <a:rPr sz="1600" dirty="0">
                          <a:solidFill>
                            <a:schemeClr val="tx1"/>
                          </a:solidFill>
                          <a:latin typeface="BIZ UDPゴシック" panose="020B0400000000000000" pitchFamily="50" charset="-128"/>
                          <a:ea typeface="BIZ UDPゴシック" panose="020B0400000000000000" pitchFamily="50" charset="-128"/>
                          <a:cs typeface="ＭＳ Ｐゴシック"/>
                        </a:rPr>
                        <a:t>年〜</a:t>
                      </a:r>
                      <a:r>
                        <a:rPr sz="1600" spc="-10" dirty="0">
                          <a:solidFill>
                            <a:schemeClr val="tx1"/>
                          </a:solidFill>
                          <a:latin typeface="BIZ UDPゴシック" panose="020B0400000000000000" pitchFamily="50" charset="-128"/>
                          <a:ea typeface="BIZ UDPゴシック" panose="020B0400000000000000" pitchFamily="50" charset="-128"/>
                          <a:cs typeface="Arial"/>
                        </a:rPr>
                        <a:t>2042</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2"/>
                  </a:ext>
                </a:extLst>
              </a:tr>
              <a:tr h="364913">
                <a:tc>
                  <a:txBody>
                    <a:bodyPr/>
                    <a:lstStyle/>
                    <a:p>
                      <a:pPr marL="90805">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355"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Purdue/Duke</a:t>
                      </a:r>
                      <a:r>
                        <a:rPr sz="1600" spc="-6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Energy</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7940"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インディアナ州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3"/>
                  </a:ext>
                </a:extLst>
              </a:tr>
            </a:tbl>
          </a:graphicData>
        </a:graphic>
      </p:graphicFrame>
      <p:sp>
        <p:nvSpPr>
          <p:cNvPr id="12" name="テキスト ボックス 11">
            <a:extLst>
              <a:ext uri="{FF2B5EF4-FFF2-40B4-BE49-F238E27FC236}">
                <a16:creationId xmlns:a16="http://schemas.microsoft.com/office/drawing/2014/main" id="{3DF0D871-E677-168C-099E-87181D97D7B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米国の新型炉プロジェクト</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494451" y="508510"/>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187" y="1692454"/>
            <a:ext cx="4442494" cy="4279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0" y="5789003"/>
            <a:ext cx="3793019" cy="922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743"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2578" y="2318571"/>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
        <p:nvSpPr>
          <p:cNvPr id="3" name="テキスト ボックス 2">
            <a:extLst>
              <a:ext uri="{FF2B5EF4-FFF2-40B4-BE49-F238E27FC236}">
                <a16:creationId xmlns:a16="http://schemas.microsoft.com/office/drawing/2014/main" id="{E6E594F9-9238-FF57-28A5-D9B92332EF2F}"/>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エマージングテクノロジー</a:t>
            </a:r>
          </a:p>
        </p:txBody>
      </p:sp>
    </p:spTree>
    <p:extLst>
      <p:ext uri="{BB962C8B-B14F-4D97-AF65-F5344CB8AC3E}">
        <p14:creationId xmlns:p14="http://schemas.microsoft.com/office/powerpoint/2010/main" val="4215904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72305" y="6462157"/>
            <a:ext cx="1367367" cy="153888"/>
          </a:xfrm>
          <a:prstGeom prst="rect">
            <a:avLst/>
          </a:prstGeom>
        </p:spPr>
        <p:txBody>
          <a:bodyPr vert="horz" wrap="square" lIns="0" tIns="0" rIns="0" bIns="0" rtlCol="0">
            <a:spAutoFit/>
          </a:bodyPr>
          <a:lstStyle/>
          <a:p>
            <a:pPr>
              <a:lnSpc>
                <a:spcPts val="1187"/>
              </a:lnSpc>
            </a:pPr>
            <a:r>
              <a:rPr sz="1067" spc="-13" dirty="0">
                <a:solidFill>
                  <a:srgbClr val="979EA1"/>
                </a:solidFill>
                <a:latin typeface="Arial"/>
                <a:cs typeface="Arial"/>
              </a:rPr>
              <a:t>©2022</a:t>
            </a:r>
            <a:r>
              <a:rPr sz="1067" dirty="0">
                <a:solidFill>
                  <a:srgbClr val="979EA1"/>
                </a:solidFill>
                <a:latin typeface="ＭＳ Ｐゴシック"/>
                <a:cs typeface="ＭＳ Ｐゴシック"/>
              </a:rPr>
              <a:t>原子力研究所</a:t>
            </a:r>
            <a:r>
              <a:rPr sz="1067" spc="-33" dirty="0">
                <a:solidFill>
                  <a:srgbClr val="979EA1"/>
                </a:solidFill>
                <a:latin typeface="Arial"/>
                <a:cs typeface="Arial"/>
              </a:rPr>
              <a:t>11</a:t>
            </a:r>
            <a:endParaRPr sz="1067">
              <a:latin typeface="Arial"/>
              <a:cs typeface="Arial"/>
            </a:endParaRPr>
          </a:p>
        </p:txBody>
      </p:sp>
      <p:sp>
        <p:nvSpPr>
          <p:cNvPr id="7" name="object 7"/>
          <p:cNvSpPr/>
          <p:nvPr/>
        </p:nvSpPr>
        <p:spPr>
          <a:xfrm>
            <a:off x="9005825" y="6435345"/>
            <a:ext cx="1912620" cy="268393"/>
          </a:xfrm>
          <a:custGeom>
            <a:avLst/>
            <a:gdLst/>
            <a:ahLst/>
            <a:cxnLst/>
            <a:rect l="l" t="t" r="r" b="b"/>
            <a:pathLst>
              <a:path w="1434465" h="201295">
                <a:moveTo>
                  <a:pt x="1434083" y="0"/>
                </a:moveTo>
                <a:lnTo>
                  <a:pt x="0" y="0"/>
                </a:lnTo>
                <a:lnTo>
                  <a:pt x="0" y="201167"/>
                </a:lnTo>
                <a:lnTo>
                  <a:pt x="1434083" y="201167"/>
                </a:lnTo>
                <a:lnTo>
                  <a:pt x="1434083" y="0"/>
                </a:lnTo>
                <a:close/>
              </a:path>
            </a:pathLst>
          </a:custGeom>
          <a:solidFill>
            <a:srgbClr val="FFFFFF"/>
          </a:solidFill>
        </p:spPr>
        <p:txBody>
          <a:bodyPr wrap="square" lIns="0" tIns="0" rIns="0" bIns="0" rtlCol="0"/>
          <a:lstStyle/>
          <a:p>
            <a:endParaRPr sz="2400"/>
          </a:p>
        </p:txBody>
      </p:sp>
      <p:graphicFrame>
        <p:nvGraphicFramePr>
          <p:cNvPr id="8" name="object 8"/>
          <p:cNvGraphicFramePr>
            <a:graphicFrameLocks noGrp="1"/>
          </p:cNvGraphicFramePr>
          <p:nvPr>
            <p:extLst>
              <p:ext uri="{D42A27DB-BD31-4B8C-83A1-F6EECF244321}">
                <p14:modId xmlns:p14="http://schemas.microsoft.com/office/powerpoint/2010/main" val="2459858796"/>
              </p:ext>
            </p:extLst>
          </p:nvPr>
        </p:nvGraphicFramePr>
        <p:xfrm>
          <a:off x="0" y="939146"/>
          <a:ext cx="12192000" cy="5510107"/>
        </p:xfrm>
        <a:graphic>
          <a:graphicData uri="http://schemas.openxmlformats.org/drawingml/2006/table">
            <a:tbl>
              <a:tblPr firstRow="1" bandRow="1">
                <a:tableStyleId>{2D5ABB26-0587-4C30-8999-92F81FD0307C}</a:tableStyleId>
              </a:tblPr>
              <a:tblGrid>
                <a:gridCol w="1999275">
                  <a:extLst>
                    <a:ext uri="{9D8B030D-6E8A-4147-A177-3AD203B41FA5}">
                      <a16:colId xmlns:a16="http://schemas.microsoft.com/office/drawing/2014/main" val="20000"/>
                    </a:ext>
                  </a:extLst>
                </a:gridCol>
                <a:gridCol w="2894626">
                  <a:extLst>
                    <a:ext uri="{9D8B030D-6E8A-4147-A177-3AD203B41FA5}">
                      <a16:colId xmlns:a16="http://schemas.microsoft.com/office/drawing/2014/main" val="20001"/>
                    </a:ext>
                  </a:extLst>
                </a:gridCol>
                <a:gridCol w="2390109">
                  <a:extLst>
                    <a:ext uri="{9D8B030D-6E8A-4147-A177-3AD203B41FA5}">
                      <a16:colId xmlns:a16="http://schemas.microsoft.com/office/drawing/2014/main" val="20002"/>
                    </a:ext>
                  </a:extLst>
                </a:gridCol>
                <a:gridCol w="2264215">
                  <a:extLst>
                    <a:ext uri="{9D8B030D-6E8A-4147-A177-3AD203B41FA5}">
                      <a16:colId xmlns:a16="http://schemas.microsoft.com/office/drawing/2014/main" val="20003"/>
                    </a:ext>
                  </a:extLst>
                </a:gridCol>
                <a:gridCol w="2643775">
                  <a:extLst>
                    <a:ext uri="{9D8B030D-6E8A-4147-A177-3AD203B41FA5}">
                      <a16:colId xmlns:a16="http://schemas.microsoft.com/office/drawing/2014/main" val="20004"/>
                    </a:ext>
                  </a:extLst>
                </a:gridCol>
              </a:tblGrid>
              <a:tr h="478367">
                <a:tc>
                  <a:txBody>
                    <a:bodyPr/>
                    <a:lstStyle/>
                    <a:p>
                      <a:pPr marL="443865">
                        <a:lnSpc>
                          <a:spcPct val="100000"/>
                        </a:lnSpc>
                        <a:spcBef>
                          <a:spcPts val="635"/>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開発元</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solidFill>
                      <a:srgbClr val="3CC2CF"/>
                    </a:solidFill>
                  </a:tcPr>
                </a:tc>
                <a:tc>
                  <a:txBody>
                    <a:bodyPr/>
                    <a:lstStyle/>
                    <a:p>
                      <a:pPr marR="5080" algn="ctr">
                        <a:lnSpc>
                          <a:spcPct val="100000"/>
                        </a:lnSpc>
                        <a:spcBef>
                          <a:spcPts val="635"/>
                        </a:spcBef>
                      </a:pPr>
                      <a:r>
                        <a:rPr sz="1600" b="1" spc="-10" dirty="0">
                          <a:solidFill>
                            <a:schemeClr val="tx1"/>
                          </a:solidFill>
                          <a:latin typeface="BIZ UDPゴシック" panose="020B0400000000000000" pitchFamily="50" charset="-128"/>
                          <a:ea typeface="BIZ UDPゴシック" panose="020B0400000000000000" pitchFamily="50" charset="-128"/>
                          <a:cs typeface="ＭＳ Ｐゴシック"/>
                        </a:rPr>
                        <a:t>事業者</a:t>
                      </a:r>
                      <a:r>
                        <a:rPr sz="1600" b="1" i="1" dirty="0">
                          <a:solidFill>
                            <a:schemeClr val="tx1"/>
                          </a:solidFill>
                          <a:latin typeface="BIZ UDPゴシック" panose="020B0400000000000000" pitchFamily="50" charset="-128"/>
                          <a:ea typeface="BIZ UDPゴシック" panose="020B0400000000000000" pitchFamily="50" charset="-128"/>
                          <a:cs typeface="Arial"/>
                        </a:rPr>
                        <a:t>/</a:t>
                      </a: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ユーザー</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solidFill>
                      <a:srgbClr val="3CC2CF"/>
                    </a:solidFill>
                  </a:tcPr>
                </a:tc>
                <a:tc>
                  <a:txBody>
                    <a:bodyPr/>
                    <a:lstStyle/>
                    <a:p>
                      <a:pPr marL="6985" algn="ctr">
                        <a:lnSpc>
                          <a:spcPct val="100000"/>
                        </a:lnSpc>
                        <a:spcBef>
                          <a:spcPts val="635"/>
                        </a:spcBef>
                      </a:pPr>
                      <a:r>
                        <a:rPr sz="1600" b="1" spc="-30" dirty="0">
                          <a:solidFill>
                            <a:schemeClr val="tx1"/>
                          </a:solidFill>
                          <a:latin typeface="BIZ UDPゴシック" panose="020B0400000000000000" pitchFamily="50" charset="-128"/>
                          <a:ea typeface="BIZ UDPゴシック" panose="020B0400000000000000" pitchFamily="50" charset="-128"/>
                          <a:cs typeface="ＭＳ Ｐゴシック"/>
                        </a:rPr>
                        <a:t>立地</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solidFill>
                      <a:srgbClr val="3CC2CF"/>
                    </a:solidFill>
                  </a:tcPr>
                </a:tc>
                <a:tc>
                  <a:txBody>
                    <a:bodyPr/>
                    <a:lstStyle/>
                    <a:p>
                      <a:pPr marL="158750" algn="ctr">
                        <a:lnSpc>
                          <a:spcPct val="100000"/>
                        </a:lnSpc>
                        <a:spcBef>
                          <a:spcPts val="635"/>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サイズ</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solidFill>
                      <a:srgbClr val="3CC2CF"/>
                    </a:solidFill>
                  </a:tcPr>
                </a:tc>
                <a:tc>
                  <a:txBody>
                    <a:bodyPr/>
                    <a:lstStyle/>
                    <a:p>
                      <a:pPr marL="137795" algn="ctr">
                        <a:lnSpc>
                          <a:spcPct val="100000"/>
                        </a:lnSpc>
                        <a:spcBef>
                          <a:spcPts val="635"/>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運転開始目標</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lnR w="9525">
                      <a:solidFill>
                        <a:srgbClr val="38C1CE"/>
                      </a:solidFill>
                      <a:prstDash val="solid"/>
                    </a:lnR>
                    <a:solidFill>
                      <a:srgbClr val="3CC2CF"/>
                    </a:solidFill>
                  </a:tcPr>
                </a:tc>
                <a:extLst>
                  <a:ext uri="{0D108BD9-81ED-4DB2-BD59-A6C34878D82A}">
                    <a16:rowId xmlns:a16="http://schemas.microsoft.com/office/drawing/2014/main" val="10000"/>
                  </a:ext>
                </a:extLst>
              </a:tr>
              <a:tr h="383540">
                <a:tc rowSpan="2">
                  <a:txBody>
                    <a:bodyPr/>
                    <a:lstStyle/>
                    <a:p>
                      <a:pPr algn="ctr">
                        <a:lnSpc>
                          <a:spcPct val="100000"/>
                        </a:lnSpc>
                        <a:spcBef>
                          <a:spcPts val="15"/>
                        </a:spcBef>
                      </a:pPr>
                      <a:endParaRPr sz="1700" dirty="0">
                        <a:solidFill>
                          <a:schemeClr val="tx1"/>
                        </a:solidFill>
                        <a:latin typeface="BIZ UDPゴシック" panose="020B0400000000000000" pitchFamily="50" charset="-128"/>
                        <a:ea typeface="BIZ UDPゴシック" panose="020B0400000000000000" pitchFamily="50" charset="-128"/>
                        <a:cs typeface="Times New Roman"/>
                      </a:endParaRPr>
                    </a:p>
                    <a:p>
                      <a:pPr marL="90805" algn="ctr">
                        <a:lnSpc>
                          <a:spcPct val="100000"/>
                        </a:lnSpc>
                      </a:pPr>
                      <a:r>
                        <a:rPr sz="1600" spc="-20" dirty="0">
                          <a:solidFill>
                            <a:schemeClr val="tx1"/>
                          </a:solidFill>
                          <a:latin typeface="BIZ UDPゴシック" panose="020B0400000000000000" pitchFamily="50" charset="-128"/>
                          <a:ea typeface="BIZ UDPゴシック" panose="020B0400000000000000" pitchFamily="50" charset="-128"/>
                          <a:cs typeface="Arial"/>
                        </a:rPr>
                        <a:t>Oklo</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2540" marB="0" anchor="ctr">
                    <a:lnL w="12700">
                      <a:solidFill>
                        <a:srgbClr val="3CC2CF"/>
                      </a:solidFill>
                      <a:prstDash val="solid"/>
                    </a:lnL>
                    <a:solidFill>
                      <a:srgbClr val="FCFCFC"/>
                    </a:solidFill>
                  </a:tcPr>
                </a:tc>
                <a:tc>
                  <a:txBody>
                    <a:bodyPr/>
                    <a:lstStyle/>
                    <a:p>
                      <a:pPr marR="4445" algn="ctr">
                        <a:lnSpc>
                          <a:spcPct val="100000"/>
                        </a:lnSpc>
                        <a:spcBef>
                          <a:spcPts val="360"/>
                        </a:spcBef>
                      </a:pPr>
                      <a:r>
                        <a:rPr sz="1600" spc="-20" dirty="0">
                          <a:solidFill>
                            <a:schemeClr val="tx1"/>
                          </a:solidFill>
                          <a:latin typeface="BIZ UDPゴシック" panose="020B0400000000000000" pitchFamily="50" charset="-128"/>
                          <a:ea typeface="BIZ UDPゴシック" panose="020B0400000000000000" pitchFamily="50" charset="-128"/>
                          <a:cs typeface="Arial"/>
                        </a:rPr>
                        <a:t>Oklo</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60960" marB="0" anchor="ctr">
                    <a:lnB w="9525">
                      <a:solidFill>
                        <a:srgbClr val="38C1CE"/>
                      </a:solidFill>
                      <a:prstDash val="solid"/>
                    </a:lnB>
                    <a:solidFill>
                      <a:srgbClr val="FCFCFC"/>
                    </a:solidFill>
                  </a:tcPr>
                </a:tc>
                <a:tc>
                  <a:txBody>
                    <a:bodyPr/>
                    <a:lstStyle/>
                    <a:p>
                      <a:pPr marL="6985" algn="ctr">
                        <a:lnSpc>
                          <a:spcPct val="100000"/>
                        </a:lnSpc>
                        <a:spcBef>
                          <a:spcPts val="370"/>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アイダホ州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nchor="ctr">
                    <a:lnB w="9525">
                      <a:solidFill>
                        <a:srgbClr val="38C1CE"/>
                      </a:solidFill>
                      <a:prstDash val="solid"/>
                    </a:lnB>
                    <a:solidFill>
                      <a:srgbClr val="FCFCFC"/>
                    </a:solidFill>
                  </a:tcPr>
                </a:tc>
                <a:tc>
                  <a:txBody>
                    <a:bodyPr/>
                    <a:lstStyle/>
                    <a:p>
                      <a:pPr marL="578485" algn="ctr">
                        <a:lnSpc>
                          <a:spcPct val="100000"/>
                        </a:lnSpc>
                        <a:spcBef>
                          <a:spcPts val="360"/>
                        </a:spcBef>
                      </a:pPr>
                      <a:r>
                        <a:rPr sz="1600" dirty="0">
                          <a:solidFill>
                            <a:schemeClr val="tx1"/>
                          </a:solidFill>
                          <a:latin typeface="BIZ UDPゴシック" panose="020B0400000000000000" pitchFamily="50" charset="-128"/>
                          <a:ea typeface="BIZ UDPゴシック" panose="020B0400000000000000" pitchFamily="50" charset="-128"/>
                          <a:cs typeface="Arial"/>
                        </a:rPr>
                        <a:t>1.5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60960" marB="0" anchor="ctr">
                    <a:lnB w="9525">
                      <a:solidFill>
                        <a:srgbClr val="38C1CE"/>
                      </a:solidFill>
                      <a:prstDash val="solid"/>
                    </a:lnB>
                    <a:solidFill>
                      <a:srgbClr val="FCFCFC"/>
                    </a:solidFill>
                  </a:tcPr>
                </a:tc>
                <a:tc>
                  <a:txBody>
                    <a:bodyPr/>
                    <a:lstStyle/>
                    <a:p>
                      <a:pPr marL="136525" algn="ctr">
                        <a:lnSpc>
                          <a:spcPct val="100000"/>
                        </a:lnSpc>
                        <a:spcBef>
                          <a:spcPts val="370"/>
                        </a:spcBef>
                      </a:pPr>
                      <a:r>
                        <a:rPr sz="1600" dirty="0">
                          <a:solidFill>
                            <a:schemeClr val="tx1"/>
                          </a:solidFill>
                          <a:latin typeface="BIZ UDPゴシック" panose="020B0400000000000000" pitchFamily="50" charset="-128"/>
                          <a:ea typeface="BIZ UDPゴシック" panose="020B0400000000000000" pitchFamily="50" charset="-128"/>
                          <a:cs typeface="Arial"/>
                        </a:rPr>
                        <a:t>2025</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nchor="ctr">
                    <a:lnR w="9525">
                      <a:solidFill>
                        <a:srgbClr val="38C1CE"/>
                      </a:solidFill>
                      <a:prstDash val="solid"/>
                    </a:lnR>
                    <a:lnB w="9525">
                      <a:solidFill>
                        <a:srgbClr val="38C1CE"/>
                      </a:solidFill>
                      <a:prstDash val="solid"/>
                    </a:lnB>
                    <a:solidFill>
                      <a:srgbClr val="FCFCFC"/>
                    </a:solidFill>
                  </a:tcPr>
                </a:tc>
                <a:extLst>
                  <a:ext uri="{0D108BD9-81ED-4DB2-BD59-A6C34878D82A}">
                    <a16:rowId xmlns:a16="http://schemas.microsoft.com/office/drawing/2014/main" val="10001"/>
                  </a:ext>
                </a:extLst>
              </a:tr>
              <a:tr h="390313">
                <a:tc vMerge="1">
                  <a:txBody>
                    <a:bodyPr/>
                    <a:lstStyle/>
                    <a:p>
                      <a:endParaRPr/>
                    </a:p>
                  </a:txBody>
                  <a:tcPr marL="0" marR="0" marT="1905" marB="0">
                    <a:lnL w="12700">
                      <a:solidFill>
                        <a:srgbClr val="3CC2CF"/>
                      </a:solidFill>
                      <a:prstDash val="solid"/>
                    </a:lnL>
                    <a:solidFill>
                      <a:srgbClr val="FCFCFC"/>
                    </a:solidFill>
                  </a:tcPr>
                </a:tc>
                <a:tc>
                  <a:txBody>
                    <a:bodyPr/>
                    <a:lstStyle/>
                    <a:p>
                      <a:pPr marR="3810" algn="ctr">
                        <a:lnSpc>
                          <a:spcPct val="100000"/>
                        </a:lnSpc>
                        <a:spcBef>
                          <a:spcPts val="395"/>
                        </a:spcBef>
                      </a:pPr>
                      <a:r>
                        <a:rPr sz="1600" dirty="0">
                          <a:solidFill>
                            <a:schemeClr val="tx1"/>
                          </a:solidFill>
                          <a:latin typeface="BIZ UDPゴシック" panose="020B0400000000000000" pitchFamily="50" charset="-128"/>
                          <a:ea typeface="BIZ UDPゴシック" panose="020B0400000000000000" pitchFamily="50" charset="-128"/>
                          <a:cs typeface="Arial"/>
                        </a:rPr>
                        <a:t>Compass</a:t>
                      </a:r>
                      <a:r>
                        <a:rPr sz="1600" spc="-40"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Mining</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66887" marB="0" anchor="ctr">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409"/>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9425" marB="0" anchor="ctr">
                    <a:lnT w="9525">
                      <a:solidFill>
                        <a:srgbClr val="38C1CE"/>
                      </a:solidFill>
                      <a:prstDash val="solid"/>
                    </a:lnT>
                    <a:lnB w="9525">
                      <a:solidFill>
                        <a:srgbClr val="38C1CE"/>
                      </a:solidFill>
                      <a:prstDash val="solid"/>
                    </a:lnB>
                    <a:solidFill>
                      <a:srgbClr val="FCFCFC"/>
                    </a:solidFill>
                  </a:tcPr>
                </a:tc>
                <a:tc>
                  <a:txBody>
                    <a:bodyPr/>
                    <a:lstStyle/>
                    <a:p>
                      <a:pPr marL="158750" algn="ctr">
                        <a:lnSpc>
                          <a:spcPct val="100000"/>
                        </a:lnSpc>
                        <a:spcBef>
                          <a:spcPts val="409"/>
                        </a:spcBef>
                      </a:pPr>
                      <a:r>
                        <a:rPr sz="1600" dirty="0">
                          <a:solidFill>
                            <a:schemeClr val="tx1"/>
                          </a:solidFill>
                          <a:latin typeface="BIZ UDPゴシック" panose="020B0400000000000000" pitchFamily="50" charset="-128"/>
                          <a:ea typeface="BIZ UDPゴシック" panose="020B0400000000000000" pitchFamily="50" charset="-128"/>
                          <a:cs typeface="ＭＳ Ｐゴシック"/>
                        </a:rPr>
                        <a:t>未定（合計</a:t>
                      </a:r>
                      <a:r>
                        <a:rPr sz="1600" dirty="0">
                          <a:solidFill>
                            <a:schemeClr val="tx1"/>
                          </a:solidFill>
                          <a:latin typeface="BIZ UDPゴシック" panose="020B0400000000000000" pitchFamily="50" charset="-128"/>
                          <a:ea typeface="BIZ UDPゴシック" panose="020B0400000000000000" pitchFamily="50" charset="-128"/>
                          <a:cs typeface="Arial"/>
                        </a:rPr>
                        <a:t>150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9425"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09"/>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9425"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2"/>
                  </a:ext>
                </a:extLst>
              </a:tr>
              <a:tr h="442807">
                <a:tc rowSpan="2">
                  <a:txBody>
                    <a:bodyPr/>
                    <a:lstStyle/>
                    <a:p>
                      <a:pPr marL="91440" marR="571500" algn="ctr">
                        <a:lnSpc>
                          <a:spcPct val="100000"/>
                        </a:lnSpc>
                        <a:spcBef>
                          <a:spcPts val="5"/>
                        </a:spcBef>
                      </a:pPr>
                      <a:r>
                        <a:rPr sz="1600" dirty="0">
                          <a:solidFill>
                            <a:schemeClr val="tx1"/>
                          </a:solidFill>
                          <a:latin typeface="BIZ UDPゴシック" panose="020B0400000000000000" pitchFamily="50" charset="-128"/>
                          <a:ea typeface="BIZ UDPゴシック" panose="020B0400000000000000" pitchFamily="50" charset="-128"/>
                          <a:cs typeface="Arial"/>
                        </a:rPr>
                        <a:t>Ultra</a:t>
                      </a:r>
                      <a:r>
                        <a:rPr sz="1600" spc="-10"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Safe </a:t>
                      </a:r>
                      <a:r>
                        <a:rPr sz="1600" spc="-10" dirty="0">
                          <a:solidFill>
                            <a:schemeClr val="tx1"/>
                          </a:solidFill>
                          <a:latin typeface="BIZ UDPゴシック" panose="020B0400000000000000" pitchFamily="50" charset="-128"/>
                          <a:ea typeface="BIZ UDPゴシック" panose="020B0400000000000000" pitchFamily="50" charset="-128"/>
                          <a:cs typeface="Arial"/>
                        </a:rPr>
                        <a:t>Nuclear</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8467" marB="0" anchor="ctr">
                    <a:lnL w="9525">
                      <a:solidFill>
                        <a:srgbClr val="38C1CE"/>
                      </a:solidFill>
                      <a:prstDash val="solid"/>
                    </a:lnL>
                    <a:solidFill>
                      <a:srgbClr val="FCFCFC"/>
                    </a:solidFill>
                  </a:tcPr>
                </a:tc>
                <a:tc>
                  <a:txBody>
                    <a:bodyPr/>
                    <a:lstStyle/>
                    <a:p>
                      <a:pPr marR="3810" algn="ctr">
                        <a:lnSpc>
                          <a:spcPct val="100000"/>
                        </a:lnSpc>
                        <a:spcBef>
                          <a:spcPts val="550"/>
                        </a:spcBef>
                      </a:pPr>
                      <a:r>
                        <a:rPr sz="1600" dirty="0">
                          <a:solidFill>
                            <a:schemeClr val="tx1"/>
                          </a:solidFill>
                          <a:latin typeface="BIZ UDPゴシック" panose="020B0400000000000000" pitchFamily="50" charset="-128"/>
                          <a:ea typeface="BIZ UDPゴシック" panose="020B0400000000000000" pitchFamily="50" charset="-128"/>
                          <a:cs typeface="Arial"/>
                        </a:rPr>
                        <a:t>Global</a:t>
                      </a:r>
                      <a:r>
                        <a:rPr sz="1600" spc="-3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First</a:t>
                      </a:r>
                      <a:r>
                        <a:rPr sz="1600" spc="1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OPG</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93133" marB="0" anchor="ctr">
                    <a:lnT w="9525">
                      <a:solidFill>
                        <a:srgbClr val="38C1CE"/>
                      </a:solidFill>
                      <a:prstDash val="solid"/>
                    </a:lnT>
                    <a:lnB w="9525">
                      <a:solidFill>
                        <a:srgbClr val="38C1CE"/>
                      </a:solidFill>
                      <a:prstDash val="solid"/>
                    </a:lnB>
                    <a:solidFill>
                      <a:srgbClr val="FCFCFC"/>
                    </a:solidFill>
                  </a:tcPr>
                </a:tc>
                <a:tc>
                  <a:txBody>
                    <a:bodyPr/>
                    <a:lstStyle/>
                    <a:p>
                      <a:pPr marL="7620" algn="ctr">
                        <a:lnSpc>
                          <a:spcPct val="100000"/>
                        </a:lnSpc>
                        <a:spcBef>
                          <a:spcPts val="56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a:t>
                      </a:r>
                      <a:r>
                        <a:rPr sz="1600" spc="-25" dirty="0">
                          <a:solidFill>
                            <a:schemeClr val="tx1"/>
                          </a:solidFill>
                          <a:latin typeface="BIZ UDPゴシック" panose="020B0400000000000000" pitchFamily="50" charset="-128"/>
                          <a:ea typeface="BIZ UDPゴシック" panose="020B0400000000000000" pitchFamily="50" charset="-128"/>
                          <a:cs typeface="Arial"/>
                        </a:rPr>
                        <a:t>CRL</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95673" marB="0" anchor="ctr">
                    <a:lnT w="9525">
                      <a:solidFill>
                        <a:srgbClr val="38C1CE"/>
                      </a:solidFill>
                      <a:prstDash val="solid"/>
                    </a:lnT>
                    <a:lnB w="9525">
                      <a:solidFill>
                        <a:srgbClr val="38C1CE"/>
                      </a:solidFill>
                      <a:prstDash val="solid"/>
                    </a:lnB>
                    <a:solidFill>
                      <a:srgbClr val="FCFCFC"/>
                    </a:solidFill>
                  </a:tcPr>
                </a:tc>
                <a:tc>
                  <a:txBody>
                    <a:bodyPr/>
                    <a:lstStyle/>
                    <a:p>
                      <a:pPr marL="151130" algn="ctr">
                        <a:lnSpc>
                          <a:spcPct val="100000"/>
                        </a:lnSpc>
                        <a:spcBef>
                          <a:spcPts val="550"/>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9313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565"/>
                        </a:spcBef>
                      </a:pPr>
                      <a:r>
                        <a:rPr sz="1600" dirty="0">
                          <a:solidFill>
                            <a:schemeClr val="tx1"/>
                          </a:solidFill>
                          <a:latin typeface="BIZ UDPゴシック" panose="020B0400000000000000" pitchFamily="50" charset="-128"/>
                          <a:ea typeface="BIZ UDPゴシック" panose="020B0400000000000000" pitchFamily="50" charset="-128"/>
                          <a:cs typeface="Arial"/>
                        </a:rPr>
                        <a:t>2025</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95673"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3"/>
                  </a:ext>
                </a:extLst>
              </a:tr>
              <a:tr h="419100">
                <a:tc vMerge="1">
                  <a:txBody>
                    <a:bodyPr/>
                    <a:lstStyle/>
                    <a:p>
                      <a:endParaRPr/>
                    </a:p>
                  </a:txBody>
                  <a:tcPr marL="0" marR="0" marT="6350" marB="0">
                    <a:lnL w="9525">
                      <a:solidFill>
                        <a:srgbClr val="38C1CE"/>
                      </a:solidFill>
                      <a:prstDash val="solid"/>
                    </a:lnL>
                    <a:solidFill>
                      <a:srgbClr val="FCFCFC"/>
                    </a:solidFill>
                  </a:tcPr>
                </a:tc>
                <a:tc>
                  <a:txBody>
                    <a:bodyPr/>
                    <a:lstStyle/>
                    <a:p>
                      <a:pPr marR="3810" algn="ctr">
                        <a:lnSpc>
                          <a:spcPct val="100000"/>
                        </a:lnSpc>
                        <a:spcBef>
                          <a:spcPts val="434"/>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イリノイ大学</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3659" marB="0" anchor="ctr">
                    <a:lnT w="9525">
                      <a:solidFill>
                        <a:srgbClr val="38C1CE"/>
                      </a:solidFill>
                      <a:prstDash val="solid"/>
                    </a:lnT>
                    <a:lnB w="9525">
                      <a:solidFill>
                        <a:srgbClr val="38C1CE"/>
                      </a:solidFill>
                      <a:prstDash val="solid"/>
                    </a:lnB>
                    <a:solidFill>
                      <a:srgbClr val="FCFCFC"/>
                    </a:solidFill>
                  </a:tcPr>
                </a:tc>
                <a:tc>
                  <a:txBody>
                    <a:bodyPr/>
                    <a:lstStyle/>
                    <a:p>
                      <a:pPr marL="6350" algn="ctr">
                        <a:lnSpc>
                          <a:spcPct val="100000"/>
                        </a:lnSpc>
                        <a:spcBef>
                          <a:spcPts val="434"/>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イリノイ州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3659"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34"/>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3659"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4"/>
                  </a:ext>
                </a:extLst>
              </a:tr>
              <a:tr h="408940">
                <a:tc>
                  <a:txBody>
                    <a:bodyPr/>
                    <a:lstStyle/>
                    <a:p>
                      <a:pPr algn="ctr">
                        <a:lnSpc>
                          <a:spcPct val="100000"/>
                        </a:lnSpc>
                      </a:pPr>
                      <a:endParaRPr sz="160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9525">
                      <a:solidFill>
                        <a:srgbClr val="38C1CE"/>
                      </a:solidFill>
                      <a:prstDash val="solid"/>
                    </a:lnL>
                    <a:lnB w="9525">
                      <a:solidFill>
                        <a:srgbClr val="38C1CE"/>
                      </a:solidFill>
                      <a:prstDash val="solid"/>
                    </a:lnB>
                    <a:solidFill>
                      <a:srgbClr val="FCFCFC"/>
                    </a:solidFill>
                  </a:tcPr>
                </a:tc>
                <a:tc>
                  <a:txBody>
                    <a:bodyPr/>
                    <a:lstStyle/>
                    <a:p>
                      <a:pPr marR="4445" algn="ctr">
                        <a:lnSpc>
                          <a:spcPct val="100000"/>
                        </a:lnSpc>
                        <a:spcBef>
                          <a:spcPts val="450"/>
                        </a:spcBef>
                      </a:pPr>
                      <a:r>
                        <a:rPr sz="1600" dirty="0">
                          <a:solidFill>
                            <a:schemeClr val="tx1"/>
                          </a:solidFill>
                          <a:latin typeface="BIZ UDPゴシック" panose="020B0400000000000000" pitchFamily="50" charset="-128"/>
                          <a:ea typeface="BIZ UDPゴシック" panose="020B0400000000000000" pitchFamily="50" charset="-128"/>
                          <a:cs typeface="Arial"/>
                        </a:rPr>
                        <a:t>Copper</a:t>
                      </a:r>
                      <a:r>
                        <a:rPr sz="1600" spc="-70"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Valley</a:t>
                      </a:r>
                      <a:r>
                        <a:rPr sz="1600" spc="-4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(CVEA)</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6200" marB="0" anchor="ctr">
                    <a:lnT w="9525">
                      <a:solidFill>
                        <a:srgbClr val="38C1CE"/>
                      </a:solidFill>
                      <a:prstDash val="solid"/>
                    </a:lnT>
                    <a:lnB w="9525">
                      <a:solidFill>
                        <a:srgbClr val="38C1CE"/>
                      </a:solidFill>
                      <a:prstDash val="solid"/>
                    </a:lnB>
                    <a:solidFill>
                      <a:srgbClr val="FCFCFC"/>
                    </a:solidFill>
                  </a:tcPr>
                </a:tc>
                <a:tc>
                  <a:txBody>
                    <a:bodyPr/>
                    <a:lstStyle/>
                    <a:p>
                      <a:pPr marL="8890" algn="ctr">
                        <a:lnSpc>
                          <a:spcPct val="100000"/>
                        </a:lnSpc>
                        <a:spcBef>
                          <a:spcPts val="46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アラスカ州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8740"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50"/>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6200" marB="0" anchor="ctr">
                    <a:lnT w="9525">
                      <a:solidFill>
                        <a:srgbClr val="38C1CE"/>
                      </a:solidFill>
                      <a:prstDash val="solid"/>
                    </a:lnT>
                    <a:lnB w="9525">
                      <a:solidFill>
                        <a:srgbClr val="38C1CE"/>
                      </a:solidFill>
                      <a:prstDash val="solid"/>
                    </a:lnB>
                    <a:solidFill>
                      <a:srgbClr val="FCFCFC"/>
                    </a:solidFill>
                  </a:tcPr>
                </a:tc>
                <a:tc>
                  <a:txBody>
                    <a:bodyPr/>
                    <a:lstStyle/>
                    <a:p>
                      <a:pPr marL="137160" algn="ctr">
                        <a:lnSpc>
                          <a:spcPct val="100000"/>
                        </a:lnSpc>
                        <a:spcBef>
                          <a:spcPts val="46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8740"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5"/>
                  </a:ext>
                </a:extLst>
              </a:tr>
              <a:tr h="396240">
                <a:tc rowSpan="3">
                  <a:txBody>
                    <a:bodyPr/>
                    <a:lstStyle/>
                    <a:p>
                      <a:pPr marL="91440" algn="ctr">
                        <a:lnSpc>
                          <a:spcPct val="100000"/>
                        </a:lnSpc>
                      </a:pPr>
                      <a:r>
                        <a:rPr sz="1600" spc="-10" dirty="0">
                          <a:solidFill>
                            <a:schemeClr val="tx1"/>
                          </a:solidFill>
                          <a:latin typeface="BIZ UDPゴシック" panose="020B0400000000000000" pitchFamily="50" charset="-128"/>
                          <a:ea typeface="BIZ UDPゴシック" panose="020B0400000000000000" pitchFamily="50" charset="-128"/>
                          <a:cs typeface="Arial"/>
                        </a:rPr>
                        <a:t>Westinghouse</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0"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3175" algn="ctr">
                        <a:lnSpc>
                          <a:spcPct val="100000"/>
                        </a:lnSpc>
                        <a:spcBef>
                          <a:spcPts val="430"/>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未公表</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2813" marB="0" anchor="ctr">
                    <a:lnT w="9525">
                      <a:solidFill>
                        <a:srgbClr val="38C1CE"/>
                      </a:solidFill>
                      <a:prstDash val="solid"/>
                    </a:lnT>
                    <a:lnB w="9525">
                      <a:solidFill>
                        <a:srgbClr val="38C1CE"/>
                      </a:solidFill>
                      <a:prstDash val="solid"/>
                    </a:lnB>
                    <a:solidFill>
                      <a:srgbClr val="FCFCFC"/>
                    </a:solidFill>
                  </a:tcPr>
                </a:tc>
                <a:tc>
                  <a:txBody>
                    <a:bodyPr/>
                    <a:lstStyle/>
                    <a:p>
                      <a:pPr marL="7620" algn="ctr">
                        <a:lnSpc>
                          <a:spcPct val="100000"/>
                        </a:lnSpc>
                        <a:spcBef>
                          <a:spcPts val="430"/>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カナダ</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2813"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30"/>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2813"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6"/>
                  </a:ext>
                </a:extLst>
              </a:tr>
              <a:tr h="396240">
                <a:tc vMerge="1">
                  <a:txBody>
                    <a:bodyPr/>
                    <a:lstStyle/>
                    <a:p>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2540"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Bruce</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8255"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オンタリオ州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7"/>
                  </a:ext>
                </a:extLst>
              </a:tr>
              <a:tr h="396240">
                <a:tc vMerge="1">
                  <a:txBody>
                    <a:bodyPr/>
                    <a:lstStyle/>
                    <a:p>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5080"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ペンシルベニア州立大学</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7620" algn="ctr">
                        <a:lnSpc>
                          <a:spcPct val="100000"/>
                        </a:lnSpc>
                        <a:spcBef>
                          <a:spcPts val="42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米国</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8"/>
                  </a:ext>
                </a:extLst>
              </a:tr>
              <a:tr h="396240">
                <a:tc>
                  <a:txBody>
                    <a:bodyPr/>
                    <a:lstStyle/>
                    <a:p>
                      <a:pPr marL="91440" algn="ctr">
                        <a:lnSpc>
                          <a:spcPct val="100000"/>
                        </a:lnSpc>
                        <a:spcBef>
                          <a:spcPts val="415"/>
                        </a:spcBef>
                      </a:pPr>
                      <a:r>
                        <a:rPr sz="1600" spc="-10" dirty="0">
                          <a:solidFill>
                            <a:schemeClr val="tx1"/>
                          </a:solidFill>
                          <a:latin typeface="BIZ UDPゴシック" panose="020B0400000000000000" pitchFamily="50" charset="-128"/>
                          <a:ea typeface="BIZ UDPゴシック" panose="020B0400000000000000" pitchFamily="50" charset="-128"/>
                          <a:cs typeface="Arial"/>
                        </a:rPr>
                        <a:t>Radiant</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3810" algn="ctr">
                        <a:lnSpc>
                          <a:spcPct val="100000"/>
                        </a:lnSpc>
                        <a:spcBef>
                          <a:spcPts val="425"/>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未公表</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アイダホ州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578485"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1.2</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2026</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9"/>
                  </a:ext>
                </a:extLst>
              </a:tr>
              <a:tr h="396240">
                <a:tc>
                  <a:txBody>
                    <a:bodyPr/>
                    <a:lstStyle/>
                    <a:p>
                      <a:pPr marL="91440" algn="ctr">
                        <a:lnSpc>
                          <a:spcPct val="100000"/>
                        </a:lnSpc>
                        <a:spcBef>
                          <a:spcPts val="42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4445" algn="ctr">
                        <a:lnSpc>
                          <a:spcPct val="100000"/>
                        </a:lnSpc>
                        <a:spcBef>
                          <a:spcPts val="414"/>
                        </a:spcBef>
                      </a:pPr>
                      <a:r>
                        <a:rPr sz="1600" spc="-10" dirty="0">
                          <a:solidFill>
                            <a:schemeClr val="tx1"/>
                          </a:solidFill>
                          <a:latin typeface="BIZ UDPゴシック" panose="020B0400000000000000" pitchFamily="50" charset="-128"/>
                          <a:ea typeface="BIZ UDPゴシック" panose="020B0400000000000000" pitchFamily="50" charset="-128"/>
                          <a:cs typeface="Arial"/>
                        </a:rPr>
                        <a:t>Eielson</a:t>
                      </a:r>
                      <a:r>
                        <a:rPr sz="1600" spc="-3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AFB</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2" marB="0" anchor="ctr">
                    <a:lnT w="9525">
                      <a:solidFill>
                        <a:srgbClr val="38C1CE"/>
                      </a:solidFill>
                      <a:prstDash val="solid"/>
                    </a:lnT>
                    <a:lnB w="9525">
                      <a:solidFill>
                        <a:srgbClr val="38C1CE"/>
                      </a:solidFill>
                      <a:prstDash val="solid"/>
                    </a:lnB>
                    <a:solidFill>
                      <a:srgbClr val="FCFCFC"/>
                    </a:solidFill>
                  </a:tcPr>
                </a:tc>
                <a:tc>
                  <a:txBody>
                    <a:bodyPr/>
                    <a:lstStyle/>
                    <a:p>
                      <a:pPr marL="8890"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アラスカ州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53670"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1</a:t>
                      </a:r>
                      <a:r>
                        <a:rPr sz="16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600" dirty="0">
                          <a:solidFill>
                            <a:schemeClr val="tx1"/>
                          </a:solidFill>
                          <a:latin typeface="BIZ UDPゴシック" panose="020B0400000000000000" pitchFamily="50" charset="-128"/>
                          <a:ea typeface="BIZ UDPゴシック" panose="020B0400000000000000" pitchFamily="50" charset="-128"/>
                          <a:cs typeface="Arial"/>
                        </a:rPr>
                        <a:t>10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0"/>
                  </a:ext>
                </a:extLst>
              </a:tr>
              <a:tr h="609600">
                <a:tc>
                  <a:txBody>
                    <a:bodyPr/>
                    <a:lstStyle/>
                    <a:p>
                      <a:pPr marL="91440" marR="456565" algn="ctr">
                        <a:lnSpc>
                          <a:spcPct val="100000"/>
                        </a:lnSpc>
                        <a:spcBef>
                          <a:spcPts val="320"/>
                        </a:spcBef>
                      </a:pPr>
                      <a:r>
                        <a:rPr sz="1600" spc="-10" dirty="0">
                          <a:solidFill>
                            <a:schemeClr val="tx1"/>
                          </a:solidFill>
                          <a:latin typeface="BIZ UDPゴシック" panose="020B0400000000000000" pitchFamily="50" charset="-128"/>
                          <a:ea typeface="BIZ UDPゴシック" panose="020B0400000000000000" pitchFamily="50" charset="-128"/>
                          <a:cs typeface="Arial"/>
                        </a:rPr>
                        <a:t>X-</a:t>
                      </a:r>
                      <a:r>
                        <a:rPr sz="1600" dirty="0">
                          <a:solidFill>
                            <a:schemeClr val="tx1"/>
                          </a:solidFill>
                          <a:latin typeface="BIZ UDPゴシック" panose="020B0400000000000000" pitchFamily="50" charset="-128"/>
                          <a:ea typeface="BIZ UDPゴシック" panose="020B0400000000000000" pitchFamily="50" charset="-128"/>
                          <a:cs typeface="Arial"/>
                        </a:rPr>
                        <a:t>energy</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or </a:t>
                      </a:r>
                      <a:r>
                        <a:rPr sz="1600" spc="-20" dirty="0">
                          <a:solidFill>
                            <a:schemeClr val="tx1"/>
                          </a:solidFill>
                          <a:latin typeface="BIZ UDPゴシック" panose="020B0400000000000000" pitchFamily="50" charset="-128"/>
                          <a:ea typeface="BIZ UDPゴシック" panose="020B0400000000000000" pitchFamily="50" charset="-128"/>
                          <a:cs typeface="Arial"/>
                        </a:rPr>
                        <a:t>BWXT</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4445" algn="ctr">
                        <a:lnSpc>
                          <a:spcPct val="100000"/>
                        </a:lnSpc>
                        <a:spcBef>
                          <a:spcPts val="1040"/>
                        </a:spcBef>
                      </a:pPr>
                      <a:r>
                        <a:rPr sz="1600" dirty="0">
                          <a:solidFill>
                            <a:schemeClr val="tx1"/>
                          </a:solidFill>
                          <a:latin typeface="BIZ UDPゴシック" panose="020B0400000000000000" pitchFamily="50" charset="-128"/>
                          <a:ea typeface="BIZ UDPゴシック" panose="020B0400000000000000" pitchFamily="50" charset="-128"/>
                          <a:cs typeface="Arial"/>
                        </a:rPr>
                        <a:t>DoD</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SCO</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176107" marB="0">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105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アイダホ州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78647" marB="0">
                    <a:lnT w="9525">
                      <a:solidFill>
                        <a:srgbClr val="38C1CE"/>
                      </a:solidFill>
                      <a:prstDash val="solid"/>
                    </a:lnT>
                    <a:lnB w="9525">
                      <a:solidFill>
                        <a:srgbClr val="38C1CE"/>
                      </a:solidFill>
                      <a:prstDash val="solid"/>
                    </a:lnB>
                    <a:solidFill>
                      <a:srgbClr val="FCFCFC"/>
                    </a:solidFill>
                  </a:tcPr>
                </a:tc>
                <a:tc>
                  <a:txBody>
                    <a:bodyPr/>
                    <a:lstStyle/>
                    <a:p>
                      <a:pPr marL="578485" algn="ctr">
                        <a:lnSpc>
                          <a:spcPct val="100000"/>
                        </a:lnSpc>
                        <a:spcBef>
                          <a:spcPts val="1040"/>
                        </a:spcBef>
                      </a:pPr>
                      <a:r>
                        <a:rPr sz="1600" dirty="0">
                          <a:solidFill>
                            <a:schemeClr val="tx1"/>
                          </a:solidFill>
                          <a:latin typeface="BIZ UDPゴシック" panose="020B0400000000000000" pitchFamily="50" charset="-128"/>
                          <a:ea typeface="BIZ UDPゴシック" panose="020B0400000000000000" pitchFamily="50" charset="-128"/>
                          <a:cs typeface="Arial"/>
                        </a:rPr>
                        <a:t>1.5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176107" marB="0">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1055"/>
                        </a:spcBef>
                      </a:pPr>
                      <a:r>
                        <a:rPr sz="1600" dirty="0">
                          <a:solidFill>
                            <a:schemeClr val="tx1"/>
                          </a:solidFill>
                          <a:latin typeface="BIZ UDPゴシック" panose="020B0400000000000000" pitchFamily="50" charset="-128"/>
                          <a:ea typeface="BIZ UDPゴシック" panose="020B0400000000000000" pitchFamily="50" charset="-128"/>
                          <a:cs typeface="Arial"/>
                        </a:rPr>
                        <a:t>2025</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7864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1"/>
                  </a:ext>
                </a:extLst>
              </a:tr>
              <a:tr h="396240">
                <a:tc>
                  <a:txBody>
                    <a:bodyPr/>
                    <a:lstStyle/>
                    <a:p>
                      <a:pPr marL="91440"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Kairos</a:t>
                      </a:r>
                      <a:r>
                        <a:rPr sz="1600" spc="-3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3175" algn="ctr">
                        <a:lnSpc>
                          <a:spcPct val="100000"/>
                        </a:lnSpc>
                        <a:spcBef>
                          <a:spcPts val="415"/>
                        </a:spcBef>
                      </a:pPr>
                      <a:r>
                        <a:rPr sz="1600" spc="-10" dirty="0">
                          <a:solidFill>
                            <a:schemeClr val="tx1"/>
                          </a:solidFill>
                          <a:latin typeface="BIZ UDPゴシック" panose="020B0400000000000000" pitchFamily="50" charset="-128"/>
                          <a:ea typeface="BIZ UDPゴシック" panose="020B0400000000000000" pitchFamily="50" charset="-128"/>
                          <a:cs typeface="Arial"/>
                        </a:rPr>
                        <a:t>Kairos</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テネシー州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60020"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35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MWth</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714375" algn="l">
                        <a:lnSpc>
                          <a:spcPts val="1320"/>
                        </a:lnSpc>
                        <a:spcBef>
                          <a:spcPts val="425"/>
                        </a:spcBef>
                      </a:pPr>
                      <a:r>
                        <a:rPr lang="ja-JP" altLang="en-US" sz="160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2026</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9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tcPr>
                </a:tc>
                <a:extLst>
                  <a:ext uri="{0D108BD9-81ED-4DB2-BD59-A6C34878D82A}">
                    <a16:rowId xmlns:a16="http://schemas.microsoft.com/office/drawing/2014/main" val="10012"/>
                  </a:ext>
                </a:extLst>
              </a:tr>
            </a:tbl>
          </a:graphicData>
        </a:graphic>
      </p:graphicFrame>
      <p:sp>
        <p:nvSpPr>
          <p:cNvPr id="12" name="テキスト ボックス 11">
            <a:extLst>
              <a:ext uri="{FF2B5EF4-FFF2-40B4-BE49-F238E27FC236}">
                <a16:creationId xmlns:a16="http://schemas.microsoft.com/office/drawing/2014/main" id="{DD9C9BA0-3D23-ADAF-0509-9335034A901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米国の小型炉／試験炉プロジェクト</a:t>
            </a:r>
          </a:p>
        </p:txBody>
      </p:sp>
      <p:sp>
        <p:nvSpPr>
          <p:cNvPr id="13" name="object 7">
            <a:extLst>
              <a:ext uri="{FF2B5EF4-FFF2-40B4-BE49-F238E27FC236}">
                <a16:creationId xmlns:a16="http://schemas.microsoft.com/office/drawing/2014/main" id="{9D6AAF1C-5F2A-3C13-92A3-AD6DE908B780}"/>
              </a:ext>
            </a:extLst>
          </p:cNvPr>
          <p:cNvSpPr txBox="1"/>
          <p:nvPr/>
        </p:nvSpPr>
        <p:spPr>
          <a:xfrm>
            <a:off x="5126555" y="6544584"/>
            <a:ext cx="1912620" cy="202556"/>
          </a:xfrm>
          <a:prstGeom prst="rect">
            <a:avLst/>
          </a:prstGeom>
          <a:solidFill>
            <a:srgbClr val="FFFFFF"/>
          </a:solidFill>
        </p:spPr>
        <p:txBody>
          <a:bodyPr vert="horz" wrap="square" lIns="0" tIns="58420" rIns="0" bIns="0" rtlCol="0">
            <a:spAutoFit/>
          </a:bodyPr>
          <a:lstStyle/>
          <a:p>
            <a:pPr marL="121917">
              <a:spcBef>
                <a:spcPts val="460"/>
              </a:spcBef>
            </a:pPr>
            <a:r>
              <a:rPr sz="933" dirty="0">
                <a:solidFill>
                  <a:srgbClr val="001F5F"/>
                </a:solidFill>
                <a:latin typeface="Arial"/>
                <a:cs typeface="Arial"/>
              </a:rPr>
              <a:t>©2022</a:t>
            </a:r>
            <a:r>
              <a:rPr sz="933" spc="-40" dirty="0">
                <a:solidFill>
                  <a:srgbClr val="001F5F"/>
                </a:solidFill>
                <a:latin typeface="Arial"/>
                <a:cs typeface="Arial"/>
              </a:rPr>
              <a:t> </a:t>
            </a:r>
            <a:r>
              <a:rPr sz="933" dirty="0">
                <a:solidFill>
                  <a:srgbClr val="001F5F"/>
                </a:solidFill>
                <a:latin typeface="Arial"/>
                <a:cs typeface="Arial"/>
              </a:rPr>
              <a:t>Nuclear</a:t>
            </a:r>
            <a:r>
              <a:rPr sz="933" spc="-40" dirty="0">
                <a:solidFill>
                  <a:srgbClr val="001F5F"/>
                </a:solidFill>
                <a:latin typeface="Arial"/>
                <a:cs typeface="Arial"/>
              </a:rPr>
              <a:t> </a:t>
            </a:r>
            <a:r>
              <a:rPr sz="933" dirty="0">
                <a:solidFill>
                  <a:srgbClr val="001F5F"/>
                </a:solidFill>
                <a:latin typeface="Arial"/>
                <a:cs typeface="Arial"/>
              </a:rPr>
              <a:t>Energy</a:t>
            </a:r>
            <a:r>
              <a:rPr sz="933" spc="-33" dirty="0">
                <a:solidFill>
                  <a:srgbClr val="001F5F"/>
                </a:solidFill>
                <a:latin typeface="Arial"/>
                <a:cs typeface="Arial"/>
              </a:rPr>
              <a:t> </a:t>
            </a:r>
            <a:r>
              <a:rPr sz="933" spc="-13" dirty="0">
                <a:solidFill>
                  <a:srgbClr val="001F5F"/>
                </a:solidFill>
                <a:latin typeface="Arial"/>
                <a:cs typeface="Arial"/>
              </a:rPr>
              <a:t>Institute</a:t>
            </a:r>
            <a:endParaRPr sz="933" dirty="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5"/>
          <p:cNvPicPr/>
          <p:nvPr/>
        </p:nvPicPr>
        <p:blipFill>
          <a:blip r:embed="rId2" cstate="print"/>
          <a:stretch>
            <a:fillRect/>
          </a:stretch>
        </p:blipFill>
        <p:spPr>
          <a:xfrm>
            <a:off x="1" y="77114"/>
            <a:ext cx="12191999" cy="6696456"/>
          </a:xfrm>
          <a:prstGeom prst="rect">
            <a:avLst/>
          </a:prstGeom>
        </p:spPr>
      </p:pic>
      <p:sp>
        <p:nvSpPr>
          <p:cNvPr id="26" name="object 26"/>
          <p:cNvSpPr txBox="1">
            <a:spLocks noGrp="1"/>
          </p:cNvSpPr>
          <p:nvPr>
            <p:ph type="title"/>
          </p:nvPr>
        </p:nvSpPr>
        <p:spPr>
          <a:xfrm>
            <a:off x="801052" y="357374"/>
            <a:ext cx="10515600" cy="617810"/>
          </a:xfrm>
          <a:prstGeom prst="rect">
            <a:avLst/>
          </a:prstGeom>
        </p:spPr>
        <p:txBody>
          <a:bodyPr vert="horz" wrap="square" lIns="0" tIns="246075" rIns="0" bIns="0" rtlCol="0">
            <a:spAutoFit/>
          </a:bodyPr>
          <a:lstStyle/>
          <a:p>
            <a:pPr marL="206375" algn="ctr">
              <a:lnSpc>
                <a:spcPct val="100000"/>
              </a:lnSpc>
              <a:spcBef>
                <a:spcPts val="95"/>
              </a:spcBef>
            </a:pPr>
            <a:r>
              <a:rPr lang="en-US" sz="2400" dirty="0"/>
              <a:t>Accelerating</a:t>
            </a:r>
            <a:r>
              <a:rPr lang="en-US" sz="2400" spc="-120" dirty="0"/>
              <a:t> </a:t>
            </a:r>
            <a:r>
              <a:rPr lang="en-US" sz="2400" dirty="0"/>
              <a:t>advanced</a:t>
            </a:r>
            <a:r>
              <a:rPr lang="en-US" sz="2400" spc="-114" dirty="0"/>
              <a:t> </a:t>
            </a:r>
            <a:r>
              <a:rPr lang="en-US" sz="2400" dirty="0"/>
              <a:t>reactor</a:t>
            </a:r>
            <a:r>
              <a:rPr lang="en-US" sz="2400" spc="-120" dirty="0"/>
              <a:t> </a:t>
            </a:r>
            <a:r>
              <a:rPr lang="en-US" sz="2400" dirty="0"/>
              <a:t>demonstration</a:t>
            </a:r>
            <a:r>
              <a:rPr lang="en-US" sz="2400" spc="-105" dirty="0"/>
              <a:t> </a:t>
            </a:r>
            <a:r>
              <a:rPr lang="en-US" sz="2400" dirty="0"/>
              <a:t>&amp;</a:t>
            </a:r>
            <a:r>
              <a:rPr lang="en-US" sz="2400" spc="-125" dirty="0"/>
              <a:t> </a:t>
            </a:r>
            <a:r>
              <a:rPr lang="en-US" sz="2400" spc="-10" dirty="0"/>
              <a:t>deployment</a:t>
            </a:r>
          </a:p>
        </p:txBody>
      </p:sp>
      <p:sp>
        <p:nvSpPr>
          <p:cNvPr id="29" name="object 29"/>
          <p:cNvSpPr txBox="1"/>
          <p:nvPr/>
        </p:nvSpPr>
        <p:spPr>
          <a:xfrm>
            <a:off x="5936615" y="6684670"/>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FFFFFF"/>
                </a:solidFill>
                <a:latin typeface="Calibri"/>
                <a:cs typeface="Calibri"/>
              </a:rPr>
              <a:t>41</a:t>
            </a:fld>
            <a:endParaRPr sz="1200">
              <a:latin typeface="Calibri"/>
              <a:cs typeface="Calibri"/>
            </a:endParaRPr>
          </a:p>
        </p:txBody>
      </p:sp>
      <p:sp>
        <p:nvSpPr>
          <p:cNvPr id="30" name="テキスト ボックス 29">
            <a:extLst>
              <a:ext uri="{FF2B5EF4-FFF2-40B4-BE49-F238E27FC236}">
                <a16:creationId xmlns:a16="http://schemas.microsoft.com/office/drawing/2014/main" id="{24DED468-FEBA-A20E-9B72-3D32F556AEC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続々稼働へ</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4">
                    <a:lumMod val="75000"/>
                  </a:schemeClr>
                </a:solidFill>
                <a:latin typeface="Meiryo UI" panose="020B0604030504040204" pitchFamily="50" charset="-128"/>
                <a:ea typeface="Meiryo UI" panose="020B0604030504040204" pitchFamily="50" charset="-128"/>
              </a:rPr>
              <a:t>２</a:t>
            </a:r>
          </a:p>
        </p:txBody>
      </p:sp>
      <p:sp>
        <p:nvSpPr>
          <p:cNvPr id="3" name="テキスト ボックス 2"/>
          <p:cNvSpPr txBox="1"/>
          <p:nvPr/>
        </p:nvSpPr>
        <p:spPr>
          <a:xfrm>
            <a:off x="1424988" y="2767280"/>
            <a:ext cx="9378099" cy="1569660"/>
          </a:xfrm>
          <a:prstGeom prst="rect">
            <a:avLst/>
          </a:prstGeom>
          <a:noFill/>
        </p:spPr>
        <p:txBody>
          <a:bodyPr wrap="square" rtlCol="0">
            <a:spAutoFit/>
          </a:bodyPr>
          <a:lstStyle/>
          <a:p>
            <a:pPr algn="ctr"/>
            <a:r>
              <a:rPr kumimoji="1" lang="ja-JP" altLang="en-US" sz="9600" dirty="0">
                <a:latin typeface="Yet R" panose="02030504000101010101" pitchFamily="18" charset="-127"/>
                <a:ea typeface="Yet R" panose="02030504000101010101" pitchFamily="18" charset="-127"/>
              </a:rPr>
              <a:t>核廃棄物</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488654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9869551" y="464057"/>
            <a:ext cx="548640" cy="136576"/>
          </a:xfrm>
          <a:prstGeom prst="rect">
            <a:avLst/>
          </a:prstGeom>
        </p:spPr>
        <p:txBody>
          <a:bodyPr vert="horz" wrap="square" lIns="0" tIns="13335" rIns="0" bIns="0" rtlCol="0">
            <a:spAutoFit/>
          </a:bodyPr>
          <a:lstStyle/>
          <a:p>
            <a:pPr marL="12700">
              <a:spcBef>
                <a:spcPts val="105"/>
              </a:spcBef>
            </a:pPr>
            <a:r>
              <a:rPr sz="800" b="1" spc="-25" dirty="0">
                <a:solidFill>
                  <a:srgbClr val="FFFFFF"/>
                </a:solidFill>
                <a:latin typeface="Ebrima"/>
                <a:cs typeface="Ebrima"/>
              </a:rPr>
              <a:t>Tokyo</a:t>
            </a:r>
            <a:r>
              <a:rPr sz="800" b="1" spc="-15" dirty="0">
                <a:solidFill>
                  <a:srgbClr val="FFFFFF"/>
                </a:solidFill>
                <a:latin typeface="Ebrima"/>
                <a:cs typeface="Ebrima"/>
              </a:rPr>
              <a:t> </a:t>
            </a:r>
            <a:r>
              <a:rPr sz="800" b="1" spc="-20" dirty="0">
                <a:solidFill>
                  <a:srgbClr val="FFFFFF"/>
                </a:solidFill>
                <a:latin typeface="Ebrima"/>
                <a:cs typeface="Ebrima"/>
              </a:rPr>
              <a:t>Tech</a:t>
            </a:r>
            <a:endParaRPr sz="800">
              <a:latin typeface="Ebrima"/>
              <a:cs typeface="Ebrima"/>
            </a:endParaRPr>
          </a:p>
        </p:txBody>
      </p:sp>
      <p:sp>
        <p:nvSpPr>
          <p:cNvPr id="10" name="object 10"/>
          <p:cNvSpPr txBox="1"/>
          <p:nvPr/>
        </p:nvSpPr>
        <p:spPr>
          <a:xfrm>
            <a:off x="7512559" y="2706752"/>
            <a:ext cx="789305" cy="330835"/>
          </a:xfrm>
          <a:prstGeom prst="rect">
            <a:avLst/>
          </a:prstGeom>
        </p:spPr>
        <p:txBody>
          <a:bodyPr vert="horz" wrap="square" lIns="0" tIns="13335" rIns="0" bIns="0" rtlCol="0">
            <a:spAutoFit/>
          </a:bodyPr>
          <a:lstStyle/>
          <a:p>
            <a:pPr marL="12700">
              <a:spcBef>
                <a:spcPts val="105"/>
              </a:spcBef>
            </a:pPr>
            <a:r>
              <a:rPr sz="2000" spc="-20" dirty="0">
                <a:latin typeface="ＭＳ Ｐゴシック"/>
                <a:cs typeface="ＭＳ Ｐゴシック"/>
              </a:rPr>
              <a:t>廃棄物</a:t>
            </a:r>
            <a:endParaRPr sz="2000">
              <a:latin typeface="ＭＳ Ｐゴシック"/>
              <a:cs typeface="ＭＳ Ｐゴシック"/>
            </a:endParaRPr>
          </a:p>
        </p:txBody>
      </p:sp>
      <p:sp>
        <p:nvSpPr>
          <p:cNvPr id="11" name="object 11"/>
          <p:cNvSpPr txBox="1"/>
          <p:nvPr/>
        </p:nvSpPr>
        <p:spPr>
          <a:xfrm>
            <a:off x="5832729" y="2838705"/>
            <a:ext cx="788035" cy="330835"/>
          </a:xfrm>
          <a:prstGeom prst="rect">
            <a:avLst/>
          </a:prstGeom>
        </p:spPr>
        <p:txBody>
          <a:bodyPr vert="horz" wrap="square" lIns="0" tIns="13335" rIns="0" bIns="0" rtlCol="0">
            <a:spAutoFit/>
          </a:bodyPr>
          <a:lstStyle/>
          <a:p>
            <a:pPr marL="12700">
              <a:spcBef>
                <a:spcPts val="105"/>
              </a:spcBef>
            </a:pPr>
            <a:r>
              <a:rPr sz="2000" spc="-10" dirty="0">
                <a:latin typeface="ＭＳ Ｐゴシック"/>
                <a:cs typeface="ＭＳ Ｐゴシック"/>
              </a:rPr>
              <a:t>Pu/MA</a:t>
            </a:r>
            <a:endParaRPr sz="2000">
              <a:latin typeface="ＭＳ Ｐゴシック"/>
              <a:cs typeface="ＭＳ Ｐゴシック"/>
            </a:endParaRPr>
          </a:p>
        </p:txBody>
      </p:sp>
      <p:pic>
        <p:nvPicPr>
          <p:cNvPr id="12" name="object 12"/>
          <p:cNvPicPr/>
          <p:nvPr/>
        </p:nvPicPr>
        <p:blipFill>
          <a:blip r:embed="rId2" cstate="print"/>
          <a:stretch>
            <a:fillRect/>
          </a:stretch>
        </p:blipFill>
        <p:spPr>
          <a:xfrm>
            <a:off x="6618733" y="1584960"/>
            <a:ext cx="813815" cy="1053084"/>
          </a:xfrm>
          <a:prstGeom prst="rect">
            <a:avLst/>
          </a:prstGeom>
        </p:spPr>
      </p:pic>
      <p:pic>
        <p:nvPicPr>
          <p:cNvPr id="13" name="object 13"/>
          <p:cNvPicPr/>
          <p:nvPr/>
        </p:nvPicPr>
        <p:blipFill>
          <a:blip r:embed="rId3" cstate="print"/>
          <a:stretch>
            <a:fillRect/>
          </a:stretch>
        </p:blipFill>
        <p:spPr>
          <a:xfrm>
            <a:off x="7857745" y="1373125"/>
            <a:ext cx="362711" cy="1324355"/>
          </a:xfrm>
          <a:prstGeom prst="rect">
            <a:avLst/>
          </a:prstGeom>
        </p:spPr>
      </p:pic>
      <p:pic>
        <p:nvPicPr>
          <p:cNvPr id="14" name="object 14"/>
          <p:cNvPicPr/>
          <p:nvPr/>
        </p:nvPicPr>
        <p:blipFill>
          <a:blip r:embed="rId4" cstate="print"/>
          <a:stretch>
            <a:fillRect/>
          </a:stretch>
        </p:blipFill>
        <p:spPr>
          <a:xfrm>
            <a:off x="5431536" y="1659636"/>
            <a:ext cx="719327" cy="947927"/>
          </a:xfrm>
          <a:prstGeom prst="rect">
            <a:avLst/>
          </a:prstGeom>
        </p:spPr>
      </p:pic>
      <p:pic>
        <p:nvPicPr>
          <p:cNvPr id="15" name="object 15"/>
          <p:cNvPicPr/>
          <p:nvPr/>
        </p:nvPicPr>
        <p:blipFill>
          <a:blip r:embed="rId5" cstate="print"/>
          <a:stretch>
            <a:fillRect/>
          </a:stretch>
        </p:blipFill>
        <p:spPr>
          <a:xfrm>
            <a:off x="8720328" y="1508760"/>
            <a:ext cx="659892" cy="1188720"/>
          </a:xfrm>
          <a:prstGeom prst="rect">
            <a:avLst/>
          </a:prstGeom>
        </p:spPr>
      </p:pic>
      <p:pic>
        <p:nvPicPr>
          <p:cNvPr id="16" name="object 16"/>
          <p:cNvPicPr/>
          <p:nvPr/>
        </p:nvPicPr>
        <p:blipFill>
          <a:blip r:embed="rId6" cstate="print"/>
          <a:stretch>
            <a:fillRect/>
          </a:stretch>
        </p:blipFill>
        <p:spPr>
          <a:xfrm>
            <a:off x="9837419" y="1603248"/>
            <a:ext cx="722376" cy="1036319"/>
          </a:xfrm>
          <a:prstGeom prst="rect">
            <a:avLst/>
          </a:prstGeom>
        </p:spPr>
      </p:pic>
      <p:sp>
        <p:nvSpPr>
          <p:cNvPr id="17" name="object 17"/>
          <p:cNvSpPr txBox="1"/>
          <p:nvPr/>
        </p:nvSpPr>
        <p:spPr>
          <a:xfrm>
            <a:off x="5377435" y="1250696"/>
            <a:ext cx="827405" cy="330835"/>
          </a:xfrm>
          <a:prstGeom prst="rect">
            <a:avLst/>
          </a:prstGeom>
        </p:spPr>
        <p:txBody>
          <a:bodyPr vert="horz" wrap="square" lIns="0" tIns="13335" rIns="0" bIns="0" rtlCol="0">
            <a:spAutoFit/>
          </a:bodyPr>
          <a:lstStyle/>
          <a:p>
            <a:pPr marL="12700">
              <a:spcBef>
                <a:spcPts val="105"/>
              </a:spcBef>
            </a:pPr>
            <a:r>
              <a:rPr sz="2000" spc="-10" dirty="0">
                <a:latin typeface="ＭＳ Ｐゴシック"/>
                <a:cs typeface="ＭＳ Ｐゴシック"/>
              </a:rPr>
              <a:t>SF</a:t>
            </a:r>
            <a:r>
              <a:rPr sz="2000" spc="-25" dirty="0">
                <a:latin typeface="ＭＳ Ｐゴシック"/>
                <a:cs typeface="ＭＳ Ｐゴシック"/>
              </a:rPr>
              <a:t>貯蔵</a:t>
            </a:r>
            <a:endParaRPr sz="2000">
              <a:latin typeface="ＭＳ Ｐゴシック"/>
              <a:cs typeface="ＭＳ Ｐゴシック"/>
            </a:endParaRPr>
          </a:p>
        </p:txBody>
      </p:sp>
      <p:sp>
        <p:nvSpPr>
          <p:cNvPr id="18" name="object 18"/>
          <p:cNvSpPr txBox="1"/>
          <p:nvPr/>
        </p:nvSpPr>
        <p:spPr>
          <a:xfrm>
            <a:off x="6542023" y="1231214"/>
            <a:ext cx="789940" cy="331470"/>
          </a:xfrm>
          <a:prstGeom prst="rect">
            <a:avLst/>
          </a:prstGeom>
        </p:spPr>
        <p:txBody>
          <a:bodyPr vert="horz" wrap="square" lIns="0" tIns="13335" rIns="0" bIns="0" rtlCol="0">
            <a:spAutoFit/>
          </a:bodyPr>
          <a:lstStyle/>
          <a:p>
            <a:pPr marL="12700">
              <a:spcBef>
                <a:spcPts val="105"/>
              </a:spcBef>
            </a:pPr>
            <a:r>
              <a:rPr sz="2000" spc="-20" dirty="0">
                <a:latin typeface="ＭＳ Ｐゴシック"/>
                <a:cs typeface="ＭＳ Ｐゴシック"/>
              </a:rPr>
              <a:t>再処理</a:t>
            </a:r>
            <a:endParaRPr sz="2000">
              <a:latin typeface="ＭＳ Ｐゴシック"/>
              <a:cs typeface="ＭＳ Ｐゴシック"/>
            </a:endParaRPr>
          </a:p>
        </p:txBody>
      </p:sp>
      <p:sp>
        <p:nvSpPr>
          <p:cNvPr id="19" name="object 19"/>
          <p:cNvSpPr txBox="1"/>
          <p:nvPr/>
        </p:nvSpPr>
        <p:spPr>
          <a:xfrm>
            <a:off x="8783573" y="1114171"/>
            <a:ext cx="534670" cy="330835"/>
          </a:xfrm>
          <a:prstGeom prst="rect">
            <a:avLst/>
          </a:prstGeom>
        </p:spPr>
        <p:txBody>
          <a:bodyPr vert="horz" wrap="square" lIns="0" tIns="13335" rIns="0" bIns="0" rtlCol="0">
            <a:spAutoFit/>
          </a:bodyPr>
          <a:lstStyle/>
          <a:p>
            <a:pPr marL="12700">
              <a:spcBef>
                <a:spcPts val="105"/>
              </a:spcBef>
            </a:pPr>
            <a:r>
              <a:rPr sz="2000" spc="-25" dirty="0">
                <a:latin typeface="ＭＳ Ｐゴシック"/>
                <a:cs typeface="ＭＳ Ｐゴシック"/>
              </a:rPr>
              <a:t>貯蔵</a:t>
            </a:r>
            <a:endParaRPr sz="2000">
              <a:latin typeface="ＭＳ Ｐゴシック"/>
              <a:cs typeface="ＭＳ Ｐゴシック"/>
            </a:endParaRPr>
          </a:p>
        </p:txBody>
      </p:sp>
      <p:sp>
        <p:nvSpPr>
          <p:cNvPr id="20" name="object 20"/>
          <p:cNvSpPr txBox="1"/>
          <p:nvPr/>
        </p:nvSpPr>
        <p:spPr>
          <a:xfrm>
            <a:off x="9853421" y="935813"/>
            <a:ext cx="534670" cy="636905"/>
          </a:xfrm>
          <a:prstGeom prst="rect">
            <a:avLst/>
          </a:prstGeom>
        </p:spPr>
        <p:txBody>
          <a:bodyPr vert="horz" wrap="square" lIns="0" tIns="13335" rIns="0" bIns="0" rtlCol="0">
            <a:spAutoFit/>
          </a:bodyPr>
          <a:lstStyle/>
          <a:p>
            <a:pPr marL="12700">
              <a:spcBef>
                <a:spcPts val="105"/>
              </a:spcBef>
            </a:pPr>
            <a:r>
              <a:rPr sz="2000" spc="-30" dirty="0">
                <a:latin typeface="ＭＳ Ｐゴシック"/>
                <a:cs typeface="ＭＳ Ｐゴシック"/>
              </a:rPr>
              <a:t>地層</a:t>
            </a:r>
            <a:endParaRPr sz="2000">
              <a:latin typeface="ＭＳ Ｐゴシック"/>
              <a:cs typeface="ＭＳ Ｐゴシック"/>
            </a:endParaRPr>
          </a:p>
          <a:p>
            <a:pPr marL="12700">
              <a:spcBef>
                <a:spcPts val="5"/>
              </a:spcBef>
            </a:pPr>
            <a:r>
              <a:rPr sz="2000" spc="-25" dirty="0">
                <a:latin typeface="ＭＳ Ｐゴシック"/>
                <a:cs typeface="ＭＳ Ｐゴシック"/>
              </a:rPr>
              <a:t>処分</a:t>
            </a:r>
            <a:endParaRPr sz="2000">
              <a:latin typeface="ＭＳ Ｐゴシック"/>
              <a:cs typeface="ＭＳ Ｐゴシック"/>
            </a:endParaRPr>
          </a:p>
        </p:txBody>
      </p:sp>
      <p:grpSp>
        <p:nvGrpSpPr>
          <p:cNvPr id="21" name="object 21"/>
          <p:cNvGrpSpPr/>
          <p:nvPr/>
        </p:nvGrpSpPr>
        <p:grpSpPr>
          <a:xfrm>
            <a:off x="6271005" y="1962658"/>
            <a:ext cx="185420" cy="358775"/>
            <a:chOff x="4747005" y="1962657"/>
            <a:chExt cx="185420" cy="358775"/>
          </a:xfrm>
        </p:grpSpPr>
        <p:sp>
          <p:nvSpPr>
            <p:cNvPr id="22" name="object 22"/>
            <p:cNvSpPr/>
            <p:nvPr/>
          </p:nvSpPr>
          <p:spPr>
            <a:xfrm>
              <a:off x="4753355" y="1969007"/>
              <a:ext cx="172720" cy="346075"/>
            </a:xfrm>
            <a:custGeom>
              <a:avLst/>
              <a:gdLst/>
              <a:ahLst/>
              <a:cxnLst/>
              <a:rect l="l" t="t" r="r" b="b"/>
              <a:pathLst>
                <a:path w="172720" h="346075">
                  <a:moveTo>
                    <a:pt x="86106" y="0"/>
                  </a:moveTo>
                  <a:lnTo>
                    <a:pt x="86106" y="86487"/>
                  </a:lnTo>
                  <a:lnTo>
                    <a:pt x="0" y="86487"/>
                  </a:lnTo>
                  <a:lnTo>
                    <a:pt x="0" y="259461"/>
                  </a:lnTo>
                  <a:lnTo>
                    <a:pt x="86106" y="259461"/>
                  </a:lnTo>
                  <a:lnTo>
                    <a:pt x="86106" y="345947"/>
                  </a:lnTo>
                  <a:lnTo>
                    <a:pt x="172212" y="172974"/>
                  </a:lnTo>
                  <a:lnTo>
                    <a:pt x="86106" y="0"/>
                  </a:lnTo>
                  <a:close/>
                </a:path>
              </a:pathLst>
            </a:custGeom>
            <a:solidFill>
              <a:srgbClr val="5B9BD4"/>
            </a:solidFill>
          </p:spPr>
          <p:txBody>
            <a:bodyPr wrap="square" lIns="0" tIns="0" rIns="0" bIns="0" rtlCol="0"/>
            <a:lstStyle/>
            <a:p>
              <a:endParaRPr/>
            </a:p>
          </p:txBody>
        </p:sp>
        <p:sp>
          <p:nvSpPr>
            <p:cNvPr id="23" name="object 23"/>
            <p:cNvSpPr/>
            <p:nvPr/>
          </p:nvSpPr>
          <p:spPr>
            <a:xfrm>
              <a:off x="4753355" y="1969007"/>
              <a:ext cx="172720" cy="346075"/>
            </a:xfrm>
            <a:custGeom>
              <a:avLst/>
              <a:gdLst/>
              <a:ahLst/>
              <a:cxnLst/>
              <a:rect l="l" t="t" r="r" b="b"/>
              <a:pathLst>
                <a:path w="172720" h="346075">
                  <a:moveTo>
                    <a:pt x="0" y="86487"/>
                  </a:moveTo>
                  <a:lnTo>
                    <a:pt x="86106" y="86487"/>
                  </a:lnTo>
                  <a:lnTo>
                    <a:pt x="86106" y="0"/>
                  </a:lnTo>
                  <a:lnTo>
                    <a:pt x="172212" y="172974"/>
                  </a:lnTo>
                  <a:lnTo>
                    <a:pt x="86106" y="345947"/>
                  </a:lnTo>
                  <a:lnTo>
                    <a:pt x="86106" y="259461"/>
                  </a:lnTo>
                  <a:lnTo>
                    <a:pt x="0" y="259461"/>
                  </a:lnTo>
                  <a:lnTo>
                    <a:pt x="0" y="86487"/>
                  </a:lnTo>
                  <a:close/>
                </a:path>
              </a:pathLst>
            </a:custGeom>
            <a:ln w="12699">
              <a:solidFill>
                <a:srgbClr val="41709C"/>
              </a:solidFill>
            </a:ln>
          </p:spPr>
          <p:txBody>
            <a:bodyPr wrap="square" lIns="0" tIns="0" rIns="0" bIns="0" rtlCol="0"/>
            <a:lstStyle/>
            <a:p>
              <a:endParaRPr/>
            </a:p>
          </p:txBody>
        </p:sp>
      </p:grpSp>
      <p:grpSp>
        <p:nvGrpSpPr>
          <p:cNvPr id="24" name="object 24"/>
          <p:cNvGrpSpPr/>
          <p:nvPr/>
        </p:nvGrpSpPr>
        <p:grpSpPr>
          <a:xfrm>
            <a:off x="7520685" y="1962658"/>
            <a:ext cx="185420" cy="358775"/>
            <a:chOff x="5996685" y="1962657"/>
            <a:chExt cx="185420" cy="358775"/>
          </a:xfrm>
        </p:grpSpPr>
        <p:sp>
          <p:nvSpPr>
            <p:cNvPr id="25" name="object 25"/>
            <p:cNvSpPr/>
            <p:nvPr/>
          </p:nvSpPr>
          <p:spPr>
            <a:xfrm>
              <a:off x="6003035" y="1969007"/>
              <a:ext cx="172720" cy="346075"/>
            </a:xfrm>
            <a:custGeom>
              <a:avLst/>
              <a:gdLst/>
              <a:ahLst/>
              <a:cxnLst/>
              <a:rect l="l" t="t" r="r" b="b"/>
              <a:pathLst>
                <a:path w="172720" h="346075">
                  <a:moveTo>
                    <a:pt x="86105" y="0"/>
                  </a:moveTo>
                  <a:lnTo>
                    <a:pt x="86105" y="86487"/>
                  </a:lnTo>
                  <a:lnTo>
                    <a:pt x="0" y="86487"/>
                  </a:lnTo>
                  <a:lnTo>
                    <a:pt x="0" y="259461"/>
                  </a:lnTo>
                  <a:lnTo>
                    <a:pt x="86105" y="259461"/>
                  </a:lnTo>
                  <a:lnTo>
                    <a:pt x="86105" y="345947"/>
                  </a:lnTo>
                  <a:lnTo>
                    <a:pt x="172212" y="172974"/>
                  </a:lnTo>
                  <a:lnTo>
                    <a:pt x="86105" y="0"/>
                  </a:lnTo>
                  <a:close/>
                </a:path>
              </a:pathLst>
            </a:custGeom>
            <a:solidFill>
              <a:srgbClr val="5B9BD4"/>
            </a:solidFill>
          </p:spPr>
          <p:txBody>
            <a:bodyPr wrap="square" lIns="0" tIns="0" rIns="0" bIns="0" rtlCol="0"/>
            <a:lstStyle/>
            <a:p>
              <a:endParaRPr/>
            </a:p>
          </p:txBody>
        </p:sp>
        <p:sp>
          <p:nvSpPr>
            <p:cNvPr id="26" name="object 26"/>
            <p:cNvSpPr/>
            <p:nvPr/>
          </p:nvSpPr>
          <p:spPr>
            <a:xfrm>
              <a:off x="6003035" y="1969007"/>
              <a:ext cx="172720" cy="346075"/>
            </a:xfrm>
            <a:custGeom>
              <a:avLst/>
              <a:gdLst/>
              <a:ahLst/>
              <a:cxnLst/>
              <a:rect l="l" t="t" r="r" b="b"/>
              <a:pathLst>
                <a:path w="172720" h="346075">
                  <a:moveTo>
                    <a:pt x="0" y="86487"/>
                  </a:moveTo>
                  <a:lnTo>
                    <a:pt x="86105" y="86487"/>
                  </a:lnTo>
                  <a:lnTo>
                    <a:pt x="86105" y="0"/>
                  </a:lnTo>
                  <a:lnTo>
                    <a:pt x="172212" y="172974"/>
                  </a:lnTo>
                  <a:lnTo>
                    <a:pt x="86105" y="345947"/>
                  </a:lnTo>
                  <a:lnTo>
                    <a:pt x="86105" y="259461"/>
                  </a:lnTo>
                  <a:lnTo>
                    <a:pt x="0" y="259461"/>
                  </a:lnTo>
                  <a:lnTo>
                    <a:pt x="0" y="86487"/>
                  </a:lnTo>
                  <a:close/>
                </a:path>
              </a:pathLst>
            </a:custGeom>
            <a:ln w="12699">
              <a:solidFill>
                <a:srgbClr val="41709C"/>
              </a:solidFill>
            </a:ln>
          </p:spPr>
          <p:txBody>
            <a:bodyPr wrap="square" lIns="0" tIns="0" rIns="0" bIns="0" rtlCol="0"/>
            <a:lstStyle/>
            <a:p>
              <a:endParaRPr/>
            </a:p>
          </p:txBody>
        </p:sp>
      </p:grpSp>
      <p:grpSp>
        <p:nvGrpSpPr>
          <p:cNvPr id="27" name="object 27"/>
          <p:cNvGrpSpPr/>
          <p:nvPr/>
        </p:nvGrpSpPr>
        <p:grpSpPr>
          <a:xfrm>
            <a:off x="8383269" y="1962658"/>
            <a:ext cx="186690" cy="358775"/>
            <a:chOff x="6859269" y="1962657"/>
            <a:chExt cx="186690" cy="358775"/>
          </a:xfrm>
        </p:grpSpPr>
        <p:sp>
          <p:nvSpPr>
            <p:cNvPr id="28" name="object 28"/>
            <p:cNvSpPr/>
            <p:nvPr/>
          </p:nvSpPr>
          <p:spPr>
            <a:xfrm>
              <a:off x="6865619" y="1969007"/>
              <a:ext cx="173990" cy="346075"/>
            </a:xfrm>
            <a:custGeom>
              <a:avLst/>
              <a:gdLst/>
              <a:ahLst/>
              <a:cxnLst/>
              <a:rect l="l" t="t" r="r" b="b"/>
              <a:pathLst>
                <a:path w="173990" h="346075">
                  <a:moveTo>
                    <a:pt x="86868" y="0"/>
                  </a:moveTo>
                  <a:lnTo>
                    <a:pt x="86868" y="86487"/>
                  </a:lnTo>
                  <a:lnTo>
                    <a:pt x="0" y="86487"/>
                  </a:lnTo>
                  <a:lnTo>
                    <a:pt x="0" y="259461"/>
                  </a:lnTo>
                  <a:lnTo>
                    <a:pt x="86868" y="259461"/>
                  </a:lnTo>
                  <a:lnTo>
                    <a:pt x="86868" y="345947"/>
                  </a:lnTo>
                  <a:lnTo>
                    <a:pt x="173735" y="172974"/>
                  </a:lnTo>
                  <a:lnTo>
                    <a:pt x="86868" y="0"/>
                  </a:lnTo>
                  <a:close/>
                </a:path>
              </a:pathLst>
            </a:custGeom>
            <a:solidFill>
              <a:srgbClr val="5B9BD4"/>
            </a:solidFill>
          </p:spPr>
          <p:txBody>
            <a:bodyPr wrap="square" lIns="0" tIns="0" rIns="0" bIns="0" rtlCol="0"/>
            <a:lstStyle/>
            <a:p>
              <a:endParaRPr/>
            </a:p>
          </p:txBody>
        </p:sp>
        <p:sp>
          <p:nvSpPr>
            <p:cNvPr id="29" name="object 29"/>
            <p:cNvSpPr/>
            <p:nvPr/>
          </p:nvSpPr>
          <p:spPr>
            <a:xfrm>
              <a:off x="6865619" y="1969007"/>
              <a:ext cx="173990" cy="346075"/>
            </a:xfrm>
            <a:custGeom>
              <a:avLst/>
              <a:gdLst/>
              <a:ahLst/>
              <a:cxnLst/>
              <a:rect l="l" t="t" r="r" b="b"/>
              <a:pathLst>
                <a:path w="173990" h="346075">
                  <a:moveTo>
                    <a:pt x="0" y="86487"/>
                  </a:moveTo>
                  <a:lnTo>
                    <a:pt x="86868" y="86487"/>
                  </a:lnTo>
                  <a:lnTo>
                    <a:pt x="86868" y="0"/>
                  </a:lnTo>
                  <a:lnTo>
                    <a:pt x="173735" y="172974"/>
                  </a:lnTo>
                  <a:lnTo>
                    <a:pt x="86868" y="345947"/>
                  </a:lnTo>
                  <a:lnTo>
                    <a:pt x="86868" y="259461"/>
                  </a:lnTo>
                  <a:lnTo>
                    <a:pt x="0" y="259461"/>
                  </a:lnTo>
                  <a:lnTo>
                    <a:pt x="0" y="86487"/>
                  </a:lnTo>
                  <a:close/>
                </a:path>
              </a:pathLst>
            </a:custGeom>
            <a:ln w="12700">
              <a:solidFill>
                <a:srgbClr val="41709C"/>
              </a:solidFill>
            </a:ln>
          </p:spPr>
          <p:txBody>
            <a:bodyPr wrap="square" lIns="0" tIns="0" rIns="0" bIns="0" rtlCol="0"/>
            <a:lstStyle/>
            <a:p>
              <a:endParaRPr/>
            </a:p>
          </p:txBody>
        </p:sp>
      </p:grpSp>
      <p:grpSp>
        <p:nvGrpSpPr>
          <p:cNvPr id="30" name="object 30"/>
          <p:cNvGrpSpPr/>
          <p:nvPr/>
        </p:nvGrpSpPr>
        <p:grpSpPr>
          <a:xfrm>
            <a:off x="9497314" y="1962658"/>
            <a:ext cx="186690" cy="358775"/>
            <a:chOff x="7973314" y="1962657"/>
            <a:chExt cx="186690" cy="358775"/>
          </a:xfrm>
        </p:grpSpPr>
        <p:sp>
          <p:nvSpPr>
            <p:cNvPr id="31" name="object 31"/>
            <p:cNvSpPr/>
            <p:nvPr/>
          </p:nvSpPr>
          <p:spPr>
            <a:xfrm>
              <a:off x="7979664" y="1969007"/>
              <a:ext cx="173990" cy="346075"/>
            </a:xfrm>
            <a:custGeom>
              <a:avLst/>
              <a:gdLst/>
              <a:ahLst/>
              <a:cxnLst/>
              <a:rect l="l" t="t" r="r" b="b"/>
              <a:pathLst>
                <a:path w="173990" h="346075">
                  <a:moveTo>
                    <a:pt x="86867" y="0"/>
                  </a:moveTo>
                  <a:lnTo>
                    <a:pt x="86867" y="86487"/>
                  </a:lnTo>
                  <a:lnTo>
                    <a:pt x="0" y="86487"/>
                  </a:lnTo>
                  <a:lnTo>
                    <a:pt x="0" y="259461"/>
                  </a:lnTo>
                  <a:lnTo>
                    <a:pt x="86867" y="259461"/>
                  </a:lnTo>
                  <a:lnTo>
                    <a:pt x="86867" y="345947"/>
                  </a:lnTo>
                  <a:lnTo>
                    <a:pt x="173735" y="172974"/>
                  </a:lnTo>
                  <a:lnTo>
                    <a:pt x="86867" y="0"/>
                  </a:lnTo>
                  <a:close/>
                </a:path>
              </a:pathLst>
            </a:custGeom>
            <a:solidFill>
              <a:srgbClr val="5B9BD4"/>
            </a:solidFill>
          </p:spPr>
          <p:txBody>
            <a:bodyPr wrap="square" lIns="0" tIns="0" rIns="0" bIns="0" rtlCol="0"/>
            <a:lstStyle/>
            <a:p>
              <a:endParaRPr/>
            </a:p>
          </p:txBody>
        </p:sp>
        <p:sp>
          <p:nvSpPr>
            <p:cNvPr id="32" name="object 32"/>
            <p:cNvSpPr/>
            <p:nvPr/>
          </p:nvSpPr>
          <p:spPr>
            <a:xfrm>
              <a:off x="7979664" y="1969007"/>
              <a:ext cx="173990" cy="346075"/>
            </a:xfrm>
            <a:custGeom>
              <a:avLst/>
              <a:gdLst/>
              <a:ahLst/>
              <a:cxnLst/>
              <a:rect l="l" t="t" r="r" b="b"/>
              <a:pathLst>
                <a:path w="173990" h="346075">
                  <a:moveTo>
                    <a:pt x="0" y="86487"/>
                  </a:moveTo>
                  <a:lnTo>
                    <a:pt x="86867" y="86487"/>
                  </a:lnTo>
                  <a:lnTo>
                    <a:pt x="86867" y="0"/>
                  </a:lnTo>
                  <a:lnTo>
                    <a:pt x="173735" y="172974"/>
                  </a:lnTo>
                  <a:lnTo>
                    <a:pt x="86867" y="345947"/>
                  </a:lnTo>
                  <a:lnTo>
                    <a:pt x="86867" y="259461"/>
                  </a:lnTo>
                  <a:lnTo>
                    <a:pt x="0" y="259461"/>
                  </a:lnTo>
                  <a:lnTo>
                    <a:pt x="0" y="86487"/>
                  </a:lnTo>
                  <a:close/>
                </a:path>
              </a:pathLst>
            </a:custGeom>
            <a:ln w="12700">
              <a:solidFill>
                <a:srgbClr val="41709C"/>
              </a:solidFill>
            </a:ln>
          </p:spPr>
          <p:txBody>
            <a:bodyPr wrap="square" lIns="0" tIns="0" rIns="0" bIns="0" rtlCol="0"/>
            <a:lstStyle/>
            <a:p>
              <a:endParaRPr/>
            </a:p>
          </p:txBody>
        </p:sp>
      </p:grpSp>
      <p:grpSp>
        <p:nvGrpSpPr>
          <p:cNvPr id="33" name="object 33"/>
          <p:cNvGrpSpPr/>
          <p:nvPr/>
        </p:nvGrpSpPr>
        <p:grpSpPr>
          <a:xfrm>
            <a:off x="5112766" y="2858771"/>
            <a:ext cx="1911985" cy="511175"/>
            <a:chOff x="3588765" y="2858770"/>
            <a:chExt cx="1911985" cy="511175"/>
          </a:xfrm>
        </p:grpSpPr>
        <p:sp>
          <p:nvSpPr>
            <p:cNvPr id="34" name="object 34"/>
            <p:cNvSpPr/>
            <p:nvPr/>
          </p:nvSpPr>
          <p:spPr>
            <a:xfrm>
              <a:off x="3595115" y="2865120"/>
              <a:ext cx="1899285" cy="498475"/>
            </a:xfrm>
            <a:custGeom>
              <a:avLst/>
              <a:gdLst/>
              <a:ahLst/>
              <a:cxnLst/>
              <a:rect l="l" t="t" r="r" b="b"/>
              <a:pathLst>
                <a:path w="1899285" h="498475">
                  <a:moveTo>
                    <a:pt x="1898904" y="0"/>
                  </a:moveTo>
                  <a:lnTo>
                    <a:pt x="1796034" y="0"/>
                  </a:lnTo>
                  <a:lnTo>
                    <a:pt x="1796034" y="207137"/>
                  </a:lnTo>
                  <a:lnTo>
                    <a:pt x="1786983" y="251977"/>
                  </a:lnTo>
                  <a:lnTo>
                    <a:pt x="1762299" y="288591"/>
                  </a:lnTo>
                  <a:lnTo>
                    <a:pt x="1725685" y="313275"/>
                  </a:lnTo>
                  <a:lnTo>
                    <a:pt x="1680845" y="322325"/>
                  </a:lnTo>
                  <a:lnTo>
                    <a:pt x="124587" y="322325"/>
                  </a:lnTo>
                  <a:lnTo>
                    <a:pt x="124587" y="249174"/>
                  </a:lnTo>
                  <a:lnTo>
                    <a:pt x="0" y="373760"/>
                  </a:lnTo>
                  <a:lnTo>
                    <a:pt x="124587" y="498347"/>
                  </a:lnTo>
                  <a:lnTo>
                    <a:pt x="124587" y="425195"/>
                  </a:lnTo>
                  <a:lnTo>
                    <a:pt x="1680845" y="425195"/>
                  </a:lnTo>
                  <a:lnTo>
                    <a:pt x="1730833" y="419435"/>
                  </a:lnTo>
                  <a:lnTo>
                    <a:pt x="1776726" y="403026"/>
                  </a:lnTo>
                  <a:lnTo>
                    <a:pt x="1817215" y="377279"/>
                  </a:lnTo>
                  <a:lnTo>
                    <a:pt x="1850987" y="343507"/>
                  </a:lnTo>
                  <a:lnTo>
                    <a:pt x="1876734" y="303018"/>
                  </a:lnTo>
                  <a:lnTo>
                    <a:pt x="1893143" y="257125"/>
                  </a:lnTo>
                  <a:lnTo>
                    <a:pt x="1898904" y="207137"/>
                  </a:lnTo>
                  <a:lnTo>
                    <a:pt x="1898904" y="0"/>
                  </a:lnTo>
                  <a:close/>
                </a:path>
              </a:pathLst>
            </a:custGeom>
            <a:solidFill>
              <a:srgbClr val="5B9BD4"/>
            </a:solidFill>
          </p:spPr>
          <p:txBody>
            <a:bodyPr wrap="square" lIns="0" tIns="0" rIns="0" bIns="0" rtlCol="0"/>
            <a:lstStyle/>
            <a:p>
              <a:endParaRPr/>
            </a:p>
          </p:txBody>
        </p:sp>
        <p:sp>
          <p:nvSpPr>
            <p:cNvPr id="35" name="object 35"/>
            <p:cNvSpPr/>
            <p:nvPr/>
          </p:nvSpPr>
          <p:spPr>
            <a:xfrm>
              <a:off x="3595115" y="2865120"/>
              <a:ext cx="1899285" cy="498475"/>
            </a:xfrm>
            <a:custGeom>
              <a:avLst/>
              <a:gdLst/>
              <a:ahLst/>
              <a:cxnLst/>
              <a:rect l="l" t="t" r="r" b="b"/>
              <a:pathLst>
                <a:path w="1899285" h="498475">
                  <a:moveTo>
                    <a:pt x="1898904" y="0"/>
                  </a:moveTo>
                  <a:lnTo>
                    <a:pt x="1898904" y="207137"/>
                  </a:lnTo>
                  <a:lnTo>
                    <a:pt x="1893143" y="257125"/>
                  </a:lnTo>
                  <a:lnTo>
                    <a:pt x="1876734" y="303018"/>
                  </a:lnTo>
                  <a:lnTo>
                    <a:pt x="1850987" y="343507"/>
                  </a:lnTo>
                  <a:lnTo>
                    <a:pt x="1817215" y="377279"/>
                  </a:lnTo>
                  <a:lnTo>
                    <a:pt x="1776726" y="403026"/>
                  </a:lnTo>
                  <a:lnTo>
                    <a:pt x="1730833" y="419435"/>
                  </a:lnTo>
                  <a:lnTo>
                    <a:pt x="1680845" y="425195"/>
                  </a:lnTo>
                  <a:lnTo>
                    <a:pt x="124587" y="425195"/>
                  </a:lnTo>
                  <a:lnTo>
                    <a:pt x="124587" y="498347"/>
                  </a:lnTo>
                  <a:lnTo>
                    <a:pt x="0" y="373760"/>
                  </a:lnTo>
                  <a:lnTo>
                    <a:pt x="124587" y="249174"/>
                  </a:lnTo>
                  <a:lnTo>
                    <a:pt x="124587" y="322325"/>
                  </a:lnTo>
                  <a:lnTo>
                    <a:pt x="1680845" y="322325"/>
                  </a:lnTo>
                  <a:lnTo>
                    <a:pt x="1725685" y="313275"/>
                  </a:lnTo>
                  <a:lnTo>
                    <a:pt x="1762299" y="288591"/>
                  </a:lnTo>
                  <a:lnTo>
                    <a:pt x="1786983" y="251977"/>
                  </a:lnTo>
                  <a:lnTo>
                    <a:pt x="1796034" y="207137"/>
                  </a:lnTo>
                  <a:lnTo>
                    <a:pt x="1796034" y="0"/>
                  </a:lnTo>
                  <a:lnTo>
                    <a:pt x="1898904" y="0"/>
                  </a:lnTo>
                  <a:close/>
                </a:path>
              </a:pathLst>
            </a:custGeom>
            <a:ln w="12700">
              <a:solidFill>
                <a:srgbClr val="41709C"/>
              </a:solidFill>
            </a:ln>
          </p:spPr>
          <p:txBody>
            <a:bodyPr wrap="square" lIns="0" tIns="0" rIns="0" bIns="0" rtlCol="0"/>
            <a:lstStyle/>
            <a:p>
              <a:endParaRPr/>
            </a:p>
          </p:txBody>
        </p:sp>
      </p:grpSp>
      <p:grpSp>
        <p:nvGrpSpPr>
          <p:cNvPr id="36" name="object 36"/>
          <p:cNvGrpSpPr/>
          <p:nvPr/>
        </p:nvGrpSpPr>
        <p:grpSpPr>
          <a:xfrm>
            <a:off x="3869436" y="1680972"/>
            <a:ext cx="1456055" cy="951230"/>
            <a:chOff x="2345435" y="1680972"/>
            <a:chExt cx="1456055" cy="951230"/>
          </a:xfrm>
        </p:grpSpPr>
        <p:sp>
          <p:nvSpPr>
            <p:cNvPr id="37" name="object 37"/>
            <p:cNvSpPr/>
            <p:nvPr/>
          </p:nvSpPr>
          <p:spPr>
            <a:xfrm>
              <a:off x="3621023" y="1970531"/>
              <a:ext cx="173990" cy="346075"/>
            </a:xfrm>
            <a:custGeom>
              <a:avLst/>
              <a:gdLst/>
              <a:ahLst/>
              <a:cxnLst/>
              <a:rect l="l" t="t" r="r" b="b"/>
              <a:pathLst>
                <a:path w="173989" h="346075">
                  <a:moveTo>
                    <a:pt x="86867" y="0"/>
                  </a:moveTo>
                  <a:lnTo>
                    <a:pt x="86867" y="86487"/>
                  </a:lnTo>
                  <a:lnTo>
                    <a:pt x="0" y="86487"/>
                  </a:lnTo>
                  <a:lnTo>
                    <a:pt x="0" y="259460"/>
                  </a:lnTo>
                  <a:lnTo>
                    <a:pt x="86867" y="259460"/>
                  </a:lnTo>
                  <a:lnTo>
                    <a:pt x="86867" y="345947"/>
                  </a:lnTo>
                  <a:lnTo>
                    <a:pt x="173736" y="172973"/>
                  </a:lnTo>
                  <a:lnTo>
                    <a:pt x="86867" y="0"/>
                  </a:lnTo>
                  <a:close/>
                </a:path>
              </a:pathLst>
            </a:custGeom>
            <a:solidFill>
              <a:srgbClr val="5B9BD4"/>
            </a:solidFill>
          </p:spPr>
          <p:txBody>
            <a:bodyPr wrap="square" lIns="0" tIns="0" rIns="0" bIns="0" rtlCol="0"/>
            <a:lstStyle/>
            <a:p>
              <a:endParaRPr/>
            </a:p>
          </p:txBody>
        </p:sp>
        <p:sp>
          <p:nvSpPr>
            <p:cNvPr id="38" name="object 38"/>
            <p:cNvSpPr/>
            <p:nvPr/>
          </p:nvSpPr>
          <p:spPr>
            <a:xfrm>
              <a:off x="3621023" y="1970531"/>
              <a:ext cx="173990" cy="346075"/>
            </a:xfrm>
            <a:custGeom>
              <a:avLst/>
              <a:gdLst/>
              <a:ahLst/>
              <a:cxnLst/>
              <a:rect l="l" t="t" r="r" b="b"/>
              <a:pathLst>
                <a:path w="173989" h="346075">
                  <a:moveTo>
                    <a:pt x="0" y="86487"/>
                  </a:moveTo>
                  <a:lnTo>
                    <a:pt x="86867" y="86487"/>
                  </a:lnTo>
                  <a:lnTo>
                    <a:pt x="86867" y="0"/>
                  </a:lnTo>
                  <a:lnTo>
                    <a:pt x="173736" y="172973"/>
                  </a:lnTo>
                  <a:lnTo>
                    <a:pt x="86867" y="345947"/>
                  </a:lnTo>
                  <a:lnTo>
                    <a:pt x="86867" y="259460"/>
                  </a:lnTo>
                  <a:lnTo>
                    <a:pt x="0" y="259460"/>
                  </a:lnTo>
                  <a:lnTo>
                    <a:pt x="0" y="86487"/>
                  </a:lnTo>
                  <a:close/>
                </a:path>
              </a:pathLst>
            </a:custGeom>
            <a:ln w="12700">
              <a:solidFill>
                <a:srgbClr val="41709C"/>
              </a:solidFill>
            </a:ln>
          </p:spPr>
          <p:txBody>
            <a:bodyPr wrap="square" lIns="0" tIns="0" rIns="0" bIns="0" rtlCol="0"/>
            <a:lstStyle/>
            <a:p>
              <a:endParaRPr/>
            </a:p>
          </p:txBody>
        </p:sp>
        <p:pic>
          <p:nvPicPr>
            <p:cNvPr id="39" name="object 39"/>
            <p:cNvPicPr/>
            <p:nvPr/>
          </p:nvPicPr>
          <p:blipFill>
            <a:blip r:embed="rId7" cstate="print"/>
            <a:stretch>
              <a:fillRect/>
            </a:stretch>
          </p:blipFill>
          <p:spPr>
            <a:xfrm>
              <a:off x="2345435" y="1680972"/>
              <a:ext cx="534924" cy="950976"/>
            </a:xfrm>
            <a:prstGeom prst="rect">
              <a:avLst/>
            </a:prstGeom>
          </p:spPr>
        </p:pic>
        <p:pic>
          <p:nvPicPr>
            <p:cNvPr id="40" name="object 40"/>
            <p:cNvPicPr/>
            <p:nvPr/>
          </p:nvPicPr>
          <p:blipFill>
            <a:blip r:embed="rId8" cstate="print"/>
            <a:stretch>
              <a:fillRect/>
            </a:stretch>
          </p:blipFill>
          <p:spPr>
            <a:xfrm>
              <a:off x="2852927" y="1684020"/>
              <a:ext cx="722376" cy="899160"/>
            </a:xfrm>
            <a:prstGeom prst="rect">
              <a:avLst/>
            </a:prstGeom>
          </p:spPr>
        </p:pic>
      </p:grpSp>
      <p:pic>
        <p:nvPicPr>
          <p:cNvPr id="41" name="object 41"/>
          <p:cNvPicPr/>
          <p:nvPr/>
        </p:nvPicPr>
        <p:blipFill>
          <a:blip r:embed="rId9" cstate="print"/>
          <a:stretch>
            <a:fillRect/>
          </a:stretch>
        </p:blipFill>
        <p:spPr>
          <a:xfrm>
            <a:off x="3195827" y="1728216"/>
            <a:ext cx="562356" cy="822960"/>
          </a:xfrm>
          <a:prstGeom prst="rect">
            <a:avLst/>
          </a:prstGeom>
        </p:spPr>
      </p:pic>
      <p:pic>
        <p:nvPicPr>
          <p:cNvPr id="42" name="object 42"/>
          <p:cNvPicPr/>
          <p:nvPr/>
        </p:nvPicPr>
        <p:blipFill>
          <a:blip r:embed="rId10" cstate="print"/>
          <a:stretch>
            <a:fillRect/>
          </a:stretch>
        </p:blipFill>
        <p:spPr>
          <a:xfrm>
            <a:off x="1964436" y="2109217"/>
            <a:ext cx="722376" cy="981455"/>
          </a:xfrm>
          <a:prstGeom prst="rect">
            <a:avLst/>
          </a:prstGeom>
        </p:spPr>
      </p:pic>
      <p:pic>
        <p:nvPicPr>
          <p:cNvPr id="43" name="object 43"/>
          <p:cNvPicPr/>
          <p:nvPr/>
        </p:nvPicPr>
        <p:blipFill>
          <a:blip r:embed="rId11" cstate="print"/>
          <a:stretch>
            <a:fillRect/>
          </a:stretch>
        </p:blipFill>
        <p:spPr>
          <a:xfrm>
            <a:off x="168022" y="2211129"/>
            <a:ext cx="1373124" cy="630936"/>
          </a:xfrm>
          <a:prstGeom prst="rect">
            <a:avLst/>
          </a:prstGeom>
        </p:spPr>
      </p:pic>
      <p:sp>
        <p:nvSpPr>
          <p:cNvPr id="44" name="object 44"/>
          <p:cNvSpPr txBox="1"/>
          <p:nvPr/>
        </p:nvSpPr>
        <p:spPr>
          <a:xfrm>
            <a:off x="3732023" y="1198246"/>
            <a:ext cx="789305" cy="330835"/>
          </a:xfrm>
          <a:prstGeom prst="rect">
            <a:avLst/>
          </a:prstGeom>
        </p:spPr>
        <p:txBody>
          <a:bodyPr vert="horz" wrap="square" lIns="0" tIns="13335" rIns="0" bIns="0" rtlCol="0">
            <a:spAutoFit/>
          </a:bodyPr>
          <a:lstStyle/>
          <a:p>
            <a:pPr marL="12700">
              <a:spcBef>
                <a:spcPts val="105"/>
              </a:spcBef>
            </a:pPr>
            <a:r>
              <a:rPr sz="2000" spc="-20" dirty="0">
                <a:latin typeface="ＭＳ Ｐゴシック"/>
                <a:cs typeface="ＭＳ Ｐゴシック"/>
              </a:rPr>
              <a:t>原子炉</a:t>
            </a:r>
            <a:endParaRPr sz="2000">
              <a:latin typeface="ＭＳ Ｐゴシック"/>
              <a:cs typeface="ＭＳ Ｐゴシック"/>
            </a:endParaRPr>
          </a:p>
        </p:txBody>
      </p:sp>
      <p:sp>
        <p:nvSpPr>
          <p:cNvPr id="45" name="object 45"/>
          <p:cNvSpPr txBox="1"/>
          <p:nvPr/>
        </p:nvSpPr>
        <p:spPr>
          <a:xfrm>
            <a:off x="2785617" y="979171"/>
            <a:ext cx="5518150" cy="330835"/>
          </a:xfrm>
          <a:prstGeom prst="rect">
            <a:avLst/>
          </a:prstGeom>
        </p:spPr>
        <p:txBody>
          <a:bodyPr vert="horz" wrap="square" lIns="0" tIns="13335" rIns="0" bIns="0" rtlCol="0">
            <a:spAutoFit/>
          </a:bodyPr>
          <a:lstStyle/>
          <a:p>
            <a:pPr marL="12700">
              <a:spcBef>
                <a:spcPts val="105"/>
              </a:spcBef>
              <a:tabLst>
                <a:tab pos="4995545" algn="l"/>
              </a:tabLst>
            </a:pPr>
            <a:r>
              <a:rPr sz="3000" baseline="1388" dirty="0">
                <a:latin typeface="ＭＳ Ｐゴシック"/>
                <a:cs typeface="ＭＳ Ｐゴシック"/>
              </a:rPr>
              <a:t>採</a:t>
            </a:r>
            <a:r>
              <a:rPr sz="3000" spc="-75" baseline="1388" dirty="0">
                <a:latin typeface="ＭＳ Ｐゴシック"/>
                <a:cs typeface="ＭＳ Ｐゴシック"/>
              </a:rPr>
              <a:t>掘</a:t>
            </a:r>
            <a:r>
              <a:rPr sz="3000" baseline="1388" dirty="0">
                <a:latin typeface="ＭＳ Ｐゴシック"/>
                <a:cs typeface="ＭＳ Ｐゴシック"/>
              </a:rPr>
              <a:t>	</a:t>
            </a:r>
            <a:r>
              <a:rPr sz="2000" dirty="0">
                <a:latin typeface="ＭＳ Ｐゴシック"/>
                <a:cs typeface="ＭＳ Ｐゴシック"/>
              </a:rPr>
              <a:t>固</a:t>
            </a:r>
            <a:r>
              <a:rPr sz="2000" spc="-50" dirty="0">
                <a:latin typeface="ＭＳ Ｐゴシック"/>
                <a:cs typeface="ＭＳ Ｐゴシック"/>
              </a:rPr>
              <a:t>化</a:t>
            </a:r>
            <a:endParaRPr sz="2000">
              <a:latin typeface="ＭＳ Ｐゴシック"/>
              <a:cs typeface="ＭＳ Ｐゴシック"/>
            </a:endParaRPr>
          </a:p>
        </p:txBody>
      </p:sp>
      <p:grpSp>
        <p:nvGrpSpPr>
          <p:cNvPr id="46" name="object 46"/>
          <p:cNvGrpSpPr/>
          <p:nvPr/>
        </p:nvGrpSpPr>
        <p:grpSpPr>
          <a:xfrm rot="16200000">
            <a:off x="1573404" y="2479229"/>
            <a:ext cx="358775" cy="186690"/>
            <a:chOff x="600201" y="1759966"/>
            <a:chExt cx="358775" cy="186690"/>
          </a:xfrm>
        </p:grpSpPr>
        <p:sp>
          <p:nvSpPr>
            <p:cNvPr id="47" name="object 47"/>
            <p:cNvSpPr/>
            <p:nvPr/>
          </p:nvSpPr>
          <p:spPr>
            <a:xfrm>
              <a:off x="606551" y="1766316"/>
              <a:ext cx="346075" cy="173990"/>
            </a:xfrm>
            <a:custGeom>
              <a:avLst/>
              <a:gdLst/>
              <a:ahLst/>
              <a:cxnLst/>
              <a:rect l="l" t="t" r="r" b="b"/>
              <a:pathLst>
                <a:path w="346075" h="173989">
                  <a:moveTo>
                    <a:pt x="259461" y="0"/>
                  </a:moveTo>
                  <a:lnTo>
                    <a:pt x="86487" y="0"/>
                  </a:lnTo>
                  <a:lnTo>
                    <a:pt x="86487" y="86868"/>
                  </a:lnTo>
                  <a:lnTo>
                    <a:pt x="0" y="86868"/>
                  </a:lnTo>
                  <a:lnTo>
                    <a:pt x="172974" y="173736"/>
                  </a:lnTo>
                  <a:lnTo>
                    <a:pt x="345948" y="86868"/>
                  </a:lnTo>
                  <a:lnTo>
                    <a:pt x="259461" y="86868"/>
                  </a:lnTo>
                  <a:lnTo>
                    <a:pt x="259461" y="0"/>
                  </a:lnTo>
                  <a:close/>
                </a:path>
              </a:pathLst>
            </a:custGeom>
            <a:solidFill>
              <a:srgbClr val="5B9BD4"/>
            </a:solidFill>
          </p:spPr>
          <p:txBody>
            <a:bodyPr wrap="square" lIns="0" tIns="0" rIns="0" bIns="0" rtlCol="0"/>
            <a:lstStyle/>
            <a:p>
              <a:endParaRPr/>
            </a:p>
          </p:txBody>
        </p:sp>
        <p:sp>
          <p:nvSpPr>
            <p:cNvPr id="48" name="object 48"/>
            <p:cNvSpPr/>
            <p:nvPr/>
          </p:nvSpPr>
          <p:spPr>
            <a:xfrm>
              <a:off x="606551" y="1766316"/>
              <a:ext cx="346075" cy="173990"/>
            </a:xfrm>
            <a:custGeom>
              <a:avLst/>
              <a:gdLst/>
              <a:ahLst/>
              <a:cxnLst/>
              <a:rect l="l" t="t" r="r" b="b"/>
              <a:pathLst>
                <a:path w="346075" h="173989">
                  <a:moveTo>
                    <a:pt x="259461" y="0"/>
                  </a:moveTo>
                  <a:lnTo>
                    <a:pt x="259461" y="86868"/>
                  </a:lnTo>
                  <a:lnTo>
                    <a:pt x="345948" y="86868"/>
                  </a:lnTo>
                  <a:lnTo>
                    <a:pt x="172974" y="173736"/>
                  </a:lnTo>
                  <a:lnTo>
                    <a:pt x="0" y="86868"/>
                  </a:lnTo>
                  <a:lnTo>
                    <a:pt x="86487" y="86868"/>
                  </a:lnTo>
                  <a:lnTo>
                    <a:pt x="86487" y="0"/>
                  </a:lnTo>
                  <a:lnTo>
                    <a:pt x="259461" y="0"/>
                  </a:lnTo>
                  <a:close/>
                </a:path>
              </a:pathLst>
            </a:custGeom>
            <a:ln w="12700">
              <a:solidFill>
                <a:srgbClr val="41709C"/>
              </a:solidFill>
            </a:ln>
          </p:spPr>
          <p:txBody>
            <a:bodyPr wrap="square" lIns="0" tIns="0" rIns="0" bIns="0" rtlCol="0"/>
            <a:lstStyle/>
            <a:p>
              <a:endParaRPr/>
            </a:p>
          </p:txBody>
        </p:sp>
      </p:grpSp>
      <p:grpSp>
        <p:nvGrpSpPr>
          <p:cNvPr id="49" name="object 49"/>
          <p:cNvGrpSpPr/>
          <p:nvPr/>
        </p:nvGrpSpPr>
        <p:grpSpPr>
          <a:xfrm>
            <a:off x="2832861" y="2023618"/>
            <a:ext cx="185420" cy="357505"/>
            <a:chOff x="1308861" y="2023617"/>
            <a:chExt cx="185420" cy="357505"/>
          </a:xfrm>
        </p:grpSpPr>
        <p:sp>
          <p:nvSpPr>
            <p:cNvPr id="50" name="object 50"/>
            <p:cNvSpPr/>
            <p:nvPr/>
          </p:nvSpPr>
          <p:spPr>
            <a:xfrm>
              <a:off x="1315211" y="2029967"/>
              <a:ext cx="172720" cy="344805"/>
            </a:xfrm>
            <a:custGeom>
              <a:avLst/>
              <a:gdLst/>
              <a:ahLst/>
              <a:cxnLst/>
              <a:rect l="l" t="t" r="r" b="b"/>
              <a:pathLst>
                <a:path w="172719" h="344805">
                  <a:moveTo>
                    <a:pt x="86106" y="0"/>
                  </a:moveTo>
                  <a:lnTo>
                    <a:pt x="86106" y="86106"/>
                  </a:lnTo>
                  <a:lnTo>
                    <a:pt x="0" y="86106"/>
                  </a:lnTo>
                  <a:lnTo>
                    <a:pt x="0" y="258318"/>
                  </a:lnTo>
                  <a:lnTo>
                    <a:pt x="86106" y="258318"/>
                  </a:lnTo>
                  <a:lnTo>
                    <a:pt x="86106" y="344424"/>
                  </a:lnTo>
                  <a:lnTo>
                    <a:pt x="172212" y="172212"/>
                  </a:lnTo>
                  <a:lnTo>
                    <a:pt x="86106" y="0"/>
                  </a:lnTo>
                  <a:close/>
                </a:path>
              </a:pathLst>
            </a:custGeom>
            <a:solidFill>
              <a:srgbClr val="5B9BD4"/>
            </a:solidFill>
          </p:spPr>
          <p:txBody>
            <a:bodyPr wrap="square" lIns="0" tIns="0" rIns="0" bIns="0" rtlCol="0"/>
            <a:lstStyle/>
            <a:p>
              <a:endParaRPr/>
            </a:p>
          </p:txBody>
        </p:sp>
        <p:sp>
          <p:nvSpPr>
            <p:cNvPr id="51" name="object 51"/>
            <p:cNvSpPr/>
            <p:nvPr/>
          </p:nvSpPr>
          <p:spPr>
            <a:xfrm>
              <a:off x="1315211" y="2029967"/>
              <a:ext cx="172720" cy="344805"/>
            </a:xfrm>
            <a:custGeom>
              <a:avLst/>
              <a:gdLst/>
              <a:ahLst/>
              <a:cxnLst/>
              <a:rect l="l" t="t" r="r" b="b"/>
              <a:pathLst>
                <a:path w="172719" h="344805">
                  <a:moveTo>
                    <a:pt x="0" y="86106"/>
                  </a:moveTo>
                  <a:lnTo>
                    <a:pt x="86106" y="86106"/>
                  </a:lnTo>
                  <a:lnTo>
                    <a:pt x="86106" y="0"/>
                  </a:lnTo>
                  <a:lnTo>
                    <a:pt x="172212" y="172212"/>
                  </a:lnTo>
                  <a:lnTo>
                    <a:pt x="86106" y="344424"/>
                  </a:lnTo>
                  <a:lnTo>
                    <a:pt x="86106" y="258318"/>
                  </a:lnTo>
                  <a:lnTo>
                    <a:pt x="0" y="258318"/>
                  </a:lnTo>
                  <a:lnTo>
                    <a:pt x="0" y="86106"/>
                  </a:lnTo>
                  <a:close/>
                </a:path>
              </a:pathLst>
            </a:custGeom>
            <a:ln w="12699">
              <a:solidFill>
                <a:srgbClr val="41709C"/>
              </a:solidFill>
            </a:ln>
          </p:spPr>
          <p:txBody>
            <a:bodyPr wrap="square" lIns="0" tIns="0" rIns="0" bIns="0" rtlCol="0"/>
            <a:lstStyle/>
            <a:p>
              <a:endParaRPr/>
            </a:p>
          </p:txBody>
        </p:sp>
      </p:grpSp>
      <p:pic>
        <p:nvPicPr>
          <p:cNvPr id="52" name="object 52"/>
          <p:cNvPicPr/>
          <p:nvPr/>
        </p:nvPicPr>
        <p:blipFill>
          <a:blip r:embed="rId12" cstate="print"/>
          <a:stretch>
            <a:fillRect/>
          </a:stretch>
        </p:blipFill>
        <p:spPr>
          <a:xfrm>
            <a:off x="4450079" y="2933701"/>
            <a:ext cx="606552" cy="740663"/>
          </a:xfrm>
          <a:prstGeom prst="rect">
            <a:avLst/>
          </a:prstGeom>
        </p:spPr>
      </p:pic>
      <p:grpSp>
        <p:nvGrpSpPr>
          <p:cNvPr id="53" name="object 53"/>
          <p:cNvGrpSpPr/>
          <p:nvPr/>
        </p:nvGrpSpPr>
        <p:grpSpPr>
          <a:xfrm>
            <a:off x="2828289" y="3110229"/>
            <a:ext cx="1526540" cy="254000"/>
            <a:chOff x="1304289" y="3110229"/>
            <a:chExt cx="1526540" cy="254000"/>
          </a:xfrm>
        </p:grpSpPr>
        <p:sp>
          <p:nvSpPr>
            <p:cNvPr id="54" name="object 54"/>
            <p:cNvSpPr/>
            <p:nvPr/>
          </p:nvSpPr>
          <p:spPr>
            <a:xfrm>
              <a:off x="1310639" y="3116579"/>
              <a:ext cx="1513840" cy="241300"/>
            </a:xfrm>
            <a:custGeom>
              <a:avLst/>
              <a:gdLst/>
              <a:ahLst/>
              <a:cxnLst/>
              <a:rect l="l" t="t" r="r" b="b"/>
              <a:pathLst>
                <a:path w="1513839" h="241300">
                  <a:moveTo>
                    <a:pt x="120396" y="0"/>
                  </a:moveTo>
                  <a:lnTo>
                    <a:pt x="0" y="120396"/>
                  </a:lnTo>
                  <a:lnTo>
                    <a:pt x="120396" y="240792"/>
                  </a:lnTo>
                  <a:lnTo>
                    <a:pt x="120396" y="180594"/>
                  </a:lnTo>
                  <a:lnTo>
                    <a:pt x="1513332" y="180594"/>
                  </a:lnTo>
                  <a:lnTo>
                    <a:pt x="1513332" y="60198"/>
                  </a:lnTo>
                  <a:lnTo>
                    <a:pt x="120396" y="60198"/>
                  </a:lnTo>
                  <a:lnTo>
                    <a:pt x="120396" y="0"/>
                  </a:lnTo>
                  <a:close/>
                </a:path>
              </a:pathLst>
            </a:custGeom>
            <a:solidFill>
              <a:srgbClr val="5B9BD4"/>
            </a:solidFill>
          </p:spPr>
          <p:txBody>
            <a:bodyPr wrap="square" lIns="0" tIns="0" rIns="0" bIns="0" rtlCol="0"/>
            <a:lstStyle/>
            <a:p>
              <a:endParaRPr/>
            </a:p>
          </p:txBody>
        </p:sp>
        <p:sp>
          <p:nvSpPr>
            <p:cNvPr id="55" name="object 55"/>
            <p:cNvSpPr/>
            <p:nvPr/>
          </p:nvSpPr>
          <p:spPr>
            <a:xfrm>
              <a:off x="1310639" y="3116579"/>
              <a:ext cx="1513840" cy="241300"/>
            </a:xfrm>
            <a:custGeom>
              <a:avLst/>
              <a:gdLst/>
              <a:ahLst/>
              <a:cxnLst/>
              <a:rect l="l" t="t" r="r" b="b"/>
              <a:pathLst>
                <a:path w="1513839" h="241300">
                  <a:moveTo>
                    <a:pt x="0" y="120396"/>
                  </a:moveTo>
                  <a:lnTo>
                    <a:pt x="120396" y="0"/>
                  </a:lnTo>
                  <a:lnTo>
                    <a:pt x="120396" y="60198"/>
                  </a:lnTo>
                  <a:lnTo>
                    <a:pt x="1513332" y="60198"/>
                  </a:lnTo>
                  <a:lnTo>
                    <a:pt x="1513332" y="180594"/>
                  </a:lnTo>
                  <a:lnTo>
                    <a:pt x="120396" y="180594"/>
                  </a:lnTo>
                  <a:lnTo>
                    <a:pt x="120396" y="240792"/>
                  </a:lnTo>
                  <a:lnTo>
                    <a:pt x="0" y="120396"/>
                  </a:lnTo>
                  <a:close/>
                </a:path>
              </a:pathLst>
            </a:custGeom>
            <a:ln w="12700">
              <a:solidFill>
                <a:srgbClr val="41709C"/>
              </a:solidFill>
            </a:ln>
          </p:spPr>
          <p:txBody>
            <a:bodyPr wrap="square" lIns="0" tIns="0" rIns="0" bIns="0" rtlCol="0"/>
            <a:lstStyle/>
            <a:p>
              <a:endParaRPr/>
            </a:p>
          </p:txBody>
        </p:sp>
      </p:grpSp>
      <p:sp>
        <p:nvSpPr>
          <p:cNvPr id="56" name="object 56"/>
          <p:cNvSpPr txBox="1"/>
          <p:nvPr/>
        </p:nvSpPr>
        <p:spPr>
          <a:xfrm>
            <a:off x="4087749" y="2597277"/>
            <a:ext cx="1298575" cy="330835"/>
          </a:xfrm>
          <a:prstGeom prst="rect">
            <a:avLst/>
          </a:prstGeom>
        </p:spPr>
        <p:txBody>
          <a:bodyPr vert="horz" wrap="square" lIns="0" tIns="13335" rIns="0" bIns="0" rtlCol="0">
            <a:spAutoFit/>
          </a:bodyPr>
          <a:lstStyle/>
          <a:p>
            <a:pPr marL="12700">
              <a:spcBef>
                <a:spcPts val="105"/>
              </a:spcBef>
            </a:pPr>
            <a:r>
              <a:rPr sz="2000" spc="-10" dirty="0">
                <a:latin typeface="ＭＳ Ｐゴシック"/>
                <a:cs typeface="ＭＳ Ｐゴシック"/>
              </a:rPr>
              <a:t>Pu/MA</a:t>
            </a:r>
            <a:r>
              <a:rPr sz="2000" spc="-25" dirty="0">
                <a:latin typeface="ＭＳ Ｐゴシック"/>
                <a:cs typeface="ＭＳ Ｐゴシック"/>
              </a:rPr>
              <a:t>在庫</a:t>
            </a:r>
            <a:endParaRPr sz="2000">
              <a:latin typeface="ＭＳ Ｐゴシック"/>
              <a:cs typeface="ＭＳ Ｐゴシック"/>
            </a:endParaRPr>
          </a:p>
        </p:txBody>
      </p:sp>
      <p:sp>
        <p:nvSpPr>
          <p:cNvPr id="57" name="object 57"/>
          <p:cNvSpPr txBox="1"/>
          <p:nvPr/>
        </p:nvSpPr>
        <p:spPr>
          <a:xfrm>
            <a:off x="1651834" y="3348230"/>
            <a:ext cx="8901430" cy="3343864"/>
          </a:xfrm>
          <a:prstGeom prst="rect">
            <a:avLst/>
          </a:prstGeom>
        </p:spPr>
        <p:txBody>
          <a:bodyPr vert="horz" wrap="square" lIns="0" tIns="13335" rIns="0" bIns="0" rtlCol="0">
            <a:spAutoFit/>
          </a:bodyPr>
          <a:lstStyle/>
          <a:p>
            <a:pPr marL="157480">
              <a:spcBef>
                <a:spcPts val="105"/>
              </a:spcBef>
            </a:pPr>
            <a:r>
              <a:rPr sz="2000" spc="-15" dirty="0">
                <a:latin typeface="ＭＳ Ｐゴシック"/>
                <a:cs typeface="ＭＳ Ｐゴシック"/>
              </a:rPr>
              <a:t>燃料製造</a:t>
            </a:r>
            <a:endParaRPr sz="2000" dirty="0">
              <a:latin typeface="ＭＳ Ｐゴシック"/>
              <a:cs typeface="ＭＳ Ｐゴシック"/>
            </a:endParaRPr>
          </a:p>
          <a:p>
            <a:pPr>
              <a:lnSpc>
                <a:spcPct val="100000"/>
              </a:lnSpc>
            </a:pPr>
            <a:endParaRPr sz="2000" dirty="0">
              <a:latin typeface="ＭＳ Ｐゴシック"/>
              <a:cs typeface="ＭＳ Ｐゴシック"/>
            </a:endParaRPr>
          </a:p>
          <a:p>
            <a:pPr marL="12700">
              <a:spcBef>
                <a:spcPts val="1415"/>
              </a:spcBef>
            </a:pPr>
            <a:r>
              <a:rPr sz="2400" b="1" dirty="0">
                <a:latin typeface="メイリオ"/>
                <a:cs typeface="メイリオ"/>
              </a:rPr>
              <a:t>①初期燃料組成の決定：燃料製造、天然U</a:t>
            </a:r>
            <a:r>
              <a:rPr sz="2400" b="1" spc="-5" dirty="0">
                <a:latin typeface="メイリオ"/>
                <a:cs typeface="メイリオ"/>
              </a:rPr>
              <a:t>の採掘、</a:t>
            </a:r>
            <a:r>
              <a:rPr sz="2400" b="1" dirty="0">
                <a:latin typeface="メイリオ"/>
                <a:cs typeface="メイリオ"/>
              </a:rPr>
              <a:t>U</a:t>
            </a:r>
            <a:r>
              <a:rPr sz="2400" b="1" spc="-25" dirty="0">
                <a:latin typeface="メイリオ"/>
                <a:cs typeface="メイリオ"/>
              </a:rPr>
              <a:t>濃縮</a:t>
            </a:r>
            <a:endParaRPr sz="2400" dirty="0">
              <a:latin typeface="メイリオ"/>
              <a:cs typeface="メイリオ"/>
            </a:endParaRPr>
          </a:p>
          <a:p>
            <a:pPr marL="12700"/>
            <a:r>
              <a:rPr sz="2400" b="1" dirty="0">
                <a:latin typeface="メイリオ"/>
                <a:cs typeface="メイリオ"/>
              </a:rPr>
              <a:t>②燃焼計算：Okamura</a:t>
            </a:r>
            <a:r>
              <a:rPr sz="2400" b="1" spc="-40" dirty="0">
                <a:latin typeface="メイリオ"/>
                <a:cs typeface="メイリオ"/>
              </a:rPr>
              <a:t> </a:t>
            </a:r>
            <a:r>
              <a:rPr sz="2400" b="1" dirty="0">
                <a:latin typeface="メイリオ"/>
                <a:cs typeface="メイリオ"/>
              </a:rPr>
              <a:t>explicit</a:t>
            </a:r>
            <a:r>
              <a:rPr sz="2400" b="1" spc="-20" dirty="0">
                <a:latin typeface="メイリオ"/>
                <a:cs typeface="メイリオ"/>
              </a:rPr>
              <a:t> </a:t>
            </a:r>
            <a:r>
              <a:rPr sz="2400" b="1" dirty="0">
                <a:latin typeface="メイリオ"/>
                <a:cs typeface="メイリオ"/>
              </a:rPr>
              <a:t>method</a:t>
            </a:r>
            <a:r>
              <a:rPr sz="2400" b="1" spc="-20" dirty="0">
                <a:latin typeface="メイリオ"/>
                <a:cs typeface="メイリオ"/>
              </a:rPr>
              <a:t> (</a:t>
            </a:r>
            <a:r>
              <a:rPr sz="2400" b="1" spc="-10" dirty="0">
                <a:latin typeface="メイリオ"/>
                <a:cs typeface="メイリオ"/>
              </a:rPr>
              <a:t>OEM)</a:t>
            </a:r>
            <a:endParaRPr sz="2400" dirty="0">
              <a:latin typeface="メイリオ"/>
              <a:cs typeface="メイリオ"/>
            </a:endParaRPr>
          </a:p>
          <a:p>
            <a:pPr marL="12700"/>
            <a:r>
              <a:rPr sz="2400" b="1" spc="-15" dirty="0">
                <a:latin typeface="メイリオ"/>
                <a:cs typeface="メイリオ"/>
              </a:rPr>
              <a:t>➂使用済燃料の冷却：貯蔵量/組成</a:t>
            </a:r>
            <a:endParaRPr sz="2400" dirty="0">
              <a:latin typeface="メイリオ"/>
              <a:cs typeface="メイリオ"/>
            </a:endParaRPr>
          </a:p>
          <a:p>
            <a:pPr marL="12700"/>
            <a:r>
              <a:rPr sz="2400" b="1" spc="-5" dirty="0">
                <a:latin typeface="メイリオ"/>
                <a:cs typeface="メイリオ"/>
              </a:rPr>
              <a:t>④再処理：再度燃料として使用する元素/廃棄物を分離</a:t>
            </a:r>
            <a:endParaRPr sz="2400" dirty="0">
              <a:latin typeface="メイリオ"/>
              <a:cs typeface="メイリオ"/>
            </a:endParaRPr>
          </a:p>
          <a:p>
            <a:pPr marL="12700"/>
            <a:r>
              <a:rPr sz="2400" b="1" spc="-5" dirty="0">
                <a:latin typeface="メイリオ"/>
                <a:cs typeface="メイリオ"/>
              </a:rPr>
              <a:t>⑤固化・貯蔵・地層処分：廃棄物発生量、処分場面積、核種移行</a:t>
            </a:r>
            <a:endParaRPr sz="2400" dirty="0">
              <a:latin typeface="メイリオ"/>
              <a:cs typeface="メイリオ"/>
            </a:endParaRPr>
          </a:p>
          <a:p>
            <a:pPr marL="99695">
              <a:lnSpc>
                <a:spcPts val="2550"/>
              </a:lnSpc>
              <a:spcBef>
                <a:spcPts val="2715"/>
              </a:spcBef>
            </a:pPr>
            <a:r>
              <a:rPr sz="2400" b="1" spc="-10" dirty="0">
                <a:latin typeface="メイリオ"/>
                <a:cs typeface="メイリオ"/>
              </a:rPr>
              <a:t>NMB4.0</a:t>
            </a:r>
            <a:r>
              <a:rPr sz="2400" b="1" spc="-5" dirty="0">
                <a:latin typeface="メイリオ"/>
                <a:cs typeface="メイリオ"/>
              </a:rPr>
              <a:t>コードは公開。</a:t>
            </a:r>
            <a:endParaRPr sz="2400" dirty="0">
              <a:latin typeface="ＭＳ Ｐゴシック"/>
              <a:cs typeface="ＭＳ Ｐゴシック"/>
            </a:endParaRPr>
          </a:p>
        </p:txBody>
      </p:sp>
      <p:sp>
        <p:nvSpPr>
          <p:cNvPr id="58" name="テキスト ボックス 57">
            <a:extLst>
              <a:ext uri="{FF2B5EF4-FFF2-40B4-BE49-F238E27FC236}">
                <a16:creationId xmlns:a16="http://schemas.microsoft.com/office/drawing/2014/main" id="{44D9B50A-EF72-4B99-A823-9A2ABF2FCF4A}"/>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核燃料サイクル</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図 40">
            <a:extLst>
              <a:ext uri="{FF2B5EF4-FFF2-40B4-BE49-F238E27FC236}">
                <a16:creationId xmlns:a16="http://schemas.microsoft.com/office/drawing/2014/main" id="{EABC3866-8BC4-4A46-8224-1D8D8A7439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79936" y="4275825"/>
            <a:ext cx="3393914" cy="238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図 43">
            <a:extLst>
              <a:ext uri="{FF2B5EF4-FFF2-40B4-BE49-F238E27FC236}">
                <a16:creationId xmlns:a16="http://schemas.microsoft.com/office/drawing/2014/main" id="{027C7ACA-F78A-4974-9DF6-E91845A5FB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9935" y="1727761"/>
            <a:ext cx="3360964" cy="250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正方形/長方形 46">
            <a:extLst>
              <a:ext uri="{FF2B5EF4-FFF2-40B4-BE49-F238E27FC236}">
                <a16:creationId xmlns:a16="http://schemas.microsoft.com/office/drawing/2014/main" id="{7B571748-1935-4E44-AE8F-9A5B661130B8}"/>
              </a:ext>
            </a:extLst>
          </p:cNvPr>
          <p:cNvSpPr>
            <a:spLocks noChangeArrowheads="1"/>
          </p:cNvSpPr>
          <p:nvPr/>
        </p:nvSpPr>
        <p:spPr bwMode="auto">
          <a:xfrm>
            <a:off x="7427989" y="795261"/>
            <a:ext cx="3360964" cy="385490"/>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使用済燃料の乾式貯蔵施設</a:t>
            </a:r>
            <a:endParaRPr lang="en-US" altLang="ja-JP" sz="1905">
              <a:solidFill>
                <a:schemeClr val="bg1"/>
              </a:solidFill>
              <a:latin typeface="ＭＳ Ｐゴシック" panose="020B0600070205080204" pitchFamily="50" charset="-128"/>
            </a:endParaRPr>
          </a:p>
        </p:txBody>
      </p:sp>
      <p:sp>
        <p:nvSpPr>
          <p:cNvPr id="17416" name="正方形/長方形 48">
            <a:extLst>
              <a:ext uri="{FF2B5EF4-FFF2-40B4-BE49-F238E27FC236}">
                <a16:creationId xmlns:a16="http://schemas.microsoft.com/office/drawing/2014/main" id="{7A898BDC-0497-42F0-9BA2-27E47E856C4D}"/>
              </a:ext>
            </a:extLst>
          </p:cNvPr>
          <p:cNvSpPr>
            <a:spLocks noChangeArrowheads="1"/>
          </p:cNvSpPr>
          <p:nvPr/>
        </p:nvSpPr>
        <p:spPr bwMode="auto">
          <a:xfrm>
            <a:off x="7427989" y="1127880"/>
            <a:ext cx="3664857" cy="56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524" dirty="0">
                <a:latin typeface="ＭＳ Ｐゴシック" panose="020B0600070205080204" pitchFamily="50" charset="-128"/>
              </a:rPr>
              <a:t>東電福島第</a:t>
            </a:r>
            <a:r>
              <a:rPr lang="en-US" altLang="ja-JP" sz="1524" dirty="0">
                <a:latin typeface="ＭＳ Ｐゴシック" panose="020B0600070205080204" pitchFamily="50" charset="-128"/>
              </a:rPr>
              <a:t>1</a:t>
            </a:r>
            <a:r>
              <a:rPr lang="ja-JP" altLang="en-US" sz="1524" dirty="0">
                <a:latin typeface="ＭＳ Ｐゴシック" panose="020B0600070205080204" pitchFamily="50" charset="-128"/>
              </a:rPr>
              <a:t>原発にもあるが</a:t>
            </a:r>
            <a:r>
              <a:rPr lang="en-US" altLang="ja-JP" sz="1524" dirty="0">
                <a:latin typeface="ＭＳ Ｐゴシック" panose="020B0600070205080204" pitchFamily="50" charset="-128"/>
              </a:rPr>
              <a:t>3</a:t>
            </a:r>
            <a:r>
              <a:rPr lang="ja-JP" altLang="en-US" sz="1524" dirty="0">
                <a:latin typeface="ＭＳ Ｐゴシック" panose="020B0600070205080204" pitchFamily="50" charset="-128"/>
              </a:rPr>
              <a:t>・</a:t>
            </a:r>
            <a:r>
              <a:rPr lang="en-US" altLang="ja-JP" sz="1524" dirty="0">
                <a:latin typeface="ＭＳ Ｐゴシック" panose="020B0600070205080204" pitchFamily="50" charset="-128"/>
              </a:rPr>
              <a:t>11</a:t>
            </a:r>
            <a:r>
              <a:rPr lang="ja-JP" altLang="en-US" sz="1524" dirty="0">
                <a:latin typeface="ＭＳ Ｐゴシック" panose="020B0600070205080204" pitchFamily="50" charset="-128"/>
              </a:rPr>
              <a:t>の地震</a:t>
            </a:r>
            <a:r>
              <a:rPr lang="en-US" altLang="ja-JP" sz="1524" dirty="0">
                <a:latin typeface="ＭＳ Ｐゴシック" panose="020B0600070205080204" pitchFamily="50" charset="-128"/>
              </a:rPr>
              <a:t>･</a:t>
            </a:r>
            <a:r>
              <a:rPr lang="ja-JP" altLang="en-US" sz="1524" dirty="0">
                <a:latin typeface="ＭＳ Ｐゴシック" panose="020B0600070205080204" pitchFamily="50" charset="-128"/>
              </a:rPr>
              <a:t>津波でも安全性に全く問題なかった</a:t>
            </a:r>
            <a:endParaRPr lang="en-US" altLang="ja-JP" sz="1524" dirty="0">
              <a:latin typeface="ＭＳ Ｐゴシック" panose="020B0600070205080204" pitchFamily="50" charset="-128"/>
            </a:endParaRPr>
          </a:p>
        </p:txBody>
      </p:sp>
      <p:sp>
        <p:nvSpPr>
          <p:cNvPr id="17417" name="正方形/長方形 62">
            <a:extLst>
              <a:ext uri="{FF2B5EF4-FFF2-40B4-BE49-F238E27FC236}">
                <a16:creationId xmlns:a16="http://schemas.microsoft.com/office/drawing/2014/main" id="{2D8FD606-2064-4282-903A-3850F6520329}"/>
              </a:ext>
            </a:extLst>
          </p:cNvPr>
          <p:cNvSpPr>
            <a:spLocks noChangeArrowheads="1"/>
          </p:cNvSpPr>
          <p:nvPr/>
        </p:nvSpPr>
        <p:spPr bwMode="auto">
          <a:xfrm>
            <a:off x="1402988" y="1561600"/>
            <a:ext cx="477823" cy="4136966"/>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使用済燃料貯蔵の現状</a:t>
            </a:r>
            <a:r>
              <a:rPr lang="en-US" altLang="ja-JP" sz="1905">
                <a:solidFill>
                  <a:schemeClr val="bg1"/>
                </a:solidFill>
                <a:latin typeface="ＭＳ Ｐゴシック" panose="020B0600070205080204" pitchFamily="50" charset="-128"/>
              </a:rPr>
              <a:t>(2010</a:t>
            </a:r>
            <a:r>
              <a:rPr lang="ja-JP" altLang="en-US" sz="1905">
                <a:solidFill>
                  <a:schemeClr val="bg1"/>
                </a:solidFill>
                <a:latin typeface="ＭＳ Ｐゴシック" panose="020B0600070205080204" pitchFamily="50" charset="-128"/>
              </a:rPr>
              <a:t>年</a:t>
            </a:r>
            <a:r>
              <a:rPr lang="en-US" altLang="ja-JP" sz="1905">
                <a:solidFill>
                  <a:schemeClr val="bg1"/>
                </a:solidFill>
                <a:latin typeface="ＭＳ Ｐゴシック" panose="020B0600070205080204" pitchFamily="50" charset="-128"/>
              </a:rPr>
              <a:t>9</a:t>
            </a:r>
            <a:r>
              <a:rPr lang="ja-JP" altLang="en-US" sz="1905">
                <a:solidFill>
                  <a:schemeClr val="bg1"/>
                </a:solidFill>
                <a:latin typeface="ＭＳ Ｐゴシック" panose="020B0600070205080204" pitchFamily="50" charset="-128"/>
              </a:rPr>
              <a:t>月末</a:t>
            </a:r>
            <a:r>
              <a:rPr lang="en-US" altLang="ja-JP" sz="1905">
                <a:solidFill>
                  <a:schemeClr val="bg1"/>
                </a:solidFill>
                <a:latin typeface="ＭＳ Ｐゴシック" panose="020B0600070205080204" pitchFamily="50" charset="-128"/>
              </a:rPr>
              <a:t>)</a:t>
            </a:r>
          </a:p>
        </p:txBody>
      </p:sp>
      <p:graphicFrame>
        <p:nvGraphicFramePr>
          <p:cNvPr id="47" name="表 46">
            <a:extLst>
              <a:ext uri="{FF2B5EF4-FFF2-40B4-BE49-F238E27FC236}">
                <a16:creationId xmlns:a16="http://schemas.microsoft.com/office/drawing/2014/main" id="{8BC6ED7F-5FFC-4F7A-96AA-243765DD3809}"/>
              </a:ext>
            </a:extLst>
          </p:cNvPr>
          <p:cNvGraphicFramePr>
            <a:graphicFrameLocks noGrp="1"/>
          </p:cNvGraphicFramePr>
          <p:nvPr/>
        </p:nvGraphicFramePr>
        <p:xfrm>
          <a:off x="1965478" y="1136952"/>
          <a:ext cx="3051024" cy="5225140"/>
        </p:xfrm>
        <a:graphic>
          <a:graphicData uri="http://schemas.openxmlformats.org/drawingml/2006/table">
            <a:tbl>
              <a:tblPr/>
              <a:tblGrid>
                <a:gridCol w="762756">
                  <a:extLst>
                    <a:ext uri="{9D8B030D-6E8A-4147-A177-3AD203B41FA5}">
                      <a16:colId xmlns:a16="http://schemas.microsoft.com/office/drawing/2014/main" val="20000"/>
                    </a:ext>
                  </a:extLst>
                </a:gridCol>
                <a:gridCol w="762756">
                  <a:extLst>
                    <a:ext uri="{9D8B030D-6E8A-4147-A177-3AD203B41FA5}">
                      <a16:colId xmlns:a16="http://schemas.microsoft.com/office/drawing/2014/main" val="20001"/>
                    </a:ext>
                  </a:extLst>
                </a:gridCol>
                <a:gridCol w="762756">
                  <a:extLst>
                    <a:ext uri="{9D8B030D-6E8A-4147-A177-3AD203B41FA5}">
                      <a16:colId xmlns:a16="http://schemas.microsoft.com/office/drawing/2014/main" val="20002"/>
                    </a:ext>
                  </a:extLst>
                </a:gridCol>
                <a:gridCol w="762756">
                  <a:extLst>
                    <a:ext uri="{9D8B030D-6E8A-4147-A177-3AD203B41FA5}">
                      <a16:colId xmlns:a16="http://schemas.microsoft.com/office/drawing/2014/main" val="20003"/>
                    </a:ext>
                  </a:extLst>
                </a:gridCol>
              </a:tblGrid>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rPr>
                        <a:t>原発名</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rPr>
                        <a:t>１取替分</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FFFFFF"/>
                          </a:solidFill>
                          <a:effectLst/>
                          <a:latin typeface="Meiryo UI" panose="020B0604030504040204" pitchFamily="50" charset="-128"/>
                          <a:ea typeface="Meiryo UI" panose="020B0604030504040204" pitchFamily="50" charset="-128"/>
                        </a:rPr>
                        <a:t>貯蔵量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FFFFFF"/>
                          </a:solidFill>
                          <a:effectLst/>
                          <a:latin typeface="Meiryo UI" panose="020B0604030504040204" pitchFamily="50" charset="-128"/>
                          <a:ea typeface="Meiryo UI" panose="020B0604030504040204" pitchFamily="50" charset="-128"/>
                        </a:rPr>
                        <a:t>最大容量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泊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５０</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350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1,000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女川</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390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790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東通</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福島第一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1,820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2,100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福島第二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1,130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柏崎刈羽</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2,210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2,910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浜岡</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1,090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1,740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志賀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690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美浜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680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9"/>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高浜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1,160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1,730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0"/>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大飯</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110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2,020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1"/>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島根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600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2"/>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伊方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940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3"/>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玄海</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90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760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1,070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4"/>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川内</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850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1,290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5"/>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敦賀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40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580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860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6"/>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東海第二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440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7"/>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合計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13,530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20,420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8"/>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六カ所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ー</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2,700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3,000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9"/>
                  </a:ext>
                </a:extLst>
              </a:tr>
            </a:tbl>
          </a:graphicData>
        </a:graphic>
      </p:graphicFrame>
      <p:sp>
        <p:nvSpPr>
          <p:cNvPr id="17525" name="右中かっこ 15">
            <a:extLst>
              <a:ext uri="{FF2B5EF4-FFF2-40B4-BE49-F238E27FC236}">
                <a16:creationId xmlns:a16="http://schemas.microsoft.com/office/drawing/2014/main" id="{865B7107-84C8-485F-82D8-7D7B6000DF61}"/>
              </a:ext>
            </a:extLst>
          </p:cNvPr>
          <p:cNvSpPr>
            <a:spLocks/>
          </p:cNvSpPr>
          <p:nvPr/>
        </p:nvSpPr>
        <p:spPr bwMode="auto">
          <a:xfrm>
            <a:off x="5013477" y="1427238"/>
            <a:ext cx="574524" cy="4644571"/>
          </a:xfrm>
          <a:prstGeom prst="rightBrace">
            <a:avLst>
              <a:gd name="adj1" fmla="val 8234"/>
              <a:gd name="adj2" fmla="val 50000"/>
            </a:avLst>
          </a:prstGeom>
          <a:noFill/>
          <a:ln w="57150">
            <a:solidFill>
              <a:srgbClr val="8000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p>
        </p:txBody>
      </p:sp>
      <p:sp>
        <p:nvSpPr>
          <p:cNvPr id="17526" name="右矢印 16">
            <a:extLst>
              <a:ext uri="{FF2B5EF4-FFF2-40B4-BE49-F238E27FC236}">
                <a16:creationId xmlns:a16="http://schemas.microsoft.com/office/drawing/2014/main" id="{F9F0B8BB-6785-450E-A8C1-9AA51C953FA1}"/>
              </a:ext>
            </a:extLst>
          </p:cNvPr>
          <p:cNvSpPr>
            <a:spLocks noChangeArrowheads="1"/>
          </p:cNvSpPr>
          <p:nvPr/>
        </p:nvSpPr>
        <p:spPr bwMode="auto">
          <a:xfrm>
            <a:off x="5315859" y="3350381"/>
            <a:ext cx="334130" cy="798286"/>
          </a:xfrm>
          <a:prstGeom prst="rightArrow">
            <a:avLst>
              <a:gd name="adj1" fmla="val 50000"/>
              <a:gd name="adj2" fmla="val 50000"/>
            </a:avLst>
          </a:prstGeom>
          <a:solidFill>
            <a:srgbClr val="800000"/>
          </a:solidFill>
          <a:ln w="9525">
            <a:solidFill>
              <a:srgbClr val="4A7EBB"/>
            </a:solidFill>
            <a:miter lim="800000"/>
            <a:headEnd/>
            <a:tailEnd/>
          </a:ln>
          <a:effectLst>
            <a:outerShdw dist="23000" dir="5400000" rotWithShape="0">
              <a:srgbClr val="808080">
                <a:alpha val="34998"/>
              </a:srgbClr>
            </a:outerShdw>
          </a:effec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solidFill>
                <a:srgbClr val="FFFFFF"/>
              </a:solidFill>
            </a:endParaRPr>
          </a:p>
        </p:txBody>
      </p:sp>
      <p:sp>
        <p:nvSpPr>
          <p:cNvPr id="17527" name="正方形/長方形 17">
            <a:extLst>
              <a:ext uri="{FF2B5EF4-FFF2-40B4-BE49-F238E27FC236}">
                <a16:creationId xmlns:a16="http://schemas.microsoft.com/office/drawing/2014/main" id="{B618AB58-EEC7-45B6-888C-D6921A3B2CE1}"/>
              </a:ext>
            </a:extLst>
          </p:cNvPr>
          <p:cNvSpPr>
            <a:spLocks noChangeArrowheads="1"/>
          </p:cNvSpPr>
          <p:nvPr/>
        </p:nvSpPr>
        <p:spPr bwMode="auto">
          <a:xfrm>
            <a:off x="5683190" y="1624596"/>
            <a:ext cx="477823" cy="398981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平均６年、最短で</a:t>
            </a:r>
            <a:r>
              <a:rPr lang="en-US" altLang="ja-JP" sz="1905">
                <a:solidFill>
                  <a:schemeClr val="bg1"/>
                </a:solidFill>
                <a:latin typeface="ＭＳ Ｐゴシック" panose="020B0600070205080204" pitchFamily="50" charset="-128"/>
              </a:rPr>
              <a:t>2</a:t>
            </a:r>
            <a:r>
              <a:rPr lang="ja-JP" altLang="en-US" sz="1905">
                <a:solidFill>
                  <a:schemeClr val="bg1"/>
                </a:solidFill>
                <a:latin typeface="ＭＳ Ｐゴシック" panose="020B0600070205080204" pitchFamily="50" charset="-128"/>
              </a:rPr>
              <a:t>年の余力しかない</a:t>
            </a:r>
            <a:endParaRPr lang="en-US" altLang="ja-JP" sz="1905">
              <a:solidFill>
                <a:schemeClr val="bg1"/>
              </a:solidFill>
              <a:latin typeface="ＭＳ Ｐゴシック" panose="020B0600070205080204" pitchFamily="50" charset="-128"/>
            </a:endParaRPr>
          </a:p>
        </p:txBody>
      </p:sp>
      <p:sp>
        <p:nvSpPr>
          <p:cNvPr id="17528" name="正方形/長方形 19">
            <a:extLst>
              <a:ext uri="{FF2B5EF4-FFF2-40B4-BE49-F238E27FC236}">
                <a16:creationId xmlns:a16="http://schemas.microsoft.com/office/drawing/2014/main" id="{AC97BD3A-0F03-400A-8E33-F16B4073B8DC}"/>
              </a:ext>
            </a:extLst>
          </p:cNvPr>
          <p:cNvSpPr>
            <a:spLocks noChangeArrowheads="1"/>
          </p:cNvSpPr>
          <p:nvPr/>
        </p:nvSpPr>
        <p:spPr bwMode="auto">
          <a:xfrm>
            <a:off x="5591025" y="6071810"/>
            <a:ext cx="1947333"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a:latin typeface="Meiryo UI" panose="020B0604030504040204" pitchFamily="50" charset="-128"/>
                <a:ea typeface="Meiryo UI" panose="020B0604030504040204" pitchFamily="50" charset="-128"/>
              </a:rPr>
              <a:t>六カ所再処理工場ほぼ満杯</a:t>
            </a:r>
            <a:endParaRPr lang="en-US" altLang="ja-JP" sz="1143">
              <a:latin typeface="Meiryo UI" panose="020B0604030504040204" pitchFamily="50" charset="-128"/>
              <a:ea typeface="Meiryo UI" panose="020B0604030504040204" pitchFamily="50" charset="-128"/>
            </a:endParaRPr>
          </a:p>
        </p:txBody>
      </p:sp>
      <p:cxnSp>
        <p:nvCxnSpPr>
          <p:cNvPr id="4" name="直線矢印コネクタ 3">
            <a:extLst>
              <a:ext uri="{FF2B5EF4-FFF2-40B4-BE49-F238E27FC236}">
                <a16:creationId xmlns:a16="http://schemas.microsoft.com/office/drawing/2014/main" id="{533971D5-DA3C-4E12-9E94-172665183F86}"/>
              </a:ext>
            </a:extLst>
          </p:cNvPr>
          <p:cNvCxnSpPr/>
          <p:nvPr/>
        </p:nvCxnSpPr>
        <p:spPr>
          <a:xfrm>
            <a:off x="5013478" y="6216952"/>
            <a:ext cx="67884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FBA43F1-3AEE-4985-9E9E-8A41FDF24B8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使用済み燃料貯蔵と乾式貯蔵</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スライド番号プレースホルダー 3">
            <a:extLst>
              <a:ext uri="{FF2B5EF4-FFF2-40B4-BE49-F238E27FC236}">
                <a16:creationId xmlns:a16="http://schemas.microsoft.com/office/drawing/2014/main" id="{D7C2A284-5979-46F1-9833-78B290F1F1EE}"/>
              </a:ext>
            </a:extLst>
          </p:cNvPr>
          <p:cNvSpPr>
            <a:spLocks noGrp="1"/>
          </p:cNvSpPr>
          <p:nvPr>
            <p:ph type="sldNum" sz="quarter" idx="12"/>
          </p:nvPr>
        </p:nvSpPr>
        <p:spPr bwMode="auto">
          <a:xfrm>
            <a:off x="13687274" y="6183691"/>
            <a:ext cx="515559" cy="347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048">
                <a:solidFill>
                  <a:schemeClr val="tx1"/>
                </a:solidFill>
                <a:latin typeface="Calibri" panose="020F0502020204030204" pitchFamily="34" charset="0"/>
                <a:ea typeface="ＭＳ Ｐゴシック" panose="020B0600070205080204" pitchFamily="50" charset="-128"/>
              </a:defRPr>
            </a:lvl1pPr>
            <a:lvl2pPr marL="707586" indent="-272148">
              <a:spcBef>
                <a:spcPct val="20000"/>
              </a:spcBef>
              <a:buFont typeface="Arial" panose="020B0604020202020204" pitchFamily="34" charset="0"/>
              <a:buChar char="–"/>
              <a:defRPr kumimoji="1" sz="2667">
                <a:solidFill>
                  <a:schemeClr val="tx1"/>
                </a:solidFill>
                <a:latin typeface="Calibri" panose="020F0502020204030204" pitchFamily="34" charset="0"/>
                <a:ea typeface="ＭＳ Ｐゴシック" panose="020B0600070205080204" pitchFamily="50" charset="-128"/>
              </a:defRPr>
            </a:lvl2pPr>
            <a:lvl3pPr marL="1088593" indent="-217719">
              <a:spcBef>
                <a:spcPct val="20000"/>
              </a:spcBef>
              <a:buFont typeface="Arial" panose="020B0604020202020204" pitchFamily="34" charset="0"/>
              <a:buChar char="•"/>
              <a:defRPr kumimoji="1" sz="2286">
                <a:solidFill>
                  <a:schemeClr val="tx1"/>
                </a:solidFill>
                <a:latin typeface="Calibri" panose="020F0502020204030204" pitchFamily="34" charset="0"/>
                <a:ea typeface="ＭＳ Ｐゴシック" panose="020B0600070205080204" pitchFamily="50" charset="-128"/>
              </a:defRPr>
            </a:lvl3pPr>
            <a:lvl4pPr marL="1524030" indent="-217719">
              <a:spcBef>
                <a:spcPct val="20000"/>
              </a:spcBef>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4pPr>
            <a:lvl5pPr marL="1959468" indent="-217719">
              <a:spcBef>
                <a:spcPct val="20000"/>
              </a:spcBef>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5pPr>
            <a:lvl6pPr marL="2394905"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6pPr>
            <a:lvl7pPr marL="2830342"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7pPr>
            <a:lvl8pPr marL="3265780"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8pPr>
            <a:lvl9pPr marL="3701217"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55535339-A1ED-49FC-ACA3-5A70D7125E27}" type="slidenum">
              <a:rPr lang="ja-JP" altLang="en-US" sz="1143">
                <a:solidFill>
                  <a:srgbClr val="898989"/>
                </a:solidFill>
              </a:rPr>
              <a:pPr>
                <a:spcBef>
                  <a:spcPct val="0"/>
                </a:spcBef>
                <a:buFontTx/>
                <a:buNone/>
              </a:pPr>
              <a:t>45</a:t>
            </a:fld>
            <a:endParaRPr lang="ja-JP" altLang="en-US" sz="1143">
              <a:solidFill>
                <a:srgbClr val="898989"/>
              </a:solidFill>
            </a:endParaRPr>
          </a:p>
        </p:txBody>
      </p:sp>
      <p:sp>
        <p:nvSpPr>
          <p:cNvPr id="91" name="object 2">
            <a:extLst>
              <a:ext uri="{FF2B5EF4-FFF2-40B4-BE49-F238E27FC236}">
                <a16:creationId xmlns:a16="http://schemas.microsoft.com/office/drawing/2014/main" id="{F92BE2FC-E1C0-486D-AE23-6360EB92F6E2}"/>
              </a:ext>
            </a:extLst>
          </p:cNvPr>
          <p:cNvSpPr txBox="1"/>
          <p:nvPr/>
        </p:nvSpPr>
        <p:spPr>
          <a:xfrm>
            <a:off x="2373691" y="831548"/>
            <a:ext cx="7547429" cy="510461"/>
          </a:xfrm>
          <a:prstGeom prst="rect">
            <a:avLst/>
          </a:prstGeom>
        </p:spPr>
        <p:txBody>
          <a:bodyPr lIns="0" tIns="0" rIns="0" bIns="0">
            <a:spAutoFit/>
          </a:bodyPr>
          <a:lstStyle/>
          <a:p>
            <a:pPr marL="12095">
              <a:lnSpc>
                <a:spcPts val="4438"/>
              </a:lnSpc>
              <a:defRPr/>
            </a:pPr>
            <a:r>
              <a:rPr sz="3429" spc="86" dirty="0">
                <a:solidFill>
                  <a:srgbClr val="413B29"/>
                </a:solidFill>
                <a:latin typeface="Meiryo UI" panose="020B0604030504040204" pitchFamily="50" charset="-128"/>
                <a:ea typeface="Meiryo UI" panose="020B0604030504040204" pitchFamily="50" charset="-128"/>
                <a:cs typeface="Arial"/>
              </a:rPr>
              <a:t>U235</a:t>
            </a:r>
            <a:r>
              <a:rPr sz="1905" spc="86" dirty="0">
                <a:solidFill>
                  <a:srgbClr val="413B29"/>
                </a:solidFill>
                <a:latin typeface="Meiryo UI" panose="020B0604030504040204" pitchFamily="50" charset="-128"/>
                <a:ea typeface="Meiryo UI" panose="020B0604030504040204" pitchFamily="50" charset="-128"/>
                <a:cs typeface="MS UI Gothic"/>
              </a:rPr>
              <a:t>→</a:t>
            </a:r>
            <a:r>
              <a:rPr sz="1905" spc="86" dirty="0">
                <a:solidFill>
                  <a:srgbClr val="413B29"/>
                </a:solidFill>
                <a:latin typeface="Meiryo UI" panose="020B0604030504040204" pitchFamily="50" charset="-128"/>
                <a:ea typeface="Meiryo UI" panose="020B0604030504040204" pitchFamily="50" charset="-128"/>
                <a:cs typeface="Arial"/>
              </a:rPr>
              <a:t>U236</a:t>
            </a:r>
            <a:r>
              <a:rPr sz="1905" spc="86" dirty="0">
                <a:solidFill>
                  <a:srgbClr val="413B29"/>
                </a:solidFill>
                <a:latin typeface="Meiryo UI" panose="020B0604030504040204" pitchFamily="50" charset="-128"/>
                <a:ea typeface="Meiryo UI" panose="020B0604030504040204" pitchFamily="50" charset="-128"/>
                <a:cs typeface="MS UI Gothic"/>
              </a:rPr>
              <a:t>→</a:t>
            </a:r>
            <a:r>
              <a:rPr sz="1905" spc="86" dirty="0">
                <a:solidFill>
                  <a:srgbClr val="413B29"/>
                </a:solidFill>
                <a:latin typeface="Meiryo UI" panose="020B0604030504040204" pitchFamily="50" charset="-128"/>
                <a:ea typeface="Meiryo UI" panose="020B0604030504040204" pitchFamily="50" charset="-128"/>
                <a:cs typeface="Arial"/>
              </a:rPr>
              <a:t>U237</a:t>
            </a:r>
            <a:r>
              <a:rPr sz="1905" spc="86" dirty="0">
                <a:solidFill>
                  <a:srgbClr val="413B29"/>
                </a:solidFill>
                <a:latin typeface="Meiryo UI" panose="020B0604030504040204" pitchFamily="50" charset="-128"/>
                <a:ea typeface="Meiryo UI" panose="020B0604030504040204" pitchFamily="50" charset="-128"/>
                <a:cs typeface="MS UI Gothic"/>
              </a:rPr>
              <a:t>→</a:t>
            </a:r>
            <a:r>
              <a:rPr sz="1905" b="1" u="sng" spc="86" dirty="0">
                <a:solidFill>
                  <a:srgbClr val="FF0000"/>
                </a:solidFill>
                <a:latin typeface="Meiryo UI" panose="020B0604030504040204" pitchFamily="50" charset="-128"/>
                <a:ea typeface="Meiryo UI" panose="020B0604030504040204" pitchFamily="50" charset="-128"/>
                <a:cs typeface="Arial"/>
              </a:rPr>
              <a:t>Np237</a:t>
            </a:r>
            <a:r>
              <a:rPr sz="1333" spc="86" dirty="0">
                <a:solidFill>
                  <a:srgbClr val="413B29"/>
                </a:solidFill>
                <a:latin typeface="Meiryo UI" panose="020B0604030504040204" pitchFamily="50" charset="-128"/>
                <a:ea typeface="Meiryo UI" panose="020B0604030504040204" pitchFamily="50" charset="-128"/>
                <a:cs typeface="Arial"/>
              </a:rPr>
              <a:t>(</a:t>
            </a:r>
            <a:r>
              <a:rPr sz="1333" spc="86" dirty="0">
                <a:solidFill>
                  <a:srgbClr val="413B29"/>
                </a:solidFill>
                <a:latin typeface="Meiryo UI" panose="020B0604030504040204" pitchFamily="50" charset="-128"/>
                <a:ea typeface="Meiryo UI" panose="020B0604030504040204" pitchFamily="50" charset="-128"/>
                <a:cs typeface="MS UI Gothic"/>
              </a:rPr>
              <a:t>ネプツニウム</a:t>
            </a:r>
            <a:r>
              <a:rPr sz="1333" spc="86" dirty="0">
                <a:solidFill>
                  <a:srgbClr val="413B29"/>
                </a:solidFill>
                <a:latin typeface="Meiryo UI" panose="020B0604030504040204" pitchFamily="50" charset="-128"/>
                <a:ea typeface="Meiryo UI" panose="020B0604030504040204" pitchFamily="50" charset="-128"/>
                <a:cs typeface="Arial"/>
              </a:rPr>
              <a:t>:</a:t>
            </a:r>
            <a:r>
              <a:rPr sz="1333" b="1" spc="86" dirty="0">
                <a:solidFill>
                  <a:srgbClr val="413B29"/>
                </a:solidFill>
                <a:latin typeface="Meiryo UI" panose="020B0604030504040204" pitchFamily="50" charset="-128"/>
                <a:ea typeface="Meiryo UI" panose="020B0604030504040204" pitchFamily="50" charset="-128"/>
                <a:cs typeface="MS UI Gothic"/>
              </a:rPr>
              <a:t>半減期</a:t>
            </a:r>
            <a:r>
              <a:rPr sz="1333" b="1" spc="86" dirty="0">
                <a:solidFill>
                  <a:srgbClr val="413B29"/>
                </a:solidFill>
                <a:latin typeface="Meiryo UI" panose="020B0604030504040204" pitchFamily="50" charset="-128"/>
                <a:ea typeface="Meiryo UI" panose="020B0604030504040204" pitchFamily="50" charset="-128"/>
                <a:cs typeface="Arial"/>
              </a:rPr>
              <a:t>214</a:t>
            </a:r>
            <a:r>
              <a:rPr sz="1333" b="1" spc="86" dirty="0">
                <a:solidFill>
                  <a:srgbClr val="413B29"/>
                </a:solidFill>
                <a:latin typeface="Meiryo UI" panose="020B0604030504040204" pitchFamily="50" charset="-128"/>
                <a:ea typeface="Meiryo UI" panose="020B0604030504040204" pitchFamily="50" charset="-128"/>
                <a:cs typeface="MS UI Gothic"/>
              </a:rPr>
              <a:t>万年</a:t>
            </a:r>
            <a:r>
              <a:rPr sz="1333" spc="86" dirty="0">
                <a:solidFill>
                  <a:srgbClr val="413B29"/>
                </a:solidFill>
                <a:latin typeface="Meiryo UI" panose="020B0604030504040204" pitchFamily="50" charset="-128"/>
                <a:ea typeface="Meiryo UI" panose="020B0604030504040204" pitchFamily="50" charset="-128"/>
                <a:cs typeface="Arial"/>
              </a:rPr>
              <a:t>)</a:t>
            </a:r>
            <a:endParaRPr sz="1333" dirty="0">
              <a:latin typeface="Meiryo UI" panose="020B0604030504040204" pitchFamily="50" charset="-128"/>
              <a:ea typeface="Meiryo UI" panose="020B0604030504040204" pitchFamily="50" charset="-128"/>
              <a:cs typeface="Arial"/>
            </a:endParaRPr>
          </a:p>
        </p:txBody>
      </p:sp>
      <p:sp>
        <p:nvSpPr>
          <p:cNvPr id="93" name="object 3">
            <a:extLst>
              <a:ext uri="{FF2B5EF4-FFF2-40B4-BE49-F238E27FC236}">
                <a16:creationId xmlns:a16="http://schemas.microsoft.com/office/drawing/2014/main" id="{542883FA-8F95-4FAF-91D5-BD3B656A8DF3}"/>
              </a:ext>
            </a:extLst>
          </p:cNvPr>
          <p:cNvSpPr txBox="1"/>
          <p:nvPr/>
        </p:nvSpPr>
        <p:spPr>
          <a:xfrm>
            <a:off x="2540001" y="1868715"/>
            <a:ext cx="1303262" cy="461665"/>
          </a:xfrm>
          <a:prstGeom prst="rect">
            <a:avLst/>
          </a:prstGeom>
        </p:spPr>
        <p:txBody>
          <a:bodyPr lIns="0" tIns="0" rIns="0" bIns="0">
            <a:spAutoFit/>
          </a:bodyPr>
          <a:lstStyle/>
          <a:p>
            <a:pPr marL="12095">
              <a:lnSpc>
                <a:spcPts val="3572"/>
              </a:lnSpc>
              <a:defRPr/>
            </a:pPr>
            <a:r>
              <a:rPr sz="3048" spc="71" dirty="0">
                <a:solidFill>
                  <a:srgbClr val="413B29"/>
                </a:solidFill>
                <a:latin typeface="Meiryo UI" panose="020B0604030504040204" pitchFamily="50" charset="-128"/>
                <a:ea typeface="Meiryo UI" panose="020B0604030504040204" pitchFamily="50" charset="-128"/>
                <a:cs typeface="Arial"/>
              </a:rPr>
              <a:t>U238</a:t>
            </a:r>
            <a:endParaRPr sz="3048" dirty="0">
              <a:latin typeface="Meiryo UI" panose="020B0604030504040204" pitchFamily="50" charset="-128"/>
              <a:ea typeface="Meiryo UI" panose="020B0604030504040204" pitchFamily="50" charset="-128"/>
              <a:cs typeface="Arial"/>
            </a:endParaRPr>
          </a:p>
        </p:txBody>
      </p:sp>
      <p:sp>
        <p:nvSpPr>
          <p:cNvPr id="94" name="object 4">
            <a:extLst>
              <a:ext uri="{FF2B5EF4-FFF2-40B4-BE49-F238E27FC236}">
                <a16:creationId xmlns:a16="http://schemas.microsoft.com/office/drawing/2014/main" id="{B7DC538C-339F-486A-A1E4-DCFBE68B11B6}"/>
              </a:ext>
            </a:extLst>
          </p:cNvPr>
          <p:cNvSpPr txBox="1"/>
          <p:nvPr/>
        </p:nvSpPr>
        <p:spPr>
          <a:xfrm>
            <a:off x="3589263" y="1957917"/>
            <a:ext cx="7219345" cy="269689"/>
          </a:xfrm>
          <a:prstGeom prst="rect">
            <a:avLst/>
          </a:prstGeom>
        </p:spPr>
        <p:txBody>
          <a:bodyPr lIns="0" tIns="0" rIns="0" bIns="0">
            <a:spAutoFit/>
          </a:bodyPr>
          <a:lstStyle/>
          <a:p>
            <a:pPr marL="12095">
              <a:lnSpc>
                <a:spcPts val="2271"/>
              </a:lnSpc>
              <a:defRPr/>
            </a:pP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U239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Np239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b="1" u="sng" spc="24" dirty="0">
                <a:solidFill>
                  <a:srgbClr val="413B29"/>
                </a:solidFill>
                <a:latin typeface="Meiryo UI" panose="020B0604030504040204" pitchFamily="50" charset="-128"/>
                <a:ea typeface="Meiryo UI" panose="020B0604030504040204" pitchFamily="50" charset="-128"/>
                <a:cs typeface="Arial"/>
              </a:rPr>
              <a:t>Pu240</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Pu241</a:t>
            </a:r>
            <a:r>
              <a:rPr sz="1905" spc="24" dirty="0">
                <a:solidFill>
                  <a:srgbClr val="413B29"/>
                </a:solidFill>
                <a:latin typeface="Meiryo UI" panose="020B0604030504040204" pitchFamily="50" charset="-128"/>
                <a:ea typeface="Meiryo UI" panose="020B0604030504040204" pitchFamily="50" charset="-128"/>
                <a:cs typeface="MS UI Gothic"/>
              </a:rPr>
              <a:t>→</a:t>
            </a:r>
            <a:r>
              <a:rPr sz="1905" b="1" u="sng" spc="24" dirty="0">
                <a:solidFill>
                  <a:srgbClr val="413B29"/>
                </a:solidFill>
                <a:latin typeface="Meiryo UI" panose="020B0604030504040204" pitchFamily="50" charset="-128"/>
                <a:ea typeface="Meiryo UI" panose="020B0604030504040204" pitchFamily="50" charset="-128"/>
                <a:cs typeface="Arial"/>
              </a:rPr>
              <a:t>Pu242</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Pu243</a:t>
            </a:r>
            <a:endParaRPr sz="1905" dirty="0">
              <a:latin typeface="Meiryo UI" panose="020B0604030504040204" pitchFamily="50" charset="-128"/>
              <a:ea typeface="Meiryo UI" panose="020B0604030504040204" pitchFamily="50" charset="-128"/>
              <a:cs typeface="Arial"/>
            </a:endParaRPr>
          </a:p>
        </p:txBody>
      </p:sp>
      <p:sp>
        <p:nvSpPr>
          <p:cNvPr id="95" name="object 5">
            <a:extLst>
              <a:ext uri="{FF2B5EF4-FFF2-40B4-BE49-F238E27FC236}">
                <a16:creationId xmlns:a16="http://schemas.microsoft.com/office/drawing/2014/main" id="{E7700B81-E1A2-4E57-9DF9-D5A05B1D23B3}"/>
              </a:ext>
            </a:extLst>
          </p:cNvPr>
          <p:cNvSpPr txBox="1"/>
          <p:nvPr/>
        </p:nvSpPr>
        <p:spPr>
          <a:xfrm>
            <a:off x="9496274" y="3800929"/>
            <a:ext cx="914703" cy="269689"/>
          </a:xfrm>
          <a:prstGeom prst="rect">
            <a:avLst/>
          </a:prstGeom>
        </p:spPr>
        <p:txBody>
          <a:bodyPr lIns="0" tIns="0" rIns="0" bIns="0">
            <a:spAutoFit/>
          </a:bodyPr>
          <a:lstStyle/>
          <a:p>
            <a:pPr marL="12095">
              <a:lnSpc>
                <a:spcPts val="2271"/>
              </a:lnSpc>
              <a:defRPr/>
            </a:pPr>
            <a:r>
              <a:rPr sz="1905" b="1" u="sng" spc="-214" dirty="0">
                <a:solidFill>
                  <a:srgbClr val="FF0000"/>
                </a:solidFill>
                <a:latin typeface="Meiryo UI" panose="020B0604030504040204" pitchFamily="50" charset="-128"/>
                <a:ea typeface="Meiryo UI" panose="020B0604030504040204" pitchFamily="50" charset="-128"/>
                <a:cs typeface="Arial"/>
              </a:rPr>
              <a:t>P</a:t>
            </a:r>
            <a:r>
              <a:rPr sz="1905" b="1" u="sng" spc="-105" dirty="0">
                <a:solidFill>
                  <a:srgbClr val="FF0000"/>
                </a:solidFill>
                <a:latin typeface="Meiryo UI" panose="020B0604030504040204" pitchFamily="50" charset="-128"/>
                <a:ea typeface="Meiryo UI" panose="020B0604030504040204" pitchFamily="50" charset="-128"/>
                <a:cs typeface="Arial"/>
              </a:rPr>
              <a:t>u</a:t>
            </a:r>
            <a:r>
              <a:rPr sz="1905" b="1" u="sng" spc="138" dirty="0">
                <a:solidFill>
                  <a:srgbClr val="FF0000"/>
                </a:solidFill>
                <a:latin typeface="Meiryo UI" panose="020B0604030504040204" pitchFamily="50" charset="-128"/>
                <a:ea typeface="Meiryo UI" panose="020B0604030504040204" pitchFamily="50" charset="-128"/>
                <a:cs typeface="Arial"/>
              </a:rPr>
              <a:t>24</a:t>
            </a:r>
            <a:r>
              <a:rPr sz="1905" b="1" u="sng" spc="148" dirty="0">
                <a:solidFill>
                  <a:srgbClr val="FF0000"/>
                </a:solidFill>
                <a:latin typeface="Meiryo UI" panose="020B0604030504040204" pitchFamily="50" charset="-128"/>
                <a:ea typeface="Meiryo UI" panose="020B0604030504040204" pitchFamily="50" charset="-128"/>
                <a:cs typeface="Arial"/>
              </a:rPr>
              <a:t>0</a:t>
            </a:r>
            <a:endParaRPr sz="1905" b="1" u="sng" dirty="0">
              <a:solidFill>
                <a:srgbClr val="FF0000"/>
              </a:solidFill>
              <a:latin typeface="Meiryo UI" panose="020B0604030504040204" pitchFamily="50" charset="-128"/>
              <a:ea typeface="Meiryo UI" panose="020B0604030504040204" pitchFamily="50" charset="-128"/>
              <a:cs typeface="Arial"/>
            </a:endParaRPr>
          </a:p>
        </p:txBody>
      </p:sp>
      <p:sp>
        <p:nvSpPr>
          <p:cNvPr id="13322" name="object 10">
            <a:extLst>
              <a:ext uri="{FF2B5EF4-FFF2-40B4-BE49-F238E27FC236}">
                <a16:creationId xmlns:a16="http://schemas.microsoft.com/office/drawing/2014/main" id="{57725213-E54F-4530-9EBC-20AF8B3E573E}"/>
              </a:ext>
            </a:extLst>
          </p:cNvPr>
          <p:cNvSpPr>
            <a:spLocks/>
          </p:cNvSpPr>
          <p:nvPr/>
        </p:nvSpPr>
        <p:spPr bwMode="auto">
          <a:xfrm>
            <a:off x="2299608" y="755953"/>
            <a:ext cx="1377346" cy="1749274"/>
          </a:xfrm>
          <a:custGeom>
            <a:avLst/>
            <a:gdLst>
              <a:gd name="T0" fmla="*/ 0 w 1368425"/>
              <a:gd name="T1" fmla="*/ 1497645 h 1965960"/>
              <a:gd name="T2" fmla="*/ 1706811 w 1368425"/>
              <a:gd name="T3" fmla="*/ 1497645 h 1965960"/>
              <a:gd name="T4" fmla="*/ 1706811 w 1368425"/>
              <a:gd name="T5" fmla="*/ 0 h 1965960"/>
              <a:gd name="T6" fmla="*/ 0 w 1368425"/>
              <a:gd name="T7" fmla="*/ 0 h 1965960"/>
              <a:gd name="T8" fmla="*/ 0 w 1368425"/>
              <a:gd name="T9" fmla="*/ 1497645 h 1965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8425" h="1965960">
                <a:moveTo>
                  <a:pt x="0" y="1965706"/>
                </a:moveTo>
                <a:lnTo>
                  <a:pt x="1368170" y="1965706"/>
                </a:lnTo>
                <a:lnTo>
                  <a:pt x="1368170" y="0"/>
                </a:lnTo>
                <a:lnTo>
                  <a:pt x="0" y="0"/>
                </a:lnTo>
                <a:lnTo>
                  <a:pt x="0" y="1965706"/>
                </a:lnTo>
                <a:close/>
              </a:path>
            </a:pathLst>
          </a:custGeom>
          <a:noFill/>
          <a:ln w="3175">
            <a:solidFill>
              <a:srgbClr val="600404"/>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ja-JP" altLang="en-US" sz="1714"/>
          </a:p>
        </p:txBody>
      </p:sp>
      <p:sp>
        <p:nvSpPr>
          <p:cNvPr id="13323" name="object 13">
            <a:extLst>
              <a:ext uri="{FF2B5EF4-FFF2-40B4-BE49-F238E27FC236}">
                <a16:creationId xmlns:a16="http://schemas.microsoft.com/office/drawing/2014/main" id="{2C546E25-B723-4359-B7AE-04F4F531BE1A}"/>
              </a:ext>
            </a:extLst>
          </p:cNvPr>
          <p:cNvSpPr txBox="1">
            <a:spLocks noChangeArrowheads="1"/>
          </p:cNvSpPr>
          <p:nvPr/>
        </p:nvSpPr>
        <p:spPr bwMode="auto">
          <a:xfrm>
            <a:off x="4204608" y="2556632"/>
            <a:ext cx="1517952" cy="38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lnSpc>
                <a:spcPts val="1643"/>
              </a:lnSpc>
              <a:spcBef>
                <a:spcPct val="0"/>
              </a:spcBef>
              <a:buNone/>
            </a:pPr>
            <a:r>
              <a:rPr lang="ja-JP"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rPr>
              <a:t>β崩壊</a:t>
            </a:r>
            <a:endParaRPr lang="en-US"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endParaRPr>
          </a:p>
          <a:p>
            <a:pPr algn="ctr">
              <a:lnSpc>
                <a:spcPts val="1643"/>
              </a:lnSpc>
              <a:spcBef>
                <a:spcPct val="0"/>
              </a:spcBef>
              <a:buNone/>
            </a:pPr>
            <a:r>
              <a:rPr lang="ja-JP" altLang="ja-JP" sz="952">
                <a:latin typeface="Meiryo UI" panose="020B0604030504040204" pitchFamily="50" charset="-128"/>
                <a:ea typeface="Meiryo UI" panose="020B0604030504040204" pitchFamily="50" charset="-128"/>
                <a:cs typeface="MS UI Gothic" panose="020B0600070205080204" pitchFamily="50" charset="-128"/>
              </a:rPr>
              <a:t>（電子を</a:t>
            </a:r>
            <a:r>
              <a:rPr lang="ja-JP" altLang="ja-JP" sz="952">
                <a:solidFill>
                  <a:srgbClr val="413B29"/>
                </a:solidFill>
                <a:latin typeface="Meiryo UI" panose="020B0604030504040204" pitchFamily="50" charset="-128"/>
                <a:ea typeface="Meiryo UI" panose="020B0604030504040204" pitchFamily="50" charset="-128"/>
                <a:cs typeface="MS UI Gothic" panose="020B0600070205080204" pitchFamily="50" charset="-128"/>
              </a:rPr>
              <a:t>放出</a:t>
            </a:r>
            <a:r>
              <a:rPr lang="ja-JP" altLang="ja-JP" sz="952">
                <a:latin typeface="Meiryo UI" panose="020B0604030504040204" pitchFamily="50" charset="-128"/>
                <a:ea typeface="Meiryo UI" panose="020B0604030504040204" pitchFamily="50" charset="-128"/>
                <a:cs typeface="Arial" panose="020B0604020202020204" pitchFamily="34" charset="0"/>
              </a:rPr>
              <a:t>)</a:t>
            </a:r>
          </a:p>
        </p:txBody>
      </p:sp>
      <p:sp>
        <p:nvSpPr>
          <p:cNvPr id="98" name="object 15">
            <a:extLst>
              <a:ext uri="{FF2B5EF4-FFF2-40B4-BE49-F238E27FC236}">
                <a16:creationId xmlns:a16="http://schemas.microsoft.com/office/drawing/2014/main" id="{8D5B2CB3-7602-4C31-8277-11584D2C8B5A}"/>
              </a:ext>
            </a:extLst>
          </p:cNvPr>
          <p:cNvSpPr txBox="1"/>
          <p:nvPr/>
        </p:nvSpPr>
        <p:spPr>
          <a:xfrm>
            <a:off x="7187596" y="3070680"/>
            <a:ext cx="4730750" cy="293157"/>
          </a:xfrm>
          <a:prstGeom prst="rect">
            <a:avLst/>
          </a:prstGeom>
        </p:spPr>
        <p:txBody>
          <a:bodyPr lIns="0" tIns="0" rIns="0" bIns="0">
            <a:spAutoFit/>
          </a:bodyPr>
          <a:lstStyle/>
          <a:p>
            <a:pPr marL="12095">
              <a:defRPr/>
            </a:pPr>
            <a:r>
              <a:rPr sz="1905" spc="76" dirty="0">
                <a:solidFill>
                  <a:srgbClr val="413B29"/>
                </a:solidFill>
                <a:latin typeface="Meiryo UI" panose="020B0604030504040204" pitchFamily="50" charset="-128"/>
                <a:ea typeface="Meiryo UI" panose="020B0604030504040204" pitchFamily="50" charset="-128"/>
                <a:cs typeface="Arial"/>
              </a:rPr>
              <a:t>Am243</a:t>
            </a:r>
            <a:r>
              <a:rPr sz="1905" spc="76" dirty="0">
                <a:solidFill>
                  <a:srgbClr val="413B29"/>
                </a:solidFill>
                <a:latin typeface="Meiryo UI" panose="020B0604030504040204" pitchFamily="50" charset="-128"/>
                <a:ea typeface="Meiryo UI" panose="020B0604030504040204" pitchFamily="50" charset="-128"/>
                <a:cs typeface="MS UI Gothic"/>
              </a:rPr>
              <a:t>→</a:t>
            </a:r>
            <a:r>
              <a:rPr sz="1905" spc="76" dirty="0">
                <a:solidFill>
                  <a:srgbClr val="413B29"/>
                </a:solidFill>
                <a:latin typeface="Meiryo UI" panose="020B0604030504040204" pitchFamily="50" charset="-128"/>
                <a:ea typeface="Meiryo UI" panose="020B0604030504040204" pitchFamily="50" charset="-128"/>
                <a:cs typeface="Arial"/>
              </a:rPr>
              <a:t>Am244</a:t>
            </a:r>
            <a:r>
              <a:rPr sz="1905" spc="76" dirty="0">
                <a:solidFill>
                  <a:srgbClr val="413B29"/>
                </a:solidFill>
                <a:latin typeface="Meiryo UI" panose="020B0604030504040204" pitchFamily="50" charset="-128"/>
                <a:ea typeface="Meiryo UI" panose="020B0604030504040204" pitchFamily="50" charset="-128"/>
                <a:cs typeface="MS UI Gothic"/>
              </a:rPr>
              <a:t>→</a:t>
            </a:r>
            <a:r>
              <a:rPr sz="1905" b="1" u="sng" spc="76" dirty="0">
                <a:solidFill>
                  <a:srgbClr val="FF0000"/>
                </a:solidFill>
                <a:latin typeface="Meiryo UI" panose="020B0604030504040204" pitchFamily="50" charset="-128"/>
                <a:ea typeface="Meiryo UI" panose="020B0604030504040204" pitchFamily="50" charset="-128"/>
                <a:cs typeface="Arial"/>
              </a:rPr>
              <a:t>Cm244</a:t>
            </a:r>
            <a:endParaRPr sz="1000" dirty="0">
              <a:latin typeface="Meiryo UI" panose="020B0604030504040204" pitchFamily="50" charset="-128"/>
              <a:ea typeface="Meiryo UI" panose="020B0604030504040204" pitchFamily="50" charset="-128"/>
              <a:cs typeface="Arial"/>
            </a:endParaRPr>
          </a:p>
        </p:txBody>
      </p:sp>
      <p:sp>
        <p:nvSpPr>
          <p:cNvPr id="99" name="object 18">
            <a:extLst>
              <a:ext uri="{FF2B5EF4-FFF2-40B4-BE49-F238E27FC236}">
                <a16:creationId xmlns:a16="http://schemas.microsoft.com/office/drawing/2014/main" id="{874F466B-502D-46BD-B017-C381CE4140C5}"/>
              </a:ext>
            </a:extLst>
          </p:cNvPr>
          <p:cNvSpPr txBox="1"/>
          <p:nvPr/>
        </p:nvSpPr>
        <p:spPr>
          <a:xfrm>
            <a:off x="2438704" y="1328965"/>
            <a:ext cx="1238250" cy="175882"/>
          </a:xfrm>
          <a:prstGeom prst="rect">
            <a:avLst/>
          </a:prstGeom>
        </p:spPr>
        <p:txBody>
          <a:bodyPr lIns="0" tIns="0" rIns="0" bIns="0">
            <a:spAutoFit/>
          </a:bodyPr>
          <a:lstStyle/>
          <a:p>
            <a:pPr marL="12095">
              <a:defRPr/>
            </a:pPr>
            <a:r>
              <a:rPr sz="1143" spc="218" dirty="0">
                <a:solidFill>
                  <a:srgbClr val="413B29"/>
                </a:solidFill>
                <a:latin typeface="Meiryo UI" panose="020B0604030504040204" pitchFamily="50" charset="-128"/>
                <a:ea typeface="Meiryo UI" panose="020B0604030504040204" pitchFamily="50" charset="-128"/>
                <a:cs typeface="MS UI Gothic"/>
              </a:rPr>
              <a:t>（</a:t>
            </a:r>
            <a:r>
              <a:rPr sz="1143" spc="218" dirty="0" err="1">
                <a:solidFill>
                  <a:srgbClr val="413B29"/>
                </a:solidFill>
                <a:latin typeface="Meiryo UI" panose="020B0604030504040204" pitchFamily="50" charset="-128"/>
                <a:ea typeface="Meiryo UI" panose="020B0604030504040204" pitchFamily="50" charset="-128"/>
                <a:cs typeface="MS UI Gothic"/>
              </a:rPr>
              <a:t>濃縮</a:t>
            </a:r>
            <a:r>
              <a:rPr lang="ja-JP" altLang="en-US" sz="1143" spc="218" dirty="0">
                <a:solidFill>
                  <a:srgbClr val="413B29"/>
                </a:solidFill>
                <a:latin typeface="Meiryo UI" panose="020B0604030504040204" pitchFamily="50" charset="-128"/>
                <a:ea typeface="Meiryo UI" panose="020B0604030504040204" pitchFamily="50" charset="-128"/>
                <a:cs typeface="MS UI Gothic"/>
              </a:rPr>
              <a:t>が</a:t>
            </a:r>
            <a:r>
              <a:rPr sz="1143" spc="218" dirty="0" err="1">
                <a:solidFill>
                  <a:srgbClr val="413B29"/>
                </a:solidFill>
                <a:latin typeface="Meiryo UI" panose="020B0604030504040204" pitchFamily="50" charset="-128"/>
                <a:ea typeface="Meiryo UI" panose="020B0604030504040204" pitchFamily="50" charset="-128"/>
                <a:cs typeface="MS UI Gothic"/>
              </a:rPr>
              <a:t>必要</a:t>
            </a:r>
            <a:r>
              <a:rPr lang="ja-JP" altLang="en-US" sz="1143" spc="218" dirty="0">
                <a:solidFill>
                  <a:srgbClr val="413B29"/>
                </a:solidFill>
                <a:latin typeface="Meiryo UI" panose="020B0604030504040204" pitchFamily="50" charset="-128"/>
                <a:ea typeface="Meiryo UI" panose="020B0604030504040204" pitchFamily="50" charset="-128"/>
                <a:cs typeface="MS UI Gothic"/>
              </a:rPr>
              <a:t>）</a:t>
            </a:r>
            <a:endParaRPr sz="1143" dirty="0">
              <a:latin typeface="Meiryo UI" panose="020B0604030504040204" pitchFamily="50" charset="-128"/>
              <a:ea typeface="Meiryo UI" panose="020B0604030504040204" pitchFamily="50" charset="-128"/>
              <a:cs typeface="MS UI Gothic"/>
            </a:endParaRPr>
          </a:p>
        </p:txBody>
      </p:sp>
      <p:sp>
        <p:nvSpPr>
          <p:cNvPr id="13326" name="テキスト ボックス 100">
            <a:extLst>
              <a:ext uri="{FF2B5EF4-FFF2-40B4-BE49-F238E27FC236}">
                <a16:creationId xmlns:a16="http://schemas.microsoft.com/office/drawing/2014/main" id="{628FAF29-860C-4887-8188-A594175E2743}"/>
              </a:ext>
            </a:extLst>
          </p:cNvPr>
          <p:cNvSpPr txBox="1">
            <a:spLocks noChangeArrowheads="1"/>
          </p:cNvSpPr>
          <p:nvPr/>
        </p:nvSpPr>
        <p:spPr bwMode="auto">
          <a:xfrm>
            <a:off x="3480406" y="3367012"/>
            <a:ext cx="1204988" cy="38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5" b="1" u="sng">
                <a:solidFill>
                  <a:srgbClr val="FF0000"/>
                </a:solidFill>
                <a:latin typeface="Meiryo UI" panose="020B0604030504040204" pitchFamily="50" charset="-128"/>
                <a:ea typeface="Meiryo UI" panose="020B0604030504040204" pitchFamily="50" charset="-128"/>
              </a:rPr>
              <a:t>Am241</a:t>
            </a:r>
            <a:endParaRPr lang="ja-JP" altLang="en-US" sz="1905" b="1" u="sng">
              <a:solidFill>
                <a:srgbClr val="FF0000"/>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F40620EA-711C-481D-9E55-DA14A5E23E9B}"/>
              </a:ext>
            </a:extLst>
          </p:cNvPr>
          <p:cNvSpPr/>
          <p:nvPr/>
        </p:nvSpPr>
        <p:spPr>
          <a:xfrm>
            <a:off x="2357060" y="2208893"/>
            <a:ext cx="1247586" cy="275332"/>
          </a:xfrm>
          <a:prstGeom prst="rect">
            <a:avLst/>
          </a:prstGeom>
        </p:spPr>
        <p:txBody>
          <a:bodyPr wrap="none">
            <a:spAutoFit/>
          </a:bodyPr>
          <a:lstStyle/>
          <a:p>
            <a:pPr marL="12095">
              <a:lnSpc>
                <a:spcPts val="1638"/>
              </a:lnSpc>
              <a:defRPr/>
            </a:pPr>
            <a:r>
              <a:rPr lang="zh-CN" altLang="en-US" sz="1143" spc="33" dirty="0">
                <a:solidFill>
                  <a:srgbClr val="413B29"/>
                </a:solidFill>
                <a:latin typeface="Meiryo UI" panose="020B0604030504040204" pitchFamily="50" charset="-128"/>
                <a:ea typeface="Meiryo UI" panose="020B0604030504040204" pitchFamily="50" charset="-128"/>
                <a:cs typeface="MS UI Gothic"/>
              </a:rPr>
              <a:t>軽水炉初期燃料</a:t>
            </a:r>
            <a:endParaRPr lang="zh-CN" altLang="en-US" sz="1143" dirty="0">
              <a:latin typeface="Meiryo UI" panose="020B0604030504040204" pitchFamily="50" charset="-128"/>
              <a:ea typeface="Meiryo UI" panose="020B0604030504040204" pitchFamily="50" charset="-128"/>
              <a:cs typeface="MS UI Gothic"/>
            </a:endParaRPr>
          </a:p>
        </p:txBody>
      </p:sp>
      <p:sp>
        <p:nvSpPr>
          <p:cNvPr id="103" name="テキスト ボックス 102">
            <a:extLst>
              <a:ext uri="{FF2B5EF4-FFF2-40B4-BE49-F238E27FC236}">
                <a16:creationId xmlns:a16="http://schemas.microsoft.com/office/drawing/2014/main" id="{CACFA242-4397-4E91-8B9D-6BE56A7915EB}"/>
              </a:ext>
            </a:extLst>
          </p:cNvPr>
          <p:cNvSpPr txBox="1"/>
          <p:nvPr/>
        </p:nvSpPr>
        <p:spPr>
          <a:xfrm>
            <a:off x="9266465" y="3391203"/>
            <a:ext cx="787703" cy="297454"/>
          </a:xfrm>
          <a:prstGeom prst="rect">
            <a:avLst/>
          </a:prstGeom>
          <a:noFill/>
        </p:spPr>
        <p:txBody>
          <a:bodyPr>
            <a:spAutoFit/>
          </a:bodyPr>
          <a:lstStyle/>
          <a:p>
            <a:pPr>
              <a:defRPr/>
            </a:pPr>
            <a:r>
              <a:rPr lang="en-US" altLang="ja-JP" sz="1333" b="1" dirty="0">
                <a:solidFill>
                  <a:srgbClr val="C00000"/>
                </a:solidFill>
                <a:latin typeface="Meiryo UI" panose="020B0604030504040204" pitchFamily="50" charset="-128"/>
                <a:ea typeface="Meiryo UI" panose="020B0604030504040204" pitchFamily="50" charset="-128"/>
              </a:rPr>
              <a:t>α</a:t>
            </a:r>
            <a:r>
              <a:rPr lang="ja-JP" altLang="en-US" sz="1333" b="1" dirty="0">
                <a:solidFill>
                  <a:srgbClr val="C00000"/>
                </a:solidFill>
                <a:latin typeface="Meiryo UI" panose="020B0604030504040204" pitchFamily="50" charset="-128"/>
                <a:ea typeface="Meiryo UI" panose="020B0604030504040204" pitchFamily="50" charset="-128"/>
              </a:rPr>
              <a:t>崩壊　　</a:t>
            </a:r>
            <a:endParaRPr lang="ja-JP" altLang="en-US" sz="1000" dirty="0">
              <a:latin typeface="Meiryo UI" panose="020B0604030504040204" pitchFamily="50" charset="-128"/>
              <a:ea typeface="Meiryo UI" panose="020B0604030504040204" pitchFamily="50" charset="-128"/>
            </a:endParaRPr>
          </a:p>
        </p:txBody>
      </p:sp>
      <p:sp>
        <p:nvSpPr>
          <p:cNvPr id="13329" name="object 13">
            <a:extLst>
              <a:ext uri="{FF2B5EF4-FFF2-40B4-BE49-F238E27FC236}">
                <a16:creationId xmlns:a16="http://schemas.microsoft.com/office/drawing/2014/main" id="{6B1C781C-4423-4B43-9E1F-B05F3ECC6AC9}"/>
              </a:ext>
            </a:extLst>
          </p:cNvPr>
          <p:cNvSpPr txBox="1">
            <a:spLocks noChangeArrowheads="1"/>
          </p:cNvSpPr>
          <p:nvPr/>
        </p:nvSpPr>
        <p:spPr bwMode="auto">
          <a:xfrm>
            <a:off x="7942036" y="2615595"/>
            <a:ext cx="1517952" cy="20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lnSpc>
                <a:spcPts val="1643"/>
              </a:lnSpc>
              <a:spcBef>
                <a:spcPct val="0"/>
              </a:spcBef>
              <a:buNone/>
            </a:pPr>
            <a:r>
              <a:rPr lang="ja-JP"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rPr>
              <a:t>β崩壊</a:t>
            </a:r>
            <a:endParaRPr lang="ja-JP" altLang="ja-JP" sz="952">
              <a:solidFill>
                <a:srgbClr val="7030A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05" name="正方形/長方形 104">
            <a:extLst>
              <a:ext uri="{FF2B5EF4-FFF2-40B4-BE49-F238E27FC236}">
                <a16:creationId xmlns:a16="http://schemas.microsoft.com/office/drawing/2014/main" id="{4521FB4C-0F79-41CD-9F60-AD2E1FBEE6E8}"/>
              </a:ext>
            </a:extLst>
          </p:cNvPr>
          <p:cNvSpPr/>
          <p:nvPr/>
        </p:nvSpPr>
        <p:spPr>
          <a:xfrm>
            <a:off x="2794001" y="3605893"/>
            <a:ext cx="3676952" cy="385490"/>
          </a:xfrm>
          <a:prstGeom prst="rect">
            <a:avLst/>
          </a:prstGeom>
        </p:spPr>
        <p:txBody>
          <a:bodyPr>
            <a:spAutoFit/>
          </a:bodyPr>
          <a:lstStyle/>
          <a:p>
            <a:pPr marL="12095">
              <a:defRPr/>
            </a:pP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048" spc="90" dirty="0">
                <a:solidFill>
                  <a:srgbClr val="413B29"/>
                </a:solidFill>
                <a:latin typeface="Meiryo UI" panose="020B0604030504040204" pitchFamily="50" charset="-128"/>
                <a:ea typeface="Meiryo UI" panose="020B0604030504040204" pitchFamily="50" charset="-128"/>
                <a:cs typeface="MS UI Gothic"/>
              </a:rPr>
              <a:t>アメリシウム</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en-US" altLang="ja-JP" sz="1048" spc="90" dirty="0">
                <a:solidFill>
                  <a:srgbClr val="413B29"/>
                </a:solidFill>
                <a:latin typeface="Meiryo UI" panose="020B0604030504040204" pitchFamily="50" charset="-128"/>
                <a:ea typeface="Meiryo UI" panose="020B0604030504040204" pitchFamily="50" charset="-128"/>
                <a:cs typeface="MS UI Gothic"/>
              </a:rPr>
              <a:t>α</a:t>
            </a:r>
            <a:r>
              <a:rPr lang="ja-JP" altLang="en-US" sz="1048" spc="90" dirty="0">
                <a:solidFill>
                  <a:srgbClr val="413B29"/>
                </a:solidFill>
                <a:latin typeface="Meiryo UI" panose="020B0604030504040204" pitchFamily="50" charset="-128"/>
                <a:ea typeface="Meiryo UI" panose="020B0604030504040204" pitchFamily="50" charset="-128"/>
                <a:cs typeface="MS UI Gothic"/>
              </a:rPr>
              <a:t>崩壊</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048" spc="90" dirty="0">
                <a:solidFill>
                  <a:srgbClr val="413B29"/>
                </a:solidFill>
                <a:latin typeface="Meiryo UI" panose="020B0604030504040204" pitchFamily="50" charset="-128"/>
                <a:ea typeface="Meiryo UI" panose="020B0604030504040204" pitchFamily="50" charset="-128"/>
                <a:cs typeface="MS UI Gothic"/>
              </a:rPr>
              <a:t>大きな崩壊熱</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524" spc="90" dirty="0">
                <a:solidFill>
                  <a:srgbClr val="413B29"/>
                </a:solidFill>
                <a:latin typeface="Meiryo UI" panose="020B0604030504040204" pitchFamily="50" charset="-128"/>
                <a:ea typeface="Meiryo UI" panose="020B0604030504040204" pitchFamily="50" charset="-128"/>
                <a:cs typeface="MS UI Gothic"/>
              </a:rPr>
              <a:t>→</a:t>
            </a:r>
            <a:r>
              <a:rPr lang="en-US" altLang="ja-JP" sz="1905" b="1" u="sng" spc="90" dirty="0">
                <a:solidFill>
                  <a:srgbClr val="FF0000"/>
                </a:solidFill>
                <a:latin typeface="Meiryo UI" panose="020B0604030504040204" pitchFamily="50" charset="-128"/>
                <a:ea typeface="Meiryo UI" panose="020B0604030504040204" pitchFamily="50" charset="-128"/>
                <a:cs typeface="MS UI Gothic"/>
              </a:rPr>
              <a:t>Np237</a:t>
            </a:r>
            <a:endParaRPr lang="ja-JP" altLang="en-US" sz="1143" u="sng" dirty="0">
              <a:latin typeface="Meiryo UI" panose="020B0604030504040204" pitchFamily="50" charset="-128"/>
              <a:ea typeface="Meiryo UI" panose="020B0604030504040204" pitchFamily="50" charset="-128"/>
              <a:cs typeface="MS UI Gothic"/>
            </a:endParaRPr>
          </a:p>
        </p:txBody>
      </p:sp>
      <p:graphicFrame>
        <p:nvGraphicFramePr>
          <p:cNvPr id="106" name="object 3">
            <a:extLst>
              <a:ext uri="{FF2B5EF4-FFF2-40B4-BE49-F238E27FC236}">
                <a16:creationId xmlns:a16="http://schemas.microsoft.com/office/drawing/2014/main" id="{3BEEE957-469B-4B6B-A1CC-EB1AEC3F30A4}"/>
              </a:ext>
            </a:extLst>
          </p:cNvPr>
          <p:cNvGraphicFramePr>
            <a:graphicFrameLocks noGrp="1"/>
          </p:cNvGraphicFramePr>
          <p:nvPr>
            <p:extLst>
              <p:ext uri="{D42A27DB-BD31-4B8C-83A1-F6EECF244321}">
                <p14:modId xmlns:p14="http://schemas.microsoft.com/office/powerpoint/2010/main" val="4147233853"/>
              </p:ext>
            </p:extLst>
          </p:nvPr>
        </p:nvGraphicFramePr>
        <p:xfrm>
          <a:off x="1548191" y="4624918"/>
          <a:ext cx="9355667" cy="1782536"/>
        </p:xfrm>
        <a:graphic>
          <a:graphicData uri="http://schemas.openxmlformats.org/drawingml/2006/table">
            <a:tbl>
              <a:tblPr/>
              <a:tblGrid>
                <a:gridCol w="731762">
                  <a:extLst>
                    <a:ext uri="{9D8B030D-6E8A-4147-A177-3AD203B41FA5}">
                      <a16:colId xmlns:a16="http://schemas.microsoft.com/office/drawing/2014/main" val="20000"/>
                    </a:ext>
                  </a:extLst>
                </a:gridCol>
                <a:gridCol w="8623905">
                  <a:extLst>
                    <a:ext uri="{9D8B030D-6E8A-4147-A177-3AD203B41FA5}">
                      <a16:colId xmlns:a16="http://schemas.microsoft.com/office/drawing/2014/main" val="20001"/>
                    </a:ext>
                  </a:extLst>
                </a:gridCol>
              </a:tblGrid>
              <a:tr h="559405">
                <a:tc rowSpan="3">
                  <a:txBody>
                    <a:bodyPr/>
                    <a:lstStyle>
                      <a:lvl1pPr marL="238125" indent="3175">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238125" marR="0" lvl="0" indent="3175" algn="just" defTabSz="914400" rtl="0" eaLnBrk="1" fontAlgn="base" latinLnBrk="0" hangingPunct="1">
                        <a:lnSpc>
                          <a:spcPct val="99000"/>
                        </a:lnSpc>
                        <a:spcBef>
                          <a:spcPts val="1275"/>
                        </a:spcBef>
                        <a:spcAft>
                          <a:spcPct val="0"/>
                        </a:spcAft>
                        <a:buClrTx/>
                        <a:buSzTx/>
                        <a:buFontTx/>
                        <a:buNone/>
                        <a:tabLst/>
                      </a:pPr>
                      <a:endParaRPr kumimoji="1" lang="ja-JP" altLang="ja-JP" sz="1400" b="0" i="0" u="none" strike="noStrike" cap="none" normalizeH="0" baseline="0" dirty="0">
                        <a:ln>
                          <a:noFill/>
                        </a:ln>
                        <a:solidFill>
                          <a:schemeClr val="tx1"/>
                        </a:solidFill>
                        <a:effectLst/>
                        <a:latin typeface="MS UI Gothic" panose="020B0600070205080204" pitchFamily="50" charset="-128"/>
                        <a:ea typeface="MS UI Gothic" panose="020B0600070205080204" pitchFamily="50" charset="-128"/>
                      </a:endParaRPr>
                    </a:p>
                  </a:txBody>
                  <a:tcPr marL="0" marR="0" marT="0" marB="0" horzOverflow="overflow">
                    <a:lnL>
                      <a:noFill/>
                    </a:lnL>
                    <a:lnR>
                      <a:noFill/>
                    </a:lnR>
                    <a:lnT>
                      <a:noFill/>
                    </a:lnT>
                    <a:lnB>
                      <a:noFill/>
                    </a:lnB>
                    <a:lnTlToBr>
                      <a:noFill/>
                    </a:lnTlToBr>
                    <a:lnBlToTr>
                      <a:noFill/>
                    </a:lnBlToTr>
                    <a:solidFill>
                      <a:srgbClr val="490404"/>
                    </a:solidFill>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425"/>
                        </a:spcBef>
                        <a:spcAft>
                          <a:spcPct val="0"/>
                        </a:spcAft>
                        <a:buClrTx/>
                        <a:buSzTx/>
                        <a:buFontTx/>
                        <a:buNone/>
                        <a:tabLst/>
                      </a:pPr>
                      <a:r>
                        <a:rPr kumimoji="1" lang="ja-JP" altLang="ja-JP" sz="1900" b="1" i="0" u="none" strike="noStrike" cap="none" normalizeH="0" baseline="0">
                          <a:ln>
                            <a:noFill/>
                          </a:ln>
                          <a:solidFill>
                            <a:srgbClr val="008000"/>
                          </a:solidFill>
                          <a:effectLst/>
                          <a:latin typeface="MS UI Gothic" panose="020B0600070205080204" pitchFamily="50" charset="-128"/>
                          <a:ea typeface="MS UI Gothic" panose="020B0600070205080204" pitchFamily="50" charset="-128"/>
                        </a:rPr>
                        <a:t>アメリシウム（</a:t>
                      </a:r>
                      <a:r>
                        <a:rPr kumimoji="1" lang="ja-JP" altLang="ja-JP" sz="1900" b="1" i="0" u="none" strike="noStrike" cap="none" normalizeH="0" baseline="0">
                          <a:ln>
                            <a:noFill/>
                          </a:ln>
                          <a:solidFill>
                            <a:srgbClr val="008000"/>
                          </a:solidFill>
                          <a:effectLst/>
                          <a:latin typeface="Arial" panose="020B0604020202020204" pitchFamily="34" charset="0"/>
                          <a:ea typeface="ＭＳ Ｐゴシック" panose="020B0600070205080204" pitchFamily="50" charset="-128"/>
                          <a:cs typeface="Arial" panose="020B0604020202020204" pitchFamily="34" charset="0"/>
                        </a:rPr>
                        <a:t>Am</a:t>
                      </a:r>
                      <a:r>
                        <a:rPr kumimoji="1" lang="ja-JP" altLang="ja-JP" sz="1900" b="1" i="0" u="none" strike="noStrike" cap="none" normalizeH="0" baseline="0">
                          <a:ln>
                            <a:noFill/>
                          </a:ln>
                          <a:solidFill>
                            <a:srgbClr val="00800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アルファ崩壊による崩壊熱が大きく、ガラス固化体中</a:t>
                      </a:r>
                      <a:r>
                        <a:rPr kumimoji="1" lang="ja-JP" altLang="ja-JP"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Arial" panose="020B0604020202020204" pitchFamily="34" charset="0"/>
                        </a:rPr>
                        <a:t>MA</a:t>
                      </a:r>
                      <a:r>
                        <a:rPr kumimoji="1" lang="ja-JP" altLang="ja-JP"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密度を小さく</a:t>
                      </a:r>
                      <a:r>
                        <a:rPr kumimoji="1" lang="ja-JP" altLang="en-US"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する必要あり。広い処分施設。</a:t>
                      </a:r>
                      <a:endParaRPr kumimoji="1" lang="ja-JP" altLang="ja-JP" sz="1400" b="1" i="0" u="none" strike="noStrike" cap="none" normalizeH="0" baseline="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a:noFill/>
                    </a:lnT>
                    <a:lnB w="12700" cap="flat" cmpd="sng" algn="ctr">
                      <a:solidFill>
                        <a:srgbClr val="929A5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6274">
                <a:tc vMerge="1">
                  <a:txBody>
                    <a:bodyPr/>
                    <a:lstStyle/>
                    <a:p>
                      <a:endParaRPr kumimoji="1" lang="ja-JP" altLang="en-US"/>
                    </a:p>
                  </a:txBody>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375"/>
                        </a:spcBef>
                        <a:spcAft>
                          <a:spcPct val="0"/>
                        </a:spcAft>
                        <a:buClrTx/>
                        <a:buSzTx/>
                        <a:buFontTx/>
                        <a:buNone/>
                        <a:tabLst/>
                      </a:pPr>
                      <a:r>
                        <a:rPr kumimoji="1" lang="ja-JP" altLang="ja-JP" sz="1900" b="1" i="0" u="none" strike="noStrike" cap="none" normalizeH="0" baseline="0">
                          <a:ln>
                            <a:noFill/>
                          </a:ln>
                          <a:solidFill>
                            <a:srgbClr val="000090"/>
                          </a:solidFill>
                          <a:effectLst/>
                          <a:latin typeface="MS UI Gothic" panose="020B0600070205080204" pitchFamily="50" charset="-128"/>
                          <a:ea typeface="MS UI Gothic" panose="020B0600070205080204" pitchFamily="50" charset="-128"/>
                        </a:rPr>
                        <a:t>ネプツニウム（</a:t>
                      </a:r>
                      <a:r>
                        <a:rPr kumimoji="1" lang="ja-JP" altLang="ja-JP" sz="1900" b="1" i="0" u="none" strike="noStrike" cap="none" normalizeH="0" baseline="0">
                          <a:ln>
                            <a:noFill/>
                          </a:ln>
                          <a:solidFill>
                            <a:srgbClr val="000090"/>
                          </a:solidFill>
                          <a:effectLst/>
                          <a:latin typeface="Arial" panose="020B0604020202020204" pitchFamily="34" charset="0"/>
                          <a:ea typeface="ＭＳ Ｐゴシック" panose="020B0600070205080204" pitchFamily="50" charset="-128"/>
                          <a:cs typeface="Arial" panose="020B0604020202020204" pitchFamily="34" charset="0"/>
                        </a:rPr>
                        <a:t>Np</a:t>
                      </a:r>
                      <a:r>
                        <a:rPr kumimoji="1" lang="ja-JP" altLang="ja-JP" sz="1900" b="1" i="0" u="none" strike="noStrike" cap="none" normalizeH="0" baseline="0">
                          <a:ln>
                            <a:noFill/>
                          </a:ln>
                          <a:solidFill>
                            <a:srgbClr val="00009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半減期が特に長く 「千年、万年」の時間スケ－ルを考える必要がある</a:t>
                      </a:r>
                      <a:endParaRPr kumimoji="1" lang="ja-JP" altLang="ja-JP" sz="1400" b="1" i="0" u="none" strike="noStrike" cap="none" normalizeH="0" baseline="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w="12700" cap="flat" cmpd="sng" algn="ctr">
                      <a:solidFill>
                        <a:srgbClr val="929A53"/>
                      </a:solidFill>
                      <a:prstDash val="solid"/>
                      <a:round/>
                      <a:headEnd type="none" w="med" len="med"/>
                      <a:tailEnd type="none" w="med" len="med"/>
                    </a:lnT>
                    <a:lnB w="12700" cap="flat" cmpd="sng" algn="ctr">
                      <a:solidFill>
                        <a:srgbClr val="929A5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6857">
                <a:tc vMerge="1">
                  <a:txBody>
                    <a:bodyPr/>
                    <a:lstStyle/>
                    <a:p>
                      <a:endParaRPr kumimoji="1" lang="ja-JP" altLang="en-US"/>
                    </a:p>
                  </a:txBody>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375"/>
                        </a:spcBef>
                        <a:spcAft>
                          <a:spcPct val="0"/>
                        </a:spcAft>
                        <a:buClrTx/>
                        <a:buSzTx/>
                        <a:buFontTx/>
                        <a:buNone/>
                        <a:tabLst/>
                      </a:pPr>
                      <a:r>
                        <a:rPr kumimoji="1" lang="ja-JP" altLang="ja-JP" sz="1900" b="1" i="0" u="none" strike="noStrike" cap="none" normalizeH="0" baseline="0" dirty="0">
                          <a:ln>
                            <a:noFill/>
                          </a:ln>
                          <a:solidFill>
                            <a:srgbClr val="FF0000"/>
                          </a:solidFill>
                          <a:effectLst/>
                          <a:latin typeface="MS UI Gothic" panose="020B0600070205080204" pitchFamily="50" charset="-128"/>
                          <a:ea typeface="MS UI Gothic" panose="020B0600070205080204" pitchFamily="50" charset="-128"/>
                        </a:rPr>
                        <a:t>キュリウム（</a:t>
                      </a:r>
                      <a:r>
                        <a:rPr kumimoji="1" lang="ja-JP" altLang="ja-JP" sz="1900" b="1" i="0" u="none" strike="noStrike" cap="none" normalizeH="0" baseline="0" dirty="0">
                          <a:ln>
                            <a:noFill/>
                          </a:ln>
                          <a:solidFill>
                            <a:srgbClr val="FF0000"/>
                          </a:solidFill>
                          <a:effectLst/>
                          <a:latin typeface="Arial" panose="020B0604020202020204" pitchFamily="34" charset="0"/>
                          <a:ea typeface="ＭＳ Ｐゴシック" panose="020B0600070205080204" pitchFamily="50" charset="-128"/>
                          <a:cs typeface="Arial" panose="020B0604020202020204" pitchFamily="34" charset="0"/>
                        </a:rPr>
                        <a:t>Cm</a:t>
                      </a:r>
                      <a:r>
                        <a:rPr kumimoji="1" lang="ja-JP" altLang="ja-JP" sz="1900" b="1" i="0" u="none" strike="noStrike" cap="none" normalizeH="0" baseline="0" dirty="0">
                          <a:ln>
                            <a:noFill/>
                          </a:ln>
                          <a:solidFill>
                            <a:srgbClr val="FF000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dirty="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dirty="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アルファ崩壊による発熱が大きく、長い半減期を持つ</a:t>
                      </a:r>
                      <a:endParaRPr kumimoji="1" lang="ja-JP" altLang="ja-JP"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w="12700" cap="flat" cmpd="sng" algn="ctr">
                      <a:solidFill>
                        <a:srgbClr val="929A53"/>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7" name="テキスト ボックス 106">
            <a:extLst>
              <a:ext uri="{FF2B5EF4-FFF2-40B4-BE49-F238E27FC236}">
                <a16:creationId xmlns:a16="http://schemas.microsoft.com/office/drawing/2014/main" id="{3082DBA1-0391-42F4-BF71-E65EBCD9846B}"/>
              </a:ext>
            </a:extLst>
          </p:cNvPr>
          <p:cNvSpPr txBox="1"/>
          <p:nvPr/>
        </p:nvSpPr>
        <p:spPr>
          <a:xfrm>
            <a:off x="4777620" y="3926417"/>
            <a:ext cx="724202" cy="297454"/>
          </a:xfrm>
          <a:prstGeom prst="rect">
            <a:avLst/>
          </a:prstGeom>
          <a:noFill/>
        </p:spPr>
        <p:txBody>
          <a:bodyPr>
            <a:spAutoFit/>
          </a:bodyPr>
          <a:lstStyle/>
          <a:p>
            <a:pPr>
              <a:defRPr/>
            </a:pPr>
            <a:r>
              <a:rPr lang="en-US" altLang="ja-JP" sz="1333" b="1" dirty="0">
                <a:solidFill>
                  <a:srgbClr val="C00000"/>
                </a:solidFill>
                <a:latin typeface="Meiryo UI" panose="020B0604030504040204" pitchFamily="50" charset="-128"/>
                <a:ea typeface="Meiryo UI" panose="020B0604030504040204" pitchFamily="50" charset="-128"/>
              </a:rPr>
              <a:t>α</a:t>
            </a:r>
            <a:r>
              <a:rPr lang="ja-JP" altLang="en-US" sz="1333" b="1" dirty="0">
                <a:solidFill>
                  <a:srgbClr val="C00000"/>
                </a:solidFill>
                <a:latin typeface="Meiryo UI" panose="020B0604030504040204" pitchFamily="50" charset="-128"/>
                <a:ea typeface="Meiryo UI" panose="020B0604030504040204" pitchFamily="50" charset="-128"/>
              </a:rPr>
              <a:t>崩壊</a:t>
            </a:r>
            <a:endParaRPr lang="ja-JP" altLang="en-US" sz="1000" dirty="0">
              <a:latin typeface="Meiryo UI" panose="020B0604030504040204" pitchFamily="50" charset="-128"/>
              <a:ea typeface="Meiryo UI" panose="020B0604030504040204" pitchFamily="50" charset="-128"/>
            </a:endParaRPr>
          </a:p>
        </p:txBody>
      </p:sp>
      <p:sp>
        <p:nvSpPr>
          <p:cNvPr id="13339" name="正方形/長方形 107">
            <a:extLst>
              <a:ext uri="{FF2B5EF4-FFF2-40B4-BE49-F238E27FC236}">
                <a16:creationId xmlns:a16="http://schemas.microsoft.com/office/drawing/2014/main" id="{309AC08F-CDD6-4EEB-819C-45BB5C339393}"/>
              </a:ext>
            </a:extLst>
          </p:cNvPr>
          <p:cNvSpPr>
            <a:spLocks noChangeArrowheads="1"/>
          </p:cNvSpPr>
          <p:nvPr/>
        </p:nvSpPr>
        <p:spPr bwMode="auto">
          <a:xfrm>
            <a:off x="1460501" y="4272643"/>
            <a:ext cx="1606530"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dirty="0"/>
              <a:t>minor actinides</a:t>
            </a:r>
            <a:endParaRPr lang="ja-JP" altLang="en-US" sz="1714" b="1" dirty="0"/>
          </a:p>
        </p:txBody>
      </p:sp>
      <p:sp>
        <p:nvSpPr>
          <p:cNvPr id="13340" name="object 4">
            <a:extLst>
              <a:ext uri="{FF2B5EF4-FFF2-40B4-BE49-F238E27FC236}">
                <a16:creationId xmlns:a16="http://schemas.microsoft.com/office/drawing/2014/main" id="{953CA56D-72DF-4BD1-BC52-ECE6F2B58E03}"/>
              </a:ext>
            </a:extLst>
          </p:cNvPr>
          <p:cNvSpPr>
            <a:spLocks noChangeArrowheads="1"/>
          </p:cNvSpPr>
          <p:nvPr/>
        </p:nvSpPr>
        <p:spPr bwMode="auto">
          <a:xfrm>
            <a:off x="9248323" y="669775"/>
            <a:ext cx="1248833" cy="116416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714"/>
          </a:p>
        </p:txBody>
      </p:sp>
      <p:sp>
        <p:nvSpPr>
          <p:cNvPr id="13341" name="object 16">
            <a:extLst>
              <a:ext uri="{FF2B5EF4-FFF2-40B4-BE49-F238E27FC236}">
                <a16:creationId xmlns:a16="http://schemas.microsoft.com/office/drawing/2014/main" id="{F2C76D9B-23A2-43C7-A1F1-62EC1224C8C1}"/>
              </a:ext>
            </a:extLst>
          </p:cNvPr>
          <p:cNvSpPr>
            <a:spLocks noChangeArrowheads="1"/>
          </p:cNvSpPr>
          <p:nvPr/>
        </p:nvSpPr>
        <p:spPr bwMode="auto">
          <a:xfrm>
            <a:off x="8205108" y="3819072"/>
            <a:ext cx="1020536" cy="105077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714"/>
          </a:p>
        </p:txBody>
      </p:sp>
      <p:sp>
        <p:nvSpPr>
          <p:cNvPr id="13342" name="テキスト ボックス 117">
            <a:extLst>
              <a:ext uri="{FF2B5EF4-FFF2-40B4-BE49-F238E27FC236}">
                <a16:creationId xmlns:a16="http://schemas.microsoft.com/office/drawing/2014/main" id="{9F732DF9-2C36-4CCE-BDAC-246561673A19}"/>
              </a:ext>
            </a:extLst>
          </p:cNvPr>
          <p:cNvSpPr txBox="1">
            <a:spLocks noChangeArrowheads="1"/>
          </p:cNvSpPr>
          <p:nvPr/>
        </p:nvSpPr>
        <p:spPr bwMode="auto">
          <a:xfrm>
            <a:off x="5337025" y="4383013"/>
            <a:ext cx="3258154"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b="1" u="sng">
                <a:solidFill>
                  <a:srgbClr val="7030A0"/>
                </a:solidFill>
                <a:latin typeface="Meiryo UI" panose="020B0604030504040204" pitchFamily="50" charset="-128"/>
                <a:ea typeface="Meiryo UI" panose="020B0604030504040204" pitchFamily="50" charset="-128"/>
              </a:rPr>
              <a:t>マイナアクチニドを魔法のように消滅させたい！</a:t>
            </a:r>
          </a:p>
        </p:txBody>
      </p:sp>
      <p:pic>
        <p:nvPicPr>
          <p:cNvPr id="13343" name="Picture 8" descr="MCj04244680000[1]">
            <a:extLst>
              <a:ext uri="{FF2B5EF4-FFF2-40B4-BE49-F238E27FC236}">
                <a16:creationId xmlns:a16="http://schemas.microsoft.com/office/drawing/2014/main" id="{5C7D2BDB-8FC6-47D4-8A3D-7E4205A37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12" y="3429001"/>
            <a:ext cx="973667" cy="91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6" name="直線矢印コネクタ 125">
            <a:extLst>
              <a:ext uri="{FF2B5EF4-FFF2-40B4-BE49-F238E27FC236}">
                <a16:creationId xmlns:a16="http://schemas.microsoft.com/office/drawing/2014/main" id="{3419AC3C-4D73-40C9-BEC2-341064136973}"/>
              </a:ext>
            </a:extLst>
          </p:cNvPr>
          <p:cNvCxnSpPr/>
          <p:nvPr/>
        </p:nvCxnSpPr>
        <p:spPr>
          <a:xfrm flipH="1">
            <a:off x="7769679" y="2208894"/>
            <a:ext cx="1097643" cy="90411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59F1FC36-9BCB-499D-8F4B-79B7BF5F6D91}"/>
              </a:ext>
            </a:extLst>
          </p:cNvPr>
          <p:cNvCxnSpPr>
            <a:endCxn id="95" idx="0"/>
          </p:cNvCxnSpPr>
          <p:nvPr/>
        </p:nvCxnSpPr>
        <p:spPr>
          <a:xfrm>
            <a:off x="9946822" y="3351894"/>
            <a:ext cx="6804" cy="44903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2B42098C-0219-45BA-A1DA-0462122F1521}"/>
              </a:ext>
            </a:extLst>
          </p:cNvPr>
          <p:cNvCxnSpPr/>
          <p:nvPr/>
        </p:nvCxnSpPr>
        <p:spPr>
          <a:xfrm flipH="1">
            <a:off x="4454073" y="2233084"/>
            <a:ext cx="2355548" cy="125488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347" name="テキスト ボックス 130">
            <a:extLst>
              <a:ext uri="{FF2B5EF4-FFF2-40B4-BE49-F238E27FC236}">
                <a16:creationId xmlns:a16="http://schemas.microsoft.com/office/drawing/2014/main" id="{7BB4980C-86BB-418C-88D4-D87CC0BBB0D2}"/>
              </a:ext>
            </a:extLst>
          </p:cNvPr>
          <p:cNvSpPr txBox="1">
            <a:spLocks noChangeArrowheads="1"/>
          </p:cNvSpPr>
          <p:nvPr/>
        </p:nvSpPr>
        <p:spPr bwMode="auto">
          <a:xfrm>
            <a:off x="6965346" y="1510393"/>
            <a:ext cx="2478012"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43">
                <a:latin typeface="Meiryo UI" panose="020B0604030504040204" pitchFamily="50" charset="-128"/>
                <a:ea typeface="Meiryo UI" panose="020B0604030504040204" pitchFamily="50" charset="-128"/>
              </a:rPr>
              <a:t>偶数番号のプルトニウムは厄介</a:t>
            </a:r>
          </a:p>
        </p:txBody>
      </p:sp>
      <p:cxnSp>
        <p:nvCxnSpPr>
          <p:cNvPr id="132" name="直線矢印コネクタ 131">
            <a:extLst>
              <a:ext uri="{FF2B5EF4-FFF2-40B4-BE49-F238E27FC236}">
                <a16:creationId xmlns:a16="http://schemas.microsoft.com/office/drawing/2014/main" id="{30ADABD4-B2D7-41D7-9850-DB92C9127CEF}"/>
              </a:ext>
            </a:extLst>
          </p:cNvPr>
          <p:cNvCxnSpPr/>
          <p:nvPr/>
        </p:nvCxnSpPr>
        <p:spPr>
          <a:xfrm flipH="1">
            <a:off x="7369025" y="1750786"/>
            <a:ext cx="123976" cy="22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1D9C3D59-1B48-44AA-8F79-A47AC2DD9996}"/>
              </a:ext>
            </a:extLst>
          </p:cNvPr>
          <p:cNvCxnSpPr/>
          <p:nvPr/>
        </p:nvCxnSpPr>
        <p:spPr>
          <a:xfrm>
            <a:off x="8962572" y="1732643"/>
            <a:ext cx="95250" cy="24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C19364EA-E5CC-40A3-A833-7D876FA9DF6E}"/>
              </a:ext>
            </a:extLst>
          </p:cNvPr>
          <p:cNvSpPr txBox="1"/>
          <p:nvPr/>
        </p:nvSpPr>
        <p:spPr>
          <a:xfrm>
            <a:off x="4234089" y="6611779"/>
            <a:ext cx="3723822" cy="246221"/>
          </a:xfrm>
          <a:prstGeom prst="rect">
            <a:avLst/>
          </a:prstGeom>
          <a:noFill/>
        </p:spPr>
        <p:txBody>
          <a:bodyPr>
            <a:spAutoFit/>
          </a:bodyPr>
          <a:lstStyle/>
          <a:p>
            <a:pPr>
              <a:defRPr/>
            </a:pPr>
            <a:r>
              <a:rPr lang="ja-JP" altLang="en-US" sz="1000" dirty="0">
                <a:latin typeface="Meiryo UI" panose="020B0604030504040204" pitchFamily="50" charset="-128"/>
                <a:ea typeface="Meiryo UI" panose="020B0604030504040204" pitchFamily="50" charset="-128"/>
              </a:rPr>
              <a:t>（出典）キャノングローバル戦略研究所資料を戦略研編集し掲載</a:t>
            </a:r>
          </a:p>
        </p:txBody>
      </p:sp>
      <p:sp>
        <p:nvSpPr>
          <p:cNvPr id="13351" name="正方形/長方形 2">
            <a:extLst>
              <a:ext uri="{FF2B5EF4-FFF2-40B4-BE49-F238E27FC236}">
                <a16:creationId xmlns:a16="http://schemas.microsoft.com/office/drawing/2014/main" id="{0526D81F-FD7D-4FC1-89B8-B06D367979C8}"/>
              </a:ext>
            </a:extLst>
          </p:cNvPr>
          <p:cNvSpPr>
            <a:spLocks noChangeArrowheads="1"/>
          </p:cNvSpPr>
          <p:nvPr/>
        </p:nvSpPr>
        <p:spPr bwMode="auto">
          <a:xfrm>
            <a:off x="7408335" y="3441095"/>
            <a:ext cx="2058577" cy="23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52">
                <a:latin typeface="Meiryo UI" panose="020B0604030504040204" pitchFamily="50" charset="-128"/>
                <a:ea typeface="Meiryo UI" panose="020B0604030504040204" pitchFamily="50" charset="-128"/>
              </a:rPr>
              <a:t>（陽子、中性子をそれぞれ</a:t>
            </a:r>
            <a:r>
              <a:rPr lang="en-US" altLang="ja-JP" sz="952">
                <a:latin typeface="Meiryo UI" panose="020B0604030504040204" pitchFamily="50" charset="-128"/>
                <a:ea typeface="Meiryo UI" panose="020B0604030504040204" pitchFamily="50" charset="-128"/>
              </a:rPr>
              <a:t>2</a:t>
            </a:r>
            <a:r>
              <a:rPr lang="ja-JP" altLang="en-US" sz="952">
                <a:latin typeface="Meiryo UI" panose="020B0604030504040204" pitchFamily="50" charset="-128"/>
                <a:ea typeface="Meiryo UI" panose="020B0604030504040204" pitchFamily="50" charset="-128"/>
              </a:rPr>
              <a:t>個放出）</a:t>
            </a:r>
          </a:p>
        </p:txBody>
      </p:sp>
      <p:sp>
        <p:nvSpPr>
          <p:cNvPr id="32" name="テキスト ボックス 31">
            <a:extLst>
              <a:ext uri="{FF2B5EF4-FFF2-40B4-BE49-F238E27FC236}">
                <a16:creationId xmlns:a16="http://schemas.microsoft.com/office/drawing/2014/main" id="{4525750E-0B4E-4F37-9F44-64BEE184CEF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厄介なウラン系統の放射性物質</a:t>
            </a:r>
          </a:p>
        </p:txBody>
      </p:sp>
      <p:sp>
        <p:nvSpPr>
          <p:cNvPr id="2" name="テキスト ボックス 1">
            <a:extLst>
              <a:ext uri="{FF2B5EF4-FFF2-40B4-BE49-F238E27FC236}">
                <a16:creationId xmlns:a16="http://schemas.microsoft.com/office/drawing/2014/main" id="{F901DB77-50E4-428C-92EB-B022C05322B8}"/>
              </a:ext>
            </a:extLst>
          </p:cNvPr>
          <p:cNvSpPr txBox="1"/>
          <p:nvPr/>
        </p:nvSpPr>
        <p:spPr>
          <a:xfrm>
            <a:off x="1704957" y="4724209"/>
            <a:ext cx="430887" cy="1740238"/>
          </a:xfrm>
          <a:prstGeom prst="rect">
            <a:avLst/>
          </a:prstGeom>
          <a:noFill/>
        </p:spPr>
        <p:txBody>
          <a:bodyPr vert="eaVert" wrap="square" rtlCol="0">
            <a:spAutoFit/>
          </a:bodyPr>
          <a:lstStyle/>
          <a:p>
            <a:r>
              <a:rPr kumimoji="1" lang="ja-JP" altLang="en-US" sz="1600" dirty="0">
                <a:solidFill>
                  <a:schemeClr val="bg1"/>
                </a:solidFill>
                <a:latin typeface="BIZ UDPゴシック" panose="020B0400000000000000" pitchFamily="50" charset="-128"/>
                <a:ea typeface="BIZ UDPゴシック" panose="020B0400000000000000" pitchFamily="50" charset="-128"/>
              </a:rPr>
              <a:t>マイナアクチニド</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82B1C66-4C31-44B4-81AC-6449A649A321}"/>
              </a:ext>
            </a:extLst>
          </p:cNvPr>
          <p:cNvPicPr>
            <a:picLocks noChangeAspect="1"/>
          </p:cNvPicPr>
          <p:nvPr/>
        </p:nvPicPr>
        <p:blipFill>
          <a:blip r:embed="rId2"/>
          <a:stretch>
            <a:fillRect/>
          </a:stretch>
        </p:blipFill>
        <p:spPr>
          <a:xfrm>
            <a:off x="1933311" y="1603751"/>
            <a:ext cx="4638675" cy="3552825"/>
          </a:xfrm>
          <a:prstGeom prst="rect">
            <a:avLst/>
          </a:prstGeom>
        </p:spPr>
      </p:pic>
      <p:sp>
        <p:nvSpPr>
          <p:cNvPr id="11" name="object 11"/>
          <p:cNvSpPr txBox="1"/>
          <p:nvPr/>
        </p:nvSpPr>
        <p:spPr>
          <a:xfrm>
            <a:off x="3727456" y="1742126"/>
            <a:ext cx="1611941" cy="228909"/>
          </a:xfrm>
          <a:prstGeom prst="rect">
            <a:avLst/>
          </a:prstGeom>
        </p:spPr>
        <p:txBody>
          <a:bodyPr vert="horz" wrap="square" lIns="0" tIns="13335" rIns="0" bIns="0" rtlCol="0">
            <a:spAutoFit/>
          </a:bodyPr>
          <a:lstStyle/>
          <a:p>
            <a:pPr marL="12700" marR="5080">
              <a:spcBef>
                <a:spcPts val="105"/>
              </a:spcBef>
            </a:pPr>
            <a:r>
              <a:rPr sz="1400" spc="-10" dirty="0">
                <a:latin typeface="Meiryo UI" panose="020B0604030504040204" pitchFamily="50" charset="-128"/>
                <a:ea typeface="Meiryo UI" panose="020B0604030504040204" pitchFamily="50" charset="-128"/>
                <a:cs typeface="ＭＳ Ｐゴシック"/>
              </a:rPr>
              <a:t>軽水炉燃料</a:t>
            </a:r>
            <a:r>
              <a:rPr sz="1400" spc="-20" dirty="0">
                <a:latin typeface="Meiryo UI" panose="020B0604030504040204" pitchFamily="50" charset="-128"/>
                <a:ea typeface="Meiryo UI" panose="020B0604030504040204" pitchFamily="50" charset="-128"/>
                <a:cs typeface="ＭＳ Ｐゴシック"/>
              </a:rPr>
              <a:t>再処理</a:t>
            </a:r>
            <a:endParaRPr sz="1400" dirty="0">
              <a:latin typeface="Meiryo UI" panose="020B0604030504040204" pitchFamily="50" charset="-128"/>
              <a:ea typeface="Meiryo UI" panose="020B0604030504040204" pitchFamily="50" charset="-128"/>
              <a:cs typeface="ＭＳ Ｐゴシック"/>
            </a:endParaRPr>
          </a:p>
        </p:txBody>
      </p:sp>
      <p:sp>
        <p:nvSpPr>
          <p:cNvPr id="12" name="object 12"/>
          <p:cNvSpPr txBox="1"/>
          <p:nvPr/>
        </p:nvSpPr>
        <p:spPr>
          <a:xfrm>
            <a:off x="5344856" y="1789828"/>
            <a:ext cx="826669" cy="228909"/>
          </a:xfrm>
          <a:prstGeom prst="rect">
            <a:avLst/>
          </a:prstGeom>
        </p:spPr>
        <p:txBody>
          <a:bodyPr vert="horz" wrap="square" lIns="0" tIns="13335" rIns="0" bIns="0" rtlCol="0">
            <a:spAutoFit/>
          </a:bodyPr>
          <a:lstStyle/>
          <a:p>
            <a:pPr marL="12700">
              <a:spcBef>
                <a:spcPts val="105"/>
              </a:spcBef>
            </a:pPr>
            <a:r>
              <a:rPr sz="1400" spc="-10" dirty="0">
                <a:latin typeface="Meiryo UI" panose="020B0604030504040204" pitchFamily="50" charset="-128"/>
                <a:ea typeface="Meiryo UI" panose="020B0604030504040204" pitchFamily="50" charset="-128"/>
                <a:cs typeface="ＭＳ Ｐゴシック"/>
              </a:rPr>
              <a:t>MA</a:t>
            </a:r>
            <a:r>
              <a:rPr sz="1400" spc="-25" dirty="0">
                <a:latin typeface="Meiryo UI" panose="020B0604030504040204" pitchFamily="50" charset="-128"/>
                <a:ea typeface="Meiryo UI" panose="020B0604030504040204" pitchFamily="50" charset="-128"/>
                <a:cs typeface="ＭＳ Ｐゴシック"/>
              </a:rPr>
              <a:t>分離</a:t>
            </a:r>
            <a:endParaRPr sz="1400" dirty="0">
              <a:latin typeface="Meiryo UI" panose="020B0604030504040204" pitchFamily="50" charset="-128"/>
              <a:ea typeface="Meiryo UI" panose="020B0604030504040204" pitchFamily="50" charset="-128"/>
              <a:cs typeface="ＭＳ Ｐゴシック"/>
            </a:endParaRPr>
          </a:p>
        </p:txBody>
      </p:sp>
      <p:sp>
        <p:nvSpPr>
          <p:cNvPr id="13" name="object 13"/>
          <p:cNvSpPr txBox="1"/>
          <p:nvPr/>
        </p:nvSpPr>
        <p:spPr>
          <a:xfrm>
            <a:off x="548530" y="4080653"/>
            <a:ext cx="1493447" cy="228268"/>
          </a:xfrm>
          <a:prstGeom prst="rect">
            <a:avLst/>
          </a:prstGeom>
        </p:spPr>
        <p:txBody>
          <a:bodyPr vert="horz" wrap="square" lIns="0" tIns="12700" rIns="0" bIns="0" rtlCol="0">
            <a:spAutoFit/>
          </a:bodyPr>
          <a:lstStyle/>
          <a:p>
            <a:pPr marL="12700">
              <a:spcBef>
                <a:spcPts val="100"/>
              </a:spcBef>
            </a:pPr>
            <a:r>
              <a:rPr sz="1400" dirty="0">
                <a:latin typeface="Meiryo UI" panose="020B0604030504040204" pitchFamily="50" charset="-128"/>
                <a:ea typeface="Meiryo UI" panose="020B0604030504040204" pitchFamily="50" charset="-128"/>
                <a:cs typeface="ＭＳ Ｐゴシック"/>
              </a:rPr>
              <a:t>高速炉</a:t>
            </a:r>
            <a:r>
              <a:rPr sz="1400" spc="-10" dirty="0">
                <a:latin typeface="Meiryo UI" panose="020B0604030504040204" pitchFamily="50" charset="-128"/>
                <a:ea typeface="Meiryo UI" panose="020B0604030504040204" pitchFamily="50" charset="-128"/>
                <a:cs typeface="ＭＳ Ｐゴシック"/>
              </a:rPr>
              <a:t>MOX</a:t>
            </a:r>
            <a:r>
              <a:rPr sz="1400" spc="-25" dirty="0">
                <a:latin typeface="Meiryo UI" panose="020B0604030504040204" pitchFamily="50" charset="-128"/>
                <a:ea typeface="Meiryo UI" panose="020B0604030504040204" pitchFamily="50" charset="-128"/>
                <a:cs typeface="ＭＳ Ｐゴシック"/>
              </a:rPr>
              <a:t>燃料</a:t>
            </a:r>
            <a:endParaRPr sz="1400" dirty="0">
              <a:latin typeface="Meiryo UI" panose="020B0604030504040204" pitchFamily="50" charset="-128"/>
              <a:ea typeface="Meiryo UI" panose="020B0604030504040204" pitchFamily="50" charset="-128"/>
              <a:cs typeface="ＭＳ Ｐゴシック"/>
            </a:endParaRPr>
          </a:p>
        </p:txBody>
      </p:sp>
      <p:sp>
        <p:nvSpPr>
          <p:cNvPr id="15" name="object 15"/>
          <p:cNvSpPr txBox="1"/>
          <p:nvPr/>
        </p:nvSpPr>
        <p:spPr>
          <a:xfrm>
            <a:off x="539311" y="2269826"/>
            <a:ext cx="1493447" cy="444352"/>
          </a:xfrm>
          <a:prstGeom prst="rect">
            <a:avLst/>
          </a:prstGeom>
        </p:spPr>
        <p:txBody>
          <a:bodyPr vert="horz" wrap="square" lIns="0" tIns="13335" rIns="0" bIns="0" rtlCol="0">
            <a:spAutoFit/>
          </a:bodyPr>
          <a:lstStyle/>
          <a:p>
            <a:pPr marL="12700">
              <a:spcBef>
                <a:spcPts val="105"/>
              </a:spcBef>
            </a:pPr>
            <a:r>
              <a:rPr sz="1400" dirty="0">
                <a:latin typeface="Meiryo UI" panose="020B0604030504040204" pitchFamily="50" charset="-128"/>
                <a:ea typeface="Meiryo UI" panose="020B0604030504040204" pitchFamily="50" charset="-128"/>
                <a:cs typeface="ＭＳ Ｐゴシック"/>
              </a:rPr>
              <a:t>UO2</a:t>
            </a:r>
            <a:r>
              <a:rPr sz="1400" spc="-25" dirty="0">
                <a:latin typeface="Meiryo UI" panose="020B0604030504040204" pitchFamily="50" charset="-128"/>
                <a:ea typeface="Meiryo UI" panose="020B0604030504040204" pitchFamily="50" charset="-128"/>
                <a:cs typeface="ＭＳ Ｐゴシック"/>
              </a:rPr>
              <a:t>燃料</a:t>
            </a:r>
            <a:endParaRPr sz="1400" dirty="0">
              <a:latin typeface="Meiryo UI" panose="020B0604030504040204" pitchFamily="50" charset="-128"/>
              <a:ea typeface="Meiryo UI" panose="020B0604030504040204" pitchFamily="50" charset="-128"/>
              <a:cs typeface="ＭＳ Ｐゴシック"/>
            </a:endParaRPr>
          </a:p>
          <a:p>
            <a:pPr marL="12700"/>
            <a:r>
              <a:rPr sz="1400" dirty="0">
                <a:latin typeface="Meiryo UI" panose="020B0604030504040204" pitchFamily="50" charset="-128"/>
                <a:ea typeface="Meiryo UI" panose="020B0604030504040204" pitchFamily="50" charset="-128"/>
                <a:cs typeface="ＭＳ Ｐゴシック"/>
              </a:rPr>
              <a:t>軽水炉</a:t>
            </a:r>
            <a:r>
              <a:rPr sz="1400" spc="-10" dirty="0">
                <a:latin typeface="Meiryo UI" panose="020B0604030504040204" pitchFamily="50" charset="-128"/>
                <a:ea typeface="Meiryo UI" panose="020B0604030504040204" pitchFamily="50" charset="-128"/>
                <a:cs typeface="ＭＳ Ｐゴシック"/>
              </a:rPr>
              <a:t>MOX</a:t>
            </a:r>
            <a:r>
              <a:rPr sz="1400" spc="-25" dirty="0">
                <a:latin typeface="Meiryo UI" panose="020B0604030504040204" pitchFamily="50" charset="-128"/>
                <a:ea typeface="Meiryo UI" panose="020B0604030504040204" pitchFamily="50" charset="-128"/>
                <a:cs typeface="ＭＳ Ｐゴシック"/>
              </a:rPr>
              <a:t>燃料</a:t>
            </a:r>
            <a:endParaRPr sz="1400" dirty="0">
              <a:latin typeface="Meiryo UI" panose="020B0604030504040204" pitchFamily="50" charset="-128"/>
              <a:ea typeface="Meiryo UI" panose="020B0604030504040204" pitchFamily="50" charset="-128"/>
              <a:cs typeface="ＭＳ Ｐゴシック"/>
            </a:endParaRPr>
          </a:p>
        </p:txBody>
      </p:sp>
      <p:sp>
        <p:nvSpPr>
          <p:cNvPr id="20" name="object 20"/>
          <p:cNvSpPr txBox="1"/>
          <p:nvPr/>
        </p:nvSpPr>
        <p:spPr>
          <a:xfrm>
            <a:off x="2424544" y="5035947"/>
            <a:ext cx="3427535" cy="228268"/>
          </a:xfrm>
          <a:prstGeom prst="rect">
            <a:avLst/>
          </a:prstGeom>
        </p:spPr>
        <p:txBody>
          <a:bodyPr vert="horz" wrap="square" lIns="0" tIns="12700" rIns="0" bIns="0" rtlCol="0">
            <a:spAutoFit/>
          </a:bodyPr>
          <a:lstStyle/>
          <a:p>
            <a:pPr marL="1882139" marR="5080" algn="ctr">
              <a:spcBef>
                <a:spcPts val="100"/>
              </a:spcBef>
            </a:pPr>
            <a:r>
              <a:rPr sz="1400" spc="-10" dirty="0" err="1">
                <a:latin typeface="Meiryo UI" panose="020B0604030504040204" pitchFamily="50" charset="-128"/>
                <a:ea typeface="Meiryo UI" panose="020B0604030504040204" pitchFamily="50" charset="-128"/>
                <a:cs typeface="ＭＳ Ｐゴシック"/>
              </a:rPr>
              <a:t>高速炉燃料</a:t>
            </a:r>
            <a:r>
              <a:rPr sz="1400" spc="-20" dirty="0" err="1">
                <a:latin typeface="Meiryo UI" panose="020B0604030504040204" pitchFamily="50" charset="-128"/>
                <a:ea typeface="Meiryo UI" panose="020B0604030504040204" pitchFamily="50" charset="-128"/>
                <a:cs typeface="ＭＳ Ｐゴシック"/>
              </a:rPr>
              <a:t>再処理</a:t>
            </a:r>
            <a:endParaRPr sz="1400" dirty="0">
              <a:latin typeface="Meiryo UI" panose="020B0604030504040204" pitchFamily="50" charset="-128"/>
              <a:ea typeface="Meiryo UI" panose="020B0604030504040204" pitchFamily="50" charset="-128"/>
              <a:cs typeface="ＭＳ Ｐゴシック"/>
            </a:endParaRPr>
          </a:p>
        </p:txBody>
      </p:sp>
      <p:sp>
        <p:nvSpPr>
          <p:cNvPr id="44" name="テキスト ボックス 43">
            <a:extLst>
              <a:ext uri="{FF2B5EF4-FFF2-40B4-BE49-F238E27FC236}">
                <a16:creationId xmlns:a16="http://schemas.microsoft.com/office/drawing/2014/main" id="{E22DF9FF-FF63-4CD0-A5D2-D8C37BDD8238}"/>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核燃料サイクル→短寿命化＆減容再処理プロセス</a:t>
            </a:r>
          </a:p>
        </p:txBody>
      </p:sp>
      <p:grpSp>
        <p:nvGrpSpPr>
          <p:cNvPr id="22" name="Group 14">
            <a:extLst>
              <a:ext uri="{FF2B5EF4-FFF2-40B4-BE49-F238E27FC236}">
                <a16:creationId xmlns:a16="http://schemas.microsoft.com/office/drawing/2014/main" id="{699266E5-A4AE-40E8-A166-3C78A3F577D3}"/>
              </a:ext>
            </a:extLst>
          </p:cNvPr>
          <p:cNvGrpSpPr>
            <a:grpSpLocks/>
          </p:cNvGrpSpPr>
          <p:nvPr/>
        </p:nvGrpSpPr>
        <p:grpSpPr bwMode="auto">
          <a:xfrm>
            <a:off x="7340841" y="2018737"/>
            <a:ext cx="4150896" cy="3087263"/>
            <a:chOff x="4875" y="818"/>
            <a:chExt cx="1932" cy="1487"/>
          </a:xfrm>
          <a:effectLst>
            <a:glow rad="228600">
              <a:schemeClr val="accent3">
                <a:satMod val="175000"/>
                <a:alpha val="40000"/>
              </a:schemeClr>
            </a:glow>
          </a:effectLst>
        </p:grpSpPr>
        <p:pic>
          <p:nvPicPr>
            <p:cNvPr id="29" name="Picture 15">
              <a:extLst>
                <a:ext uri="{FF2B5EF4-FFF2-40B4-BE49-F238E27FC236}">
                  <a16:creationId xmlns:a16="http://schemas.microsoft.com/office/drawing/2014/main" id="{EE3E90B9-FE89-41A7-BBEB-477F997CD4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5" y="818"/>
              <a:ext cx="1932" cy="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 name="Text Box 16">
              <a:extLst>
                <a:ext uri="{FF2B5EF4-FFF2-40B4-BE49-F238E27FC236}">
                  <a16:creationId xmlns:a16="http://schemas.microsoft.com/office/drawing/2014/main" id="{8F8C113D-BB8A-4069-A3A2-8F4235FEA1AB}"/>
                </a:ext>
              </a:extLst>
            </p:cNvPr>
            <p:cNvSpPr txBox="1">
              <a:spLocks noChangeArrowheads="1"/>
            </p:cNvSpPr>
            <p:nvPr/>
          </p:nvSpPr>
          <p:spPr bwMode="auto">
            <a:xfrm>
              <a:off x="5438" y="2151"/>
              <a:ext cx="93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Molten Salt Reactor</a:t>
              </a:r>
            </a:p>
          </p:txBody>
        </p:sp>
      </p:grpSp>
      <p:sp>
        <p:nvSpPr>
          <p:cNvPr id="33" name="テキスト ボックス 32">
            <a:extLst>
              <a:ext uri="{FF2B5EF4-FFF2-40B4-BE49-F238E27FC236}">
                <a16:creationId xmlns:a16="http://schemas.microsoft.com/office/drawing/2014/main" id="{5A7633C8-9240-484E-8973-4B3E71FDD622}"/>
              </a:ext>
            </a:extLst>
          </p:cNvPr>
          <p:cNvSpPr txBox="1"/>
          <p:nvPr/>
        </p:nvSpPr>
        <p:spPr>
          <a:xfrm>
            <a:off x="7544469" y="5206314"/>
            <a:ext cx="4010054" cy="707886"/>
          </a:xfrm>
          <a:prstGeom prst="rect">
            <a:avLst/>
          </a:prstGeom>
          <a:noFill/>
        </p:spPr>
        <p:txBody>
          <a:bodyPr wrap="square" rtlCol="0">
            <a:spAutoFit/>
          </a:bodyPr>
          <a:lstStyle/>
          <a:p>
            <a:pPr algn="ctr"/>
            <a:r>
              <a:rPr kumimoji="1"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高レベル放射性廃棄物の減容処理</a:t>
            </a:r>
            <a:endParaRPr kumimoji="1" lang="en-US" altLang="ja-JP" sz="2000" dirty="0">
              <a:solidFill>
                <a:srgbClr val="C00000"/>
              </a:solidFill>
              <a:latin typeface="UD デジタル 教科書体 NK-B" panose="02020700000000000000" pitchFamily="18" charset="-128"/>
              <a:ea typeface="UD デジタル 教科書体 NK-B" panose="02020700000000000000" pitchFamily="18" charset="-128"/>
            </a:endParaRPr>
          </a:p>
          <a:p>
            <a:pPr algn="ctr"/>
            <a:r>
              <a:rPr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短寿命化</a:t>
            </a:r>
            <a:endParaRPr kumimoji="1" lang="ja-JP" altLang="en-US" sz="20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2" name="矢印: 右 1">
            <a:extLst>
              <a:ext uri="{FF2B5EF4-FFF2-40B4-BE49-F238E27FC236}">
                <a16:creationId xmlns:a16="http://schemas.microsoft.com/office/drawing/2014/main" id="{1D62E921-F29A-4B37-9A5C-8D656A3C9ABF}"/>
              </a:ext>
            </a:extLst>
          </p:cNvPr>
          <p:cNvSpPr/>
          <p:nvPr/>
        </p:nvSpPr>
        <p:spPr>
          <a:xfrm>
            <a:off x="5852079" y="2269826"/>
            <a:ext cx="1396181" cy="444352"/>
          </a:xfrm>
          <a:prstGeom prst="rightArrow">
            <a:avLst/>
          </a:prstGeom>
          <a:ln w="381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A0176495-4733-4BCE-A607-0FE69D13EB53}"/>
              </a:ext>
            </a:extLst>
          </p:cNvPr>
          <p:cNvSpPr/>
          <p:nvPr/>
        </p:nvSpPr>
        <p:spPr>
          <a:xfrm>
            <a:off x="5848490" y="3972611"/>
            <a:ext cx="1396181" cy="444352"/>
          </a:xfrm>
          <a:prstGeom prst="rightArrow">
            <a:avLst/>
          </a:prstGeom>
          <a:ln w="381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p:cNvSpPr/>
          <p:nvPr/>
        </p:nvSpPr>
        <p:spPr>
          <a:xfrm>
            <a:off x="882493" y="329608"/>
            <a:ext cx="3985784" cy="6310879"/>
          </a:xfrm>
          <a:prstGeom prst="roundRect">
            <a:avLst>
              <a:gd name="adj" fmla="val 7064"/>
            </a:avLst>
          </a:prstGeom>
          <a:solidFill>
            <a:schemeClr val="accent4">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7701" y="3575208"/>
            <a:ext cx="3540641" cy="2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 name="テキスト ボックス 14"/>
          <p:cNvSpPr txBox="1"/>
          <p:nvPr/>
        </p:nvSpPr>
        <p:spPr>
          <a:xfrm>
            <a:off x="5024020" y="321317"/>
            <a:ext cx="615553" cy="2772403"/>
          </a:xfrm>
          <a:prstGeom prst="rect">
            <a:avLst/>
          </a:prstGeom>
          <a:noFill/>
        </p:spPr>
        <p:txBody>
          <a:bodyPr vert="eaVert" wrap="square" rtlCol="0">
            <a:spAutoFit/>
          </a:bodyPr>
          <a:lstStyle/>
          <a:p>
            <a:pPr algn="ctr"/>
            <a:r>
              <a:rPr kumimoji="1" lang="ja-JP" altLang="en-US" sz="2800" dirty="0">
                <a:latin typeface="Meiryo UI" panose="020B0604030504040204" pitchFamily="50" charset="-128"/>
                <a:ea typeface="Meiryo UI" panose="020B0604030504040204" pitchFamily="50" charset="-128"/>
              </a:rPr>
              <a:t>軽水炉</a:t>
            </a:r>
          </a:p>
        </p:txBody>
      </p:sp>
      <p:sp>
        <p:nvSpPr>
          <p:cNvPr id="16" name="テキスト ボックス 15"/>
          <p:cNvSpPr txBox="1"/>
          <p:nvPr/>
        </p:nvSpPr>
        <p:spPr>
          <a:xfrm>
            <a:off x="4993540" y="3815350"/>
            <a:ext cx="615553" cy="2307265"/>
          </a:xfrm>
          <a:prstGeom prst="rect">
            <a:avLst/>
          </a:prstGeom>
          <a:noFill/>
        </p:spPr>
        <p:txBody>
          <a:bodyPr vert="eaVert" wrap="square" rtlCol="0">
            <a:spAutoFit/>
          </a:bodyPr>
          <a:lstStyle/>
          <a:p>
            <a:pPr algn="ctr"/>
            <a:r>
              <a:rPr lang="ja-JP" altLang="en-US" sz="2800" dirty="0">
                <a:latin typeface="Meiryo UI" panose="020B0604030504040204" pitchFamily="50" charset="-128"/>
                <a:ea typeface="Meiryo UI" panose="020B0604030504040204" pitchFamily="50" charset="-128"/>
              </a:rPr>
              <a:t>溶融塩炉</a:t>
            </a:r>
            <a:endParaRPr kumimoji="1" lang="ja-JP" altLang="en-US" sz="28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6917483" y="343318"/>
            <a:ext cx="4922875" cy="461665"/>
          </a:xfrm>
          <a:prstGeom prst="rect">
            <a:avLst/>
          </a:prstGeom>
          <a:noFill/>
        </p:spPr>
        <p:txBody>
          <a:bodyPr wrap="square" rtlCol="0">
            <a:spAutoFit/>
          </a:bodyPr>
          <a:lstStyle/>
          <a:p>
            <a:r>
              <a:rPr kumimoji="1" lang="ja-JP" altLang="en-US" sz="2400" b="1" u="sng" dirty="0">
                <a:latin typeface="Meiryo UI" panose="020B0604030504040204" pitchFamily="50" charset="-128"/>
                <a:ea typeface="Meiryo UI" panose="020B0604030504040204" pitchFamily="50" charset="-128"/>
              </a:rPr>
              <a:t>大型炉</a:t>
            </a:r>
            <a:r>
              <a:rPr kumimoji="1" lang="ja-JP" altLang="en-US" sz="2400" dirty="0">
                <a:latin typeface="Meiryo UI" panose="020B0604030504040204" pitchFamily="50" charset="-128"/>
                <a:ea typeface="Meiryo UI" panose="020B0604030504040204" pitchFamily="50" charset="-128"/>
              </a:rPr>
              <a:t>　高圧容器</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70</a:t>
            </a:r>
            <a:r>
              <a:rPr kumimoji="1" lang="ja-JP" altLang="en-US" sz="1600" dirty="0">
                <a:latin typeface="Meiryo UI" panose="020B0604030504040204" pitchFamily="50" charset="-128"/>
                <a:ea typeface="Meiryo UI" panose="020B0604030504040204" pitchFamily="50" charset="-128"/>
              </a:rPr>
              <a:t>気圧から</a:t>
            </a:r>
            <a:r>
              <a:rPr kumimoji="1" lang="en-US" altLang="ja-JP" sz="1600" dirty="0">
                <a:latin typeface="Meiryo UI" panose="020B0604030504040204" pitchFamily="50" charset="-128"/>
                <a:ea typeface="Meiryo UI" panose="020B0604030504040204" pitchFamily="50" charset="-128"/>
              </a:rPr>
              <a:t>160</a:t>
            </a:r>
            <a:r>
              <a:rPr kumimoji="1" lang="ja-JP" altLang="en-US" sz="1600" dirty="0">
                <a:latin typeface="Meiryo UI" panose="020B0604030504040204" pitchFamily="50" charset="-128"/>
                <a:ea typeface="Meiryo UI" panose="020B0604030504040204" pitchFamily="50" charset="-128"/>
              </a:rPr>
              <a:t>気圧）</a:t>
            </a:r>
            <a:endParaRPr kumimoji="1" lang="ja-JP" altLang="en-US" sz="24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6917483" y="1178527"/>
            <a:ext cx="4922875" cy="461665"/>
          </a:xfrm>
          <a:prstGeom prst="rect">
            <a:avLst/>
          </a:prstGeom>
          <a:noFill/>
        </p:spPr>
        <p:txBody>
          <a:bodyPr wrap="square" rtlCol="0">
            <a:spAutoFit/>
          </a:bodyPr>
          <a:lstStyle/>
          <a:p>
            <a:r>
              <a:rPr kumimoji="1" lang="ja-JP" altLang="en-US" sz="2400" b="1" u="sng" dirty="0">
                <a:solidFill>
                  <a:schemeClr val="accent2">
                    <a:lumMod val="75000"/>
                  </a:schemeClr>
                </a:solidFill>
                <a:latin typeface="Meiryo UI" panose="020B0604030504040204" pitchFamily="50" charset="-128"/>
                <a:ea typeface="Meiryo UI" panose="020B0604030504040204" pitchFamily="50" charset="-128"/>
              </a:rPr>
              <a:t>固体</a:t>
            </a:r>
            <a:r>
              <a:rPr kumimoji="1" lang="ja-JP" altLang="en-US" sz="2400" b="1" u="sng" dirty="0">
                <a:latin typeface="Meiryo UI" panose="020B0604030504040204" pitchFamily="50" charset="-128"/>
                <a:ea typeface="Meiryo UI" panose="020B0604030504040204" pitchFamily="50" charset="-128"/>
              </a:rPr>
              <a:t>燃料</a:t>
            </a:r>
            <a:r>
              <a:rPr kumimoji="1" lang="ja-JP" altLang="en-US" sz="2400" dirty="0">
                <a:latin typeface="Meiryo UI" panose="020B0604030504040204" pitchFamily="50" charset="-128"/>
                <a:ea typeface="Meiryo UI" panose="020B0604030504040204" pitchFamily="50" charset="-128"/>
              </a:rPr>
              <a:t>（燃料棒あり）</a:t>
            </a:r>
          </a:p>
        </p:txBody>
      </p:sp>
      <p:sp>
        <p:nvSpPr>
          <p:cNvPr id="26" name="テキスト ボックス 25"/>
          <p:cNvSpPr txBox="1"/>
          <p:nvPr/>
        </p:nvSpPr>
        <p:spPr>
          <a:xfrm>
            <a:off x="6917481" y="3713372"/>
            <a:ext cx="4922875" cy="461665"/>
          </a:xfrm>
          <a:prstGeom prst="rect">
            <a:avLst/>
          </a:prstGeom>
          <a:noFill/>
        </p:spPr>
        <p:txBody>
          <a:bodyPr wrap="square" rtlCol="0">
            <a:spAutoFit/>
          </a:bodyPr>
          <a:lstStyle/>
          <a:p>
            <a:r>
              <a:rPr kumimoji="1" lang="ja-JP" altLang="en-US" sz="2400" b="1" u="sng" dirty="0">
                <a:latin typeface="Meiryo UI" panose="020B0604030504040204" pitchFamily="50" charset="-128"/>
                <a:ea typeface="Meiryo UI" panose="020B0604030504040204" pitchFamily="50" charset="-128"/>
              </a:rPr>
              <a:t>小型炉</a:t>
            </a:r>
            <a:r>
              <a:rPr kumimoji="1" lang="ja-JP" altLang="en-US" sz="2400" dirty="0">
                <a:latin typeface="Meiryo UI" panose="020B0604030504040204" pitchFamily="50" charset="-128"/>
                <a:ea typeface="Meiryo UI" panose="020B0604030504040204" pitchFamily="50" charset="-128"/>
              </a:rPr>
              <a:t>　常圧容器</a:t>
            </a:r>
            <a:r>
              <a:rPr kumimoji="1" lang="ja-JP" altLang="en-US" sz="1600" dirty="0">
                <a:latin typeface="Meiryo UI" panose="020B0604030504040204" pitchFamily="50" charset="-128"/>
                <a:ea typeface="Meiryo UI" panose="020B0604030504040204" pitchFamily="50" charset="-128"/>
              </a:rPr>
              <a:t>（１気圧）</a:t>
            </a:r>
          </a:p>
        </p:txBody>
      </p:sp>
      <p:sp>
        <p:nvSpPr>
          <p:cNvPr id="27" name="テキスト ボックス 26"/>
          <p:cNvSpPr txBox="1"/>
          <p:nvPr/>
        </p:nvSpPr>
        <p:spPr>
          <a:xfrm>
            <a:off x="6917481" y="4529031"/>
            <a:ext cx="4922875" cy="461665"/>
          </a:xfrm>
          <a:prstGeom prst="rect">
            <a:avLst/>
          </a:prstGeom>
          <a:noFill/>
        </p:spPr>
        <p:txBody>
          <a:bodyPr wrap="square" rtlCol="0">
            <a:spAutoFit/>
          </a:bodyPr>
          <a:lstStyle/>
          <a:p>
            <a:r>
              <a:rPr kumimoji="1" lang="ja-JP" altLang="en-US" sz="2400" b="1" u="sng" dirty="0">
                <a:solidFill>
                  <a:srgbClr val="FF0000"/>
                </a:solidFill>
                <a:latin typeface="Meiryo UI" panose="020B0604030504040204" pitchFamily="50" charset="-128"/>
                <a:ea typeface="Meiryo UI" panose="020B0604030504040204" pitchFamily="50" charset="-128"/>
              </a:rPr>
              <a:t>液体</a:t>
            </a:r>
            <a:r>
              <a:rPr kumimoji="1" lang="ja-JP" altLang="en-US" sz="2400" b="1" u="sng" dirty="0">
                <a:latin typeface="Meiryo UI" panose="020B0604030504040204" pitchFamily="50" charset="-128"/>
                <a:ea typeface="Meiryo UI" panose="020B0604030504040204" pitchFamily="50" charset="-128"/>
              </a:rPr>
              <a:t>燃料</a:t>
            </a:r>
            <a:r>
              <a:rPr kumimoji="1" lang="ja-JP" altLang="en-US" sz="2400" dirty="0">
                <a:latin typeface="Meiryo UI" panose="020B0604030504040204" pitchFamily="50" charset="-128"/>
                <a:ea typeface="Meiryo UI" panose="020B0604030504040204" pitchFamily="50" charset="-128"/>
              </a:rPr>
              <a:t>（燃料棒なし）</a:t>
            </a:r>
          </a:p>
        </p:txBody>
      </p:sp>
      <p:sp>
        <p:nvSpPr>
          <p:cNvPr id="28" name="星 7 27"/>
          <p:cNvSpPr/>
          <p:nvPr/>
        </p:nvSpPr>
        <p:spPr>
          <a:xfrm>
            <a:off x="6066037" y="252936"/>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7 28"/>
          <p:cNvSpPr/>
          <p:nvPr/>
        </p:nvSpPr>
        <p:spPr>
          <a:xfrm>
            <a:off x="6066037" y="1056246"/>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星 7 29"/>
          <p:cNvSpPr/>
          <p:nvPr/>
        </p:nvSpPr>
        <p:spPr>
          <a:xfrm>
            <a:off x="6066037" y="1876054"/>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7 31"/>
          <p:cNvSpPr/>
          <p:nvPr/>
        </p:nvSpPr>
        <p:spPr>
          <a:xfrm>
            <a:off x="6066037" y="3583831"/>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7 32"/>
          <p:cNvSpPr/>
          <p:nvPr/>
        </p:nvSpPr>
        <p:spPr>
          <a:xfrm>
            <a:off x="6066037" y="4438651"/>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6949380" y="1966434"/>
            <a:ext cx="4922875" cy="461665"/>
          </a:xfrm>
          <a:prstGeom prst="rect">
            <a:avLst/>
          </a:prstGeom>
          <a:noFill/>
        </p:spPr>
        <p:txBody>
          <a:bodyPr wrap="square" rtlCol="0">
            <a:spAutoFit/>
          </a:bodyPr>
          <a:lstStyle/>
          <a:p>
            <a:r>
              <a:rPr kumimoji="1" lang="ja-JP" altLang="en-US" sz="2400" b="1" u="sng" dirty="0">
                <a:solidFill>
                  <a:schemeClr val="accent6">
                    <a:lumMod val="50000"/>
                  </a:schemeClr>
                </a:solidFill>
                <a:latin typeface="Meiryo UI" panose="020B0604030504040204" pitchFamily="50" charset="-128"/>
                <a:ea typeface="Meiryo UI" panose="020B0604030504040204" pitchFamily="50" charset="-128"/>
              </a:rPr>
              <a:t>プルトニウム</a:t>
            </a:r>
            <a:r>
              <a:rPr kumimoji="1" lang="ja-JP" altLang="en-US" sz="2400" dirty="0">
                <a:latin typeface="Meiryo UI" panose="020B0604030504040204" pitchFamily="50" charset="-128"/>
                <a:ea typeface="Meiryo UI" panose="020B0604030504040204" pitchFamily="50" charset="-128"/>
              </a:rPr>
              <a:t>（軍事転用可）</a:t>
            </a:r>
          </a:p>
        </p:txBody>
      </p:sp>
      <p:sp>
        <p:nvSpPr>
          <p:cNvPr id="35" name="星 7 34"/>
          <p:cNvSpPr/>
          <p:nvPr/>
        </p:nvSpPr>
        <p:spPr>
          <a:xfrm>
            <a:off x="6066037" y="5293471"/>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6949379" y="5389164"/>
            <a:ext cx="4922875" cy="461665"/>
          </a:xfrm>
          <a:prstGeom prst="rect">
            <a:avLst/>
          </a:prstGeom>
          <a:noFill/>
        </p:spPr>
        <p:txBody>
          <a:bodyPr wrap="square" rtlCol="0">
            <a:spAutoFit/>
          </a:bodyPr>
          <a:lstStyle/>
          <a:p>
            <a:r>
              <a:rPr lang="ja-JP" altLang="en-US" sz="2400" b="1" u="sng" dirty="0">
                <a:solidFill>
                  <a:schemeClr val="accent5">
                    <a:lumMod val="50000"/>
                  </a:schemeClr>
                </a:solidFill>
                <a:latin typeface="Meiryo UI" panose="020B0604030504040204" pitchFamily="50" charset="-128"/>
                <a:ea typeface="Meiryo UI" panose="020B0604030504040204" pitchFamily="50" charset="-128"/>
              </a:rPr>
              <a:t>トリウム</a:t>
            </a:r>
            <a:r>
              <a:rPr lang="ja-JP" altLang="en-US" sz="2400" dirty="0">
                <a:latin typeface="Meiryo UI" panose="020B0604030504040204" pitchFamily="50" charset="-128"/>
                <a:ea typeface="Meiryo UI" panose="020B0604030504040204" pitchFamily="50" charset="-128"/>
              </a:rPr>
              <a:t>（レアアースの残渣から抽出）</a:t>
            </a:r>
            <a:endParaRPr kumimoji="1" lang="ja-JP" altLang="en-US" sz="3600" dirty="0">
              <a:latin typeface="Meiryo UI" panose="020B0604030504040204" pitchFamily="50" charset="-128"/>
              <a:ea typeface="Meiryo UI" panose="020B0604030504040204" pitchFamily="50" charset="-128"/>
            </a:endParaRPr>
          </a:p>
        </p:txBody>
      </p:sp>
      <p:sp>
        <p:nvSpPr>
          <p:cNvPr id="37" name="星 7 36"/>
          <p:cNvSpPr/>
          <p:nvPr/>
        </p:nvSpPr>
        <p:spPr>
          <a:xfrm>
            <a:off x="6066037" y="2695862"/>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6949379" y="2817666"/>
            <a:ext cx="5242621" cy="461665"/>
          </a:xfrm>
          <a:prstGeom prst="rect">
            <a:avLst/>
          </a:prstGeom>
          <a:noFill/>
        </p:spPr>
        <p:txBody>
          <a:bodyPr wrap="square" rtlCol="0">
            <a:spAutoFit/>
          </a:bodyPr>
          <a:lstStyle/>
          <a:p>
            <a:r>
              <a:rPr kumimoji="1" lang="ja-JP" altLang="en-US" sz="2400" b="1" u="sng" dirty="0">
                <a:latin typeface="Meiryo UI" panose="020B0604030504040204" pitchFamily="50" charset="-128"/>
                <a:ea typeface="Meiryo UI" panose="020B0604030504040204" pitchFamily="50" charset="-128"/>
              </a:rPr>
              <a:t>核燃料サイクル</a:t>
            </a:r>
            <a:r>
              <a:rPr kumimoji="1" lang="ja-JP" altLang="en-US" sz="2400" b="1" dirty="0">
                <a:latin typeface="Meiryo UI" panose="020B0604030504040204" pitchFamily="50" charset="-128"/>
                <a:ea typeface="Meiryo UI" panose="020B0604030504040204" pitchFamily="50" charset="-128"/>
              </a:rPr>
              <a:t>（</a:t>
            </a:r>
            <a:r>
              <a:rPr kumimoji="1" lang="ja-JP" altLang="en-US" sz="2400" b="1" u="sng" dirty="0">
                <a:latin typeface="Meiryo UI" panose="020B0604030504040204" pitchFamily="50" charset="-128"/>
                <a:ea typeface="Meiryo UI" panose="020B0604030504040204" pitchFamily="50" charset="-128"/>
              </a:rPr>
              <a:t>再処理工場が必要</a:t>
            </a:r>
            <a:r>
              <a:rPr kumimoji="1" lang="ja-JP" altLang="en-US" sz="2400" b="1" dirty="0">
                <a:latin typeface="Meiryo UI" panose="020B0604030504040204" pitchFamily="50" charset="-128"/>
                <a:ea typeface="Meiryo UI" panose="020B0604030504040204" pitchFamily="50" charset="-128"/>
              </a:rPr>
              <a:t>）</a:t>
            </a:r>
          </a:p>
        </p:txBody>
      </p:sp>
      <p:sp>
        <p:nvSpPr>
          <p:cNvPr id="39" name="星 7 38"/>
          <p:cNvSpPr/>
          <p:nvPr/>
        </p:nvSpPr>
        <p:spPr>
          <a:xfrm>
            <a:off x="6066037" y="6004628"/>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6938746" y="6091815"/>
            <a:ext cx="4922875" cy="461665"/>
          </a:xfrm>
          <a:prstGeom prst="rect">
            <a:avLst/>
          </a:prstGeom>
          <a:noFill/>
        </p:spPr>
        <p:txBody>
          <a:bodyPr wrap="square" rtlCol="0">
            <a:spAutoFit/>
          </a:bodyPr>
          <a:lstStyle/>
          <a:p>
            <a:r>
              <a:rPr lang="ja-JP" altLang="en-US" sz="2400" b="1" dirty="0">
                <a:latin typeface="Meiryo UI" panose="020B0604030504040204" pitchFamily="50" charset="-128"/>
                <a:ea typeface="Meiryo UI" panose="020B0604030504040204" pitchFamily="50" charset="-128"/>
              </a:rPr>
              <a:t>「</a:t>
            </a:r>
            <a:r>
              <a:rPr lang="ja-JP" altLang="en-US" sz="2400" b="1" u="sng" dirty="0">
                <a:latin typeface="Meiryo UI" panose="020B0604030504040204" pitchFamily="50" charset="-128"/>
                <a:ea typeface="Meiryo UI" panose="020B0604030504040204" pitchFamily="50" charset="-128"/>
              </a:rPr>
              <a:t>使用済み核燃料」も燃料として使用</a:t>
            </a:r>
            <a:endParaRPr kumimoji="1" lang="ja-JP" altLang="en-US" sz="2400" b="1" u="sng"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2072418" y="338814"/>
            <a:ext cx="1392873"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軽水炉</a:t>
            </a:r>
          </a:p>
        </p:txBody>
      </p:sp>
      <p:sp>
        <p:nvSpPr>
          <p:cNvPr id="43" name="テキスト ボックス 42"/>
          <p:cNvSpPr txBox="1"/>
          <p:nvPr/>
        </p:nvSpPr>
        <p:spPr>
          <a:xfrm>
            <a:off x="1964643" y="3513317"/>
            <a:ext cx="1786270"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溶融塩炉</a:t>
            </a:r>
          </a:p>
        </p:txBody>
      </p:sp>
      <p:sp>
        <p:nvSpPr>
          <p:cNvPr id="2" name="左中かっこ 1"/>
          <p:cNvSpPr/>
          <p:nvPr/>
        </p:nvSpPr>
        <p:spPr>
          <a:xfrm>
            <a:off x="5555931" y="391229"/>
            <a:ext cx="456944" cy="2969649"/>
          </a:xfrm>
          <a:prstGeom prst="leftBrace">
            <a:avLst>
              <a:gd name="adj1" fmla="val 50416"/>
              <a:gd name="adj2" fmla="val 446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左中かっこ 44"/>
          <p:cNvSpPr/>
          <p:nvPr/>
        </p:nvSpPr>
        <p:spPr>
          <a:xfrm>
            <a:off x="5540403" y="3634511"/>
            <a:ext cx="456944" cy="2969649"/>
          </a:xfrm>
          <a:prstGeom prst="leftBrace">
            <a:avLst>
              <a:gd name="adj1" fmla="val 50416"/>
              <a:gd name="adj2" fmla="val 446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9" name="図 18"/>
          <p:cNvPicPr>
            <a:picLocks noChangeAspect="1"/>
          </p:cNvPicPr>
          <p:nvPr/>
        </p:nvPicPr>
        <p:blipFill>
          <a:blip r:embed="rId3"/>
          <a:stretch>
            <a:fillRect/>
          </a:stretch>
        </p:blipFill>
        <p:spPr>
          <a:xfrm>
            <a:off x="1317578" y="703855"/>
            <a:ext cx="3190672" cy="2725145"/>
          </a:xfrm>
          <a:prstGeom prst="rect">
            <a:avLst/>
          </a:prstGeom>
        </p:spPr>
      </p:pic>
    </p:spTree>
    <p:extLst>
      <p:ext uri="{BB962C8B-B14F-4D97-AF65-F5344CB8AC3E}">
        <p14:creationId xmlns:p14="http://schemas.microsoft.com/office/powerpoint/2010/main" val="2907542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rot="19800000">
            <a:off x="947176" y="1424165"/>
            <a:ext cx="4608512" cy="1224136"/>
            <a:chOff x="971600" y="1484784"/>
            <a:chExt cx="4608512" cy="1224136"/>
          </a:xfrm>
        </p:grpSpPr>
        <p:sp>
          <p:nvSpPr>
            <p:cNvPr id="4" name="正方形/長方形 3"/>
            <p:cNvSpPr/>
            <p:nvPr/>
          </p:nvSpPr>
          <p:spPr>
            <a:xfrm>
              <a:off x="971600" y="1844824"/>
              <a:ext cx="3312368" cy="6480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円/楕円 4"/>
            <p:cNvSpPr/>
            <p:nvPr/>
          </p:nvSpPr>
          <p:spPr>
            <a:xfrm>
              <a:off x="4139952" y="1484784"/>
              <a:ext cx="1440160" cy="1224136"/>
            </a:xfrm>
            <a:prstGeom prst="ellipse">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7" name="円/楕円 6"/>
          <p:cNvSpPr/>
          <p:nvPr/>
        </p:nvSpPr>
        <p:spPr>
          <a:xfrm>
            <a:off x="7248128" y="607511"/>
            <a:ext cx="2520280" cy="651255"/>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95000"/>
                  </a:schemeClr>
                </a:solidFill>
                <a:latin typeface="UD デジタル 教科書体 NK-B" panose="02020700000000000000" pitchFamily="18" charset="-128"/>
                <a:ea typeface="UD デジタル 教科書体 NK-B" panose="02020700000000000000" pitchFamily="18" charset="-128"/>
              </a:rPr>
              <a:t>短期ゴミ</a:t>
            </a:r>
            <a:endParaRPr lang="en-US" altLang="ja-JP" b="1" dirty="0">
              <a:solidFill>
                <a:schemeClr val="bg1">
                  <a:lumMod val="95000"/>
                </a:schemeClr>
              </a:solidFill>
              <a:latin typeface="UD デジタル 教科書体 NK-B" panose="02020700000000000000" pitchFamily="18" charset="-128"/>
              <a:ea typeface="UD デジタル 教科書体 NK-B" panose="02020700000000000000" pitchFamily="18" charset="-128"/>
            </a:endParaRPr>
          </a:p>
          <a:p>
            <a:pPr algn="ctr"/>
            <a:r>
              <a:rPr lang="ja-JP" altLang="en-US" b="1" dirty="0">
                <a:solidFill>
                  <a:schemeClr val="bg1">
                    <a:lumMod val="95000"/>
                  </a:schemeClr>
                </a:solidFill>
                <a:latin typeface="UD デジタル 教科書体 NK-B" panose="02020700000000000000" pitchFamily="18" charset="-128"/>
                <a:ea typeface="UD デジタル 教科書体 NK-B" panose="02020700000000000000" pitchFamily="18" charset="-128"/>
              </a:rPr>
              <a:t>（</a:t>
            </a:r>
            <a:r>
              <a:rPr lang="en-US" altLang="ja-JP" b="1" dirty="0">
                <a:solidFill>
                  <a:schemeClr val="bg1">
                    <a:lumMod val="95000"/>
                  </a:schemeClr>
                </a:solidFill>
                <a:latin typeface="UD デジタル 教科書体 NK-B" panose="02020700000000000000" pitchFamily="18" charset="-128"/>
                <a:ea typeface="UD デジタル 教科書体 NK-B" panose="02020700000000000000" pitchFamily="18" charset="-128"/>
              </a:rPr>
              <a:t>300</a:t>
            </a:r>
            <a:r>
              <a:rPr lang="ja-JP" altLang="en-US" b="1" dirty="0">
                <a:solidFill>
                  <a:schemeClr val="bg1">
                    <a:lumMod val="95000"/>
                  </a:schemeClr>
                </a:solidFill>
                <a:latin typeface="UD デジタル 教科書体 NK-B" panose="02020700000000000000" pitchFamily="18" charset="-128"/>
                <a:ea typeface="UD デジタル 教科書体 NK-B" panose="02020700000000000000" pitchFamily="18" charset="-128"/>
              </a:rPr>
              <a:t>年）</a:t>
            </a:r>
          </a:p>
        </p:txBody>
      </p:sp>
      <p:sp>
        <p:nvSpPr>
          <p:cNvPr id="8" name="円/楕円 7"/>
          <p:cNvSpPr/>
          <p:nvPr/>
        </p:nvSpPr>
        <p:spPr>
          <a:xfrm>
            <a:off x="7248128" y="1258767"/>
            <a:ext cx="2520280" cy="108012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95000"/>
                  </a:schemeClr>
                </a:solidFill>
                <a:latin typeface="UD デジタル 教科書体 NK-B" panose="02020700000000000000" pitchFamily="18" charset="-128"/>
                <a:ea typeface="UD デジタル 教科書体 NK-B" panose="02020700000000000000" pitchFamily="18" charset="-128"/>
              </a:rPr>
              <a:t>長期ゴミ</a:t>
            </a:r>
            <a:endParaRPr lang="en-US" altLang="ja-JP" b="1" dirty="0">
              <a:solidFill>
                <a:schemeClr val="bg1">
                  <a:lumMod val="95000"/>
                </a:schemeClr>
              </a:solidFill>
              <a:latin typeface="UD デジタル 教科書体 NK-B" panose="02020700000000000000" pitchFamily="18" charset="-128"/>
              <a:ea typeface="UD デジタル 教科書体 NK-B" panose="02020700000000000000" pitchFamily="18" charset="-128"/>
            </a:endParaRPr>
          </a:p>
          <a:p>
            <a:pPr algn="ctr"/>
            <a:r>
              <a:rPr lang="ja-JP" altLang="en-US" b="1" dirty="0">
                <a:solidFill>
                  <a:schemeClr val="bg1">
                    <a:lumMod val="95000"/>
                  </a:schemeClr>
                </a:solidFill>
                <a:latin typeface="UD デジタル 教科書体 NK-B" panose="02020700000000000000" pitchFamily="18" charset="-128"/>
                <a:ea typeface="UD デジタル 教科書体 NK-B" panose="02020700000000000000" pitchFamily="18" charset="-128"/>
              </a:rPr>
              <a:t>（</a:t>
            </a:r>
            <a:r>
              <a:rPr lang="en-US" altLang="ja-JP" b="1" dirty="0">
                <a:solidFill>
                  <a:schemeClr val="bg1">
                    <a:lumMod val="95000"/>
                  </a:schemeClr>
                </a:solidFill>
                <a:latin typeface="UD デジタル 教科書体 NK-B" panose="02020700000000000000" pitchFamily="18" charset="-128"/>
                <a:ea typeface="UD デジタル 教科書体 NK-B" panose="02020700000000000000" pitchFamily="18" charset="-128"/>
              </a:rPr>
              <a:t>100</a:t>
            </a:r>
            <a:r>
              <a:rPr lang="ja-JP" altLang="en-US" b="1" dirty="0">
                <a:solidFill>
                  <a:schemeClr val="bg1">
                    <a:lumMod val="95000"/>
                  </a:schemeClr>
                </a:solidFill>
                <a:latin typeface="UD デジタル 教科書体 NK-B" panose="02020700000000000000" pitchFamily="18" charset="-128"/>
                <a:ea typeface="UD デジタル 教科書体 NK-B" panose="02020700000000000000" pitchFamily="18" charset="-128"/>
              </a:rPr>
              <a:t>万年）</a:t>
            </a:r>
          </a:p>
        </p:txBody>
      </p:sp>
      <p:sp>
        <p:nvSpPr>
          <p:cNvPr id="9" name="円/楕円 8"/>
          <p:cNvSpPr/>
          <p:nvPr/>
        </p:nvSpPr>
        <p:spPr>
          <a:xfrm>
            <a:off x="7248128" y="2338887"/>
            <a:ext cx="2520280" cy="10801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lumMod val="95000"/>
                  </a:schemeClr>
                </a:solidFill>
                <a:latin typeface="UD デジタル 教科書体 NK-B" panose="02020700000000000000" pitchFamily="18" charset="-128"/>
                <a:ea typeface="UD デジタル 教科書体 NK-B" panose="02020700000000000000" pitchFamily="18" charset="-128"/>
              </a:rPr>
              <a:t>プルトニウム</a:t>
            </a:r>
          </a:p>
        </p:txBody>
      </p:sp>
      <p:sp>
        <p:nvSpPr>
          <p:cNvPr id="10" name="テキスト ボックス 9"/>
          <p:cNvSpPr txBox="1"/>
          <p:nvPr/>
        </p:nvSpPr>
        <p:spPr>
          <a:xfrm>
            <a:off x="4218556" y="1063281"/>
            <a:ext cx="877163" cy="369332"/>
          </a:xfrm>
          <a:prstGeom prst="rect">
            <a:avLst/>
          </a:prstGeom>
          <a:noFill/>
        </p:spPr>
        <p:txBody>
          <a:bodyPr wrap="none" rtlCol="0">
            <a:spAutoFit/>
          </a:bodyPr>
          <a:lstStyle/>
          <a:p>
            <a:r>
              <a:rPr lang="ja-JP" altLang="en-US" dirty="0"/>
              <a:t>ウラン</a:t>
            </a:r>
          </a:p>
        </p:txBody>
      </p:sp>
      <p:sp>
        <p:nvSpPr>
          <p:cNvPr id="11" name="テキスト ボックス 10"/>
          <p:cNvSpPr txBox="1"/>
          <p:nvPr/>
        </p:nvSpPr>
        <p:spPr>
          <a:xfrm>
            <a:off x="3071665" y="1906839"/>
            <a:ext cx="877163" cy="369332"/>
          </a:xfrm>
          <a:prstGeom prst="rect">
            <a:avLst/>
          </a:prstGeom>
          <a:noFill/>
        </p:spPr>
        <p:txBody>
          <a:bodyPr wrap="none" rtlCol="0">
            <a:spAutoFit/>
          </a:bodyPr>
          <a:lstStyle/>
          <a:p>
            <a:r>
              <a:rPr lang="ja-JP" altLang="en-US" dirty="0"/>
              <a:t>ウラン</a:t>
            </a:r>
          </a:p>
        </p:txBody>
      </p:sp>
      <p:sp>
        <p:nvSpPr>
          <p:cNvPr id="12" name="右矢印 11"/>
          <p:cNvSpPr/>
          <p:nvPr/>
        </p:nvSpPr>
        <p:spPr>
          <a:xfrm>
            <a:off x="6312024" y="832983"/>
            <a:ext cx="7920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右矢印 12"/>
          <p:cNvSpPr/>
          <p:nvPr/>
        </p:nvSpPr>
        <p:spPr>
          <a:xfrm>
            <a:off x="5220180" y="1618807"/>
            <a:ext cx="188393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右矢印 13"/>
          <p:cNvSpPr/>
          <p:nvPr/>
        </p:nvSpPr>
        <p:spPr>
          <a:xfrm>
            <a:off x="3623864" y="2698927"/>
            <a:ext cx="34919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rot="19800000">
            <a:off x="1967680" y="5101548"/>
            <a:ext cx="3312368" cy="6480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円/楕円 16"/>
          <p:cNvSpPr/>
          <p:nvPr/>
        </p:nvSpPr>
        <p:spPr>
          <a:xfrm rot="19800000">
            <a:off x="4800964" y="3635031"/>
            <a:ext cx="1440160" cy="122413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円/楕円 17"/>
          <p:cNvSpPr/>
          <p:nvPr/>
        </p:nvSpPr>
        <p:spPr>
          <a:xfrm>
            <a:off x="7248128" y="3563023"/>
            <a:ext cx="2520280" cy="108012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短期ゴミ</a:t>
            </a:r>
            <a:endParaRPr lang="en-US" altLang="ja-JP" dirty="0">
              <a:solidFill>
                <a:schemeClr val="tx1"/>
              </a:solidFill>
            </a:endParaRPr>
          </a:p>
          <a:p>
            <a:pPr algn="ctr"/>
            <a:r>
              <a:rPr lang="ja-JP" altLang="en-US" dirty="0">
                <a:solidFill>
                  <a:schemeClr val="tx1"/>
                </a:solidFill>
              </a:rPr>
              <a:t>（</a:t>
            </a:r>
            <a:r>
              <a:rPr lang="en-US" altLang="ja-JP" dirty="0">
                <a:solidFill>
                  <a:schemeClr val="tx1"/>
                </a:solidFill>
              </a:rPr>
              <a:t>300</a:t>
            </a:r>
            <a:r>
              <a:rPr lang="ja-JP" altLang="en-US" dirty="0">
                <a:solidFill>
                  <a:schemeClr val="tx1"/>
                </a:solidFill>
              </a:rPr>
              <a:t>年）</a:t>
            </a:r>
          </a:p>
        </p:txBody>
      </p:sp>
      <p:sp>
        <p:nvSpPr>
          <p:cNvPr id="19" name="円/楕円 18"/>
          <p:cNvSpPr/>
          <p:nvPr/>
        </p:nvSpPr>
        <p:spPr>
          <a:xfrm>
            <a:off x="7248128" y="4643143"/>
            <a:ext cx="2520280" cy="1080120"/>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長期ゴミ</a:t>
            </a:r>
            <a:endParaRPr lang="en-US" altLang="ja-JP" dirty="0">
              <a:solidFill>
                <a:schemeClr val="tx1"/>
              </a:solidFill>
            </a:endParaRPr>
          </a:p>
          <a:p>
            <a:pPr algn="ctr"/>
            <a:r>
              <a:rPr lang="ja-JP" altLang="en-US" dirty="0">
                <a:solidFill>
                  <a:schemeClr val="tx1"/>
                </a:solidFill>
              </a:rPr>
              <a:t>（</a:t>
            </a:r>
            <a:r>
              <a:rPr lang="en-US" altLang="ja-JP" dirty="0">
                <a:solidFill>
                  <a:schemeClr val="tx1"/>
                </a:solidFill>
              </a:rPr>
              <a:t>100</a:t>
            </a:r>
            <a:r>
              <a:rPr lang="ja-JP" altLang="en-US" dirty="0">
                <a:solidFill>
                  <a:schemeClr val="tx1"/>
                </a:solidFill>
              </a:rPr>
              <a:t>万年）</a:t>
            </a:r>
          </a:p>
        </p:txBody>
      </p:sp>
      <p:sp>
        <p:nvSpPr>
          <p:cNvPr id="20" name="円/楕円 19"/>
          <p:cNvSpPr/>
          <p:nvPr/>
        </p:nvSpPr>
        <p:spPr>
          <a:xfrm>
            <a:off x="7248128" y="5723263"/>
            <a:ext cx="2520280" cy="1080120"/>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プルトニウム</a:t>
            </a:r>
          </a:p>
        </p:txBody>
      </p:sp>
      <p:sp>
        <p:nvSpPr>
          <p:cNvPr id="22" name="テキスト ボックス 21"/>
          <p:cNvSpPr txBox="1"/>
          <p:nvPr/>
        </p:nvSpPr>
        <p:spPr>
          <a:xfrm>
            <a:off x="2999656" y="5291215"/>
            <a:ext cx="1107996" cy="369332"/>
          </a:xfrm>
          <a:prstGeom prst="rect">
            <a:avLst/>
          </a:prstGeom>
          <a:noFill/>
        </p:spPr>
        <p:txBody>
          <a:bodyPr wrap="none" rtlCol="0">
            <a:spAutoFit/>
          </a:bodyPr>
          <a:lstStyle/>
          <a:p>
            <a:r>
              <a:rPr lang="ja-JP" altLang="en-US" dirty="0"/>
              <a:t>トリウム</a:t>
            </a:r>
          </a:p>
        </p:txBody>
      </p:sp>
      <p:sp>
        <p:nvSpPr>
          <p:cNvPr id="23" name="右矢印 22"/>
          <p:cNvSpPr/>
          <p:nvPr/>
        </p:nvSpPr>
        <p:spPr>
          <a:xfrm>
            <a:off x="6312024" y="3995071"/>
            <a:ext cx="7920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右矢印 23"/>
          <p:cNvSpPr/>
          <p:nvPr/>
        </p:nvSpPr>
        <p:spPr>
          <a:xfrm>
            <a:off x="5220180" y="5003183"/>
            <a:ext cx="1883932" cy="432048"/>
          </a:xfrm>
          <a:prstGeom prst="rightArrow">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矢印 24"/>
          <p:cNvSpPr/>
          <p:nvPr/>
        </p:nvSpPr>
        <p:spPr>
          <a:xfrm>
            <a:off x="3623864" y="6083303"/>
            <a:ext cx="3491972" cy="432048"/>
          </a:xfrm>
          <a:prstGeom prst="rightArrow">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カギ線コネクタ 26"/>
          <p:cNvCxnSpPr>
            <a:stCxn id="9" idx="6"/>
            <a:endCxn id="17" idx="1"/>
          </p:cNvCxnSpPr>
          <p:nvPr/>
        </p:nvCxnSpPr>
        <p:spPr>
          <a:xfrm flipH="1">
            <a:off x="4863690" y="2878948"/>
            <a:ext cx="4904719" cy="1247925"/>
          </a:xfrm>
          <a:prstGeom prst="bentConnector4">
            <a:avLst>
              <a:gd name="adj1" fmla="val -4661"/>
              <a:gd name="adj2" fmla="val 4834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8" idx="6"/>
            <a:endCxn id="17" idx="1"/>
          </p:cNvCxnSpPr>
          <p:nvPr/>
        </p:nvCxnSpPr>
        <p:spPr>
          <a:xfrm flipH="1">
            <a:off x="4863690" y="1798828"/>
            <a:ext cx="4904719" cy="2328045"/>
          </a:xfrm>
          <a:prstGeom prst="bentConnector4">
            <a:avLst>
              <a:gd name="adj1" fmla="val -4661"/>
              <a:gd name="adj2" fmla="val 7183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4943873" y="3933057"/>
            <a:ext cx="1218275" cy="646331"/>
          </a:xfrm>
          <a:prstGeom prst="rect">
            <a:avLst/>
          </a:prstGeom>
          <a:noFill/>
        </p:spPr>
        <p:txBody>
          <a:bodyPr wrap="square" rtlCol="0">
            <a:spAutoFit/>
          </a:bodyPr>
          <a:lstStyle/>
          <a:p>
            <a:r>
              <a:rPr lang="ja-JP" altLang="en-US" dirty="0"/>
              <a:t>プルトニウム焼却</a:t>
            </a:r>
          </a:p>
        </p:txBody>
      </p:sp>
      <p:sp>
        <p:nvSpPr>
          <p:cNvPr id="40" name="テキスト ボックス 39"/>
          <p:cNvSpPr txBox="1"/>
          <p:nvPr/>
        </p:nvSpPr>
        <p:spPr>
          <a:xfrm>
            <a:off x="2495600" y="2195572"/>
            <a:ext cx="1338828" cy="369332"/>
          </a:xfrm>
          <a:prstGeom prst="rect">
            <a:avLst/>
          </a:prstGeom>
          <a:noFill/>
        </p:spPr>
        <p:txBody>
          <a:bodyPr wrap="none" rtlCol="0">
            <a:spAutoFit/>
          </a:bodyPr>
          <a:lstStyle/>
          <a:p>
            <a:r>
              <a:rPr lang="ja-JP" altLang="en-US" dirty="0"/>
              <a:t>（２３８）</a:t>
            </a:r>
          </a:p>
        </p:txBody>
      </p:sp>
      <p:sp>
        <p:nvSpPr>
          <p:cNvPr id="41" name="テキスト ボックス 40"/>
          <p:cNvSpPr txBox="1"/>
          <p:nvPr/>
        </p:nvSpPr>
        <p:spPr>
          <a:xfrm>
            <a:off x="2544923" y="5589240"/>
            <a:ext cx="1338828" cy="369332"/>
          </a:xfrm>
          <a:prstGeom prst="rect">
            <a:avLst/>
          </a:prstGeom>
          <a:noFill/>
        </p:spPr>
        <p:txBody>
          <a:bodyPr wrap="none" rtlCol="0">
            <a:spAutoFit/>
          </a:bodyPr>
          <a:lstStyle/>
          <a:p>
            <a:r>
              <a:rPr lang="ja-JP" altLang="en-US" dirty="0"/>
              <a:t>（２３２）</a:t>
            </a:r>
          </a:p>
        </p:txBody>
      </p:sp>
      <p:sp>
        <p:nvSpPr>
          <p:cNvPr id="28" name="テキスト ボックス 27">
            <a:extLst>
              <a:ext uri="{FF2B5EF4-FFF2-40B4-BE49-F238E27FC236}">
                <a16:creationId xmlns:a16="http://schemas.microsoft.com/office/drawing/2014/main" id="{F36B953A-0E25-41A1-A0FB-842658030549}"/>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ウラン＝トリウム燃料サイクル？</a:t>
            </a:r>
          </a:p>
        </p:txBody>
      </p:sp>
    </p:spTree>
    <p:extLst>
      <p:ext uri="{BB962C8B-B14F-4D97-AF65-F5344CB8AC3E}">
        <p14:creationId xmlns:p14="http://schemas.microsoft.com/office/powerpoint/2010/main" val="40480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図 72">
            <a:extLst>
              <a:ext uri="{FF2B5EF4-FFF2-40B4-BE49-F238E27FC236}">
                <a16:creationId xmlns:a16="http://schemas.microsoft.com/office/drawing/2014/main" id="{E761F067-1C75-41F4-BFE2-4779D22321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1692" y="1356180"/>
            <a:ext cx="2485571" cy="186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テキスト ボックス 73">
            <a:extLst>
              <a:ext uri="{FF2B5EF4-FFF2-40B4-BE49-F238E27FC236}">
                <a16:creationId xmlns:a16="http://schemas.microsoft.com/office/drawing/2014/main" id="{60966DD5-8475-4A6B-8DEB-F3A78422E6BC}"/>
              </a:ext>
            </a:extLst>
          </p:cNvPr>
          <p:cNvSpPr txBox="1">
            <a:spLocks noChangeArrowheads="1"/>
          </p:cNvSpPr>
          <p:nvPr/>
        </p:nvSpPr>
        <p:spPr bwMode="auto">
          <a:xfrm>
            <a:off x="4198560" y="566965"/>
            <a:ext cx="3794881"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524" dirty="0">
                <a:latin typeface="Meiryo UI" panose="020B0604030504040204" pitchFamily="50" charset="-128"/>
                <a:ea typeface="Meiryo UI" panose="020B0604030504040204" pitchFamily="50" charset="-128"/>
              </a:rPr>
              <a:t>トリウムは、鉄鉱石やモナザイトに含まれる</a:t>
            </a:r>
          </a:p>
        </p:txBody>
      </p:sp>
      <p:pic>
        <p:nvPicPr>
          <p:cNvPr id="29703" name="図 74">
            <a:extLst>
              <a:ext uri="{FF2B5EF4-FFF2-40B4-BE49-F238E27FC236}">
                <a16:creationId xmlns:a16="http://schemas.microsoft.com/office/drawing/2014/main" id="{F646B4D9-78E3-4761-B69D-017D2D14CC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1108" y="1082524"/>
            <a:ext cx="2916465" cy="213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テキスト ボックス 75">
            <a:extLst>
              <a:ext uri="{FF2B5EF4-FFF2-40B4-BE49-F238E27FC236}">
                <a16:creationId xmlns:a16="http://schemas.microsoft.com/office/drawing/2014/main" id="{8FF778B8-B43F-4EC3-91B2-C61B1D757098}"/>
              </a:ext>
            </a:extLst>
          </p:cNvPr>
          <p:cNvSpPr txBox="1">
            <a:spLocks noChangeArrowheads="1"/>
          </p:cNvSpPr>
          <p:nvPr/>
        </p:nvSpPr>
        <p:spPr bwMode="auto">
          <a:xfrm>
            <a:off x="7963203" y="934357"/>
            <a:ext cx="2887738"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dirty="0">
                <a:latin typeface="Meiryo UI" panose="020B0604030504040204" pitchFamily="50" charset="-128"/>
                <a:ea typeface="Meiryo UI" panose="020B0604030504040204" pitchFamily="50" charset="-128"/>
              </a:rPr>
              <a:t>中国・包頭における深刻な環境汚染</a:t>
            </a:r>
          </a:p>
        </p:txBody>
      </p:sp>
      <p:sp>
        <p:nvSpPr>
          <p:cNvPr id="29705" name="正方形/長方形 76">
            <a:extLst>
              <a:ext uri="{FF2B5EF4-FFF2-40B4-BE49-F238E27FC236}">
                <a16:creationId xmlns:a16="http://schemas.microsoft.com/office/drawing/2014/main" id="{B6B81854-14C1-495F-AD29-91677B577FD9}"/>
              </a:ext>
            </a:extLst>
          </p:cNvPr>
          <p:cNvSpPr>
            <a:spLocks noChangeArrowheads="1"/>
          </p:cNvSpPr>
          <p:nvPr/>
        </p:nvSpPr>
        <p:spPr bwMode="auto">
          <a:xfrm>
            <a:off x="8289775" y="3193143"/>
            <a:ext cx="237917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zh-TW" altLang="en-US" sz="1333">
                <a:latin typeface="Meiryo UI" panose="020B0604030504040204" pitchFamily="50" charset="-128"/>
                <a:ea typeface="Meiryo UI" panose="020B0604030504040204" pitchFamily="50" charset="-128"/>
              </a:rPr>
              <a:t>白雲鄂博</a:t>
            </a:r>
            <a:r>
              <a:rPr lang="ja-JP" altLang="en-US" sz="1333">
                <a:latin typeface="Meiryo UI" panose="020B0604030504040204" pitchFamily="50" charset="-128"/>
                <a:ea typeface="Meiryo UI" panose="020B0604030504040204" pitchFamily="50" charset="-128"/>
              </a:rPr>
              <a:t>（バヤンオボー）鉱山</a:t>
            </a:r>
          </a:p>
        </p:txBody>
      </p:sp>
      <p:sp>
        <p:nvSpPr>
          <p:cNvPr id="29706" name="テキスト ボックス 77">
            <a:extLst>
              <a:ext uri="{FF2B5EF4-FFF2-40B4-BE49-F238E27FC236}">
                <a16:creationId xmlns:a16="http://schemas.microsoft.com/office/drawing/2014/main" id="{3869A3BB-D802-4A5E-93CF-16EA90F6713B}"/>
              </a:ext>
            </a:extLst>
          </p:cNvPr>
          <p:cNvSpPr txBox="1">
            <a:spLocks noChangeArrowheads="1"/>
          </p:cNvSpPr>
          <p:nvPr/>
        </p:nvSpPr>
        <p:spPr bwMode="auto">
          <a:xfrm>
            <a:off x="895094" y="1264698"/>
            <a:ext cx="4094238"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b="1" dirty="0">
                <a:latin typeface="Meiryo UI" panose="020B0604030504040204" pitchFamily="50" charset="-128"/>
                <a:ea typeface="Meiryo UI" panose="020B0604030504040204" pitchFamily="50" charset="-128"/>
              </a:rPr>
              <a:t>★中国は、上海応用物理研究所でトリウム溶融塩炉</a:t>
            </a:r>
            <a:endParaRPr lang="en-US" altLang="ja-JP" sz="1333" b="1" dirty="0">
              <a:latin typeface="Meiryo UI" panose="020B0604030504040204" pitchFamily="50" charset="-128"/>
              <a:ea typeface="Meiryo UI" panose="020B0604030504040204" pitchFamily="50" charset="-128"/>
            </a:endParaRPr>
          </a:p>
          <a:p>
            <a:pPr>
              <a:spcBef>
                <a:spcPct val="0"/>
              </a:spcBef>
              <a:buFontTx/>
              <a:buNone/>
            </a:pPr>
            <a:r>
              <a:rPr lang="ja-JP" altLang="en-US" sz="1333" b="1" dirty="0">
                <a:latin typeface="Meiryo UI" panose="020B0604030504040204" pitchFamily="50" charset="-128"/>
                <a:ea typeface="Meiryo UI" panose="020B0604030504040204" pitchFamily="50" charset="-128"/>
              </a:rPr>
              <a:t>（</a:t>
            </a:r>
            <a:r>
              <a:rPr lang="ja-JP" altLang="en-US" sz="1333" b="1" dirty="0">
                <a:solidFill>
                  <a:srgbClr val="FF0000"/>
                </a:solidFill>
                <a:latin typeface="Meiryo UI" panose="020B0604030504040204" pitchFamily="50" charset="-128"/>
                <a:ea typeface="Meiryo UI" panose="020B0604030504040204" pitchFamily="50" charset="-128"/>
              </a:rPr>
              <a:t>液体核燃料</a:t>
            </a:r>
            <a:r>
              <a:rPr lang="ja-JP" altLang="en-US" sz="1333" b="1" dirty="0">
                <a:latin typeface="Meiryo UI" panose="020B0604030504040204" pitchFamily="50" charset="-128"/>
                <a:ea typeface="Meiryo UI" panose="020B0604030504040204" pitchFamily="50" charset="-128"/>
              </a:rPr>
              <a:t>）を開発中。（小型原子炉）</a:t>
            </a:r>
            <a:endParaRPr lang="en-US" altLang="ja-JP" sz="1333" b="1" dirty="0">
              <a:latin typeface="Meiryo UI" panose="020B0604030504040204" pitchFamily="50" charset="-128"/>
              <a:ea typeface="Meiryo UI" panose="020B0604030504040204" pitchFamily="50" charset="-128"/>
            </a:endParaRPr>
          </a:p>
          <a:p>
            <a:pPr>
              <a:spcBef>
                <a:spcPct val="0"/>
              </a:spcBef>
              <a:buFontTx/>
              <a:buNone/>
            </a:pPr>
            <a:r>
              <a:rPr lang="ja-JP" altLang="en-US" sz="1333" b="1" dirty="0">
                <a:latin typeface="Meiryo UI" panose="020B0604030504040204" pitchFamily="50" charset="-128"/>
                <a:ea typeface="Meiryo UI" panose="020B0604030504040204" pitchFamily="50" charset="-128"/>
              </a:rPr>
              <a:t>★モナザイト資源が豊富なインドも開発中。</a:t>
            </a:r>
            <a:endParaRPr lang="en-US" altLang="ja-JP" sz="1333" b="1" dirty="0">
              <a:latin typeface="Meiryo UI" panose="020B0604030504040204" pitchFamily="50" charset="-128"/>
              <a:ea typeface="Meiryo UI" panose="020B0604030504040204" pitchFamily="50" charset="-128"/>
            </a:endParaRPr>
          </a:p>
          <a:p>
            <a:pPr>
              <a:spcBef>
                <a:spcPct val="0"/>
              </a:spcBef>
              <a:buFontTx/>
              <a:buNone/>
            </a:pPr>
            <a:r>
              <a:rPr lang="ja-JP" altLang="en-US" sz="1333" b="1" dirty="0">
                <a:latin typeface="Meiryo UI" panose="020B0604030504040204" pitchFamily="50" charset="-128"/>
                <a:ea typeface="Meiryo UI" panose="020B0604030504040204" pitchFamily="50" charset="-128"/>
              </a:rPr>
              <a:t>★トリウム　１：</a:t>
            </a:r>
            <a:r>
              <a:rPr lang="en-US" altLang="ja-JP" sz="1333" b="1" dirty="0">
                <a:latin typeface="Meiryo UI" panose="020B0604030504040204" pitchFamily="50" charset="-128"/>
                <a:ea typeface="Meiryo UI" panose="020B0604030504040204" pitchFamily="50" charset="-128"/>
              </a:rPr>
              <a:t>200</a:t>
            </a:r>
            <a:r>
              <a:rPr lang="ja-JP" altLang="en-US" sz="1333" b="1" dirty="0">
                <a:latin typeface="Meiryo UI" panose="020B0604030504040204" pitchFamily="50" charset="-128"/>
                <a:ea typeface="Meiryo UI" panose="020B0604030504040204" pitchFamily="50" charset="-128"/>
              </a:rPr>
              <a:t>　ウラン</a:t>
            </a:r>
          </a:p>
        </p:txBody>
      </p:sp>
      <p:pic>
        <p:nvPicPr>
          <p:cNvPr id="29707" name="Picture 4">
            <a:extLst>
              <a:ext uri="{FF2B5EF4-FFF2-40B4-BE49-F238E27FC236}">
                <a16:creationId xmlns:a16="http://schemas.microsoft.com/office/drawing/2014/main" id="{2E0794D4-B332-4ECC-BC36-A9BF0A3E3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144" y="3977823"/>
            <a:ext cx="1891392" cy="25112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8" name="Picture 5">
            <a:extLst>
              <a:ext uri="{FF2B5EF4-FFF2-40B4-BE49-F238E27FC236}">
                <a16:creationId xmlns:a16="http://schemas.microsoft.com/office/drawing/2014/main" id="{F3FB241D-0521-490B-80E1-A08139F6F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9977" y="3977822"/>
            <a:ext cx="3336773" cy="25037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9" name="AutoShape 10">
            <a:extLst>
              <a:ext uri="{FF2B5EF4-FFF2-40B4-BE49-F238E27FC236}">
                <a16:creationId xmlns:a16="http://schemas.microsoft.com/office/drawing/2014/main" id="{1A37621E-8468-417C-9286-1A839A563C7D}"/>
              </a:ext>
            </a:extLst>
          </p:cNvPr>
          <p:cNvSpPr>
            <a:spLocks noChangeArrowheads="1"/>
          </p:cNvSpPr>
          <p:nvPr/>
        </p:nvSpPr>
        <p:spPr bwMode="auto">
          <a:xfrm>
            <a:off x="7370536" y="5113262"/>
            <a:ext cx="713619" cy="371929"/>
          </a:xfrm>
          <a:prstGeom prst="rightArrow">
            <a:avLst>
              <a:gd name="adj1" fmla="val 60167"/>
              <a:gd name="adj2" fmla="val 98200"/>
            </a:avLst>
          </a:prstGeom>
          <a:solidFill>
            <a:srgbClr val="00CCFF"/>
          </a:solidFill>
          <a:ln w="3816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a:lnSpc>
                <a:spcPct val="93000"/>
              </a:lnSpc>
              <a:spcBef>
                <a:spcPct val="0"/>
              </a:spcBef>
              <a:buClr>
                <a:srgbClr val="000000"/>
              </a:buClr>
              <a:buFont typeface="Times New Roman" panose="02020603050405020304" pitchFamily="18" charset="0"/>
              <a:buNone/>
            </a:pPr>
            <a:endParaRPr lang="ja-JP" altLang="en-US" sz="1714"/>
          </a:p>
        </p:txBody>
      </p:sp>
      <p:sp>
        <p:nvSpPr>
          <p:cNvPr id="29710" name="テキスト ボックス 81">
            <a:extLst>
              <a:ext uri="{FF2B5EF4-FFF2-40B4-BE49-F238E27FC236}">
                <a16:creationId xmlns:a16="http://schemas.microsoft.com/office/drawing/2014/main" id="{19F526A7-A597-4FDA-9B0D-2035EA6867D0}"/>
              </a:ext>
            </a:extLst>
          </p:cNvPr>
          <p:cNvSpPr txBox="1">
            <a:spLocks noChangeArrowheads="1"/>
          </p:cNvSpPr>
          <p:nvPr/>
        </p:nvSpPr>
        <p:spPr bwMode="auto">
          <a:xfrm>
            <a:off x="6495144" y="3687536"/>
            <a:ext cx="2862035"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latin typeface="Meiryo UI" panose="020B0604030504040204" pitchFamily="50" charset="-128"/>
                <a:ea typeface="Meiryo UI" panose="020B0604030504040204" pitchFamily="50" charset="-128"/>
              </a:rPr>
              <a:t>米国は硫酸トリウムを戦略備蓄</a:t>
            </a:r>
          </a:p>
        </p:txBody>
      </p:sp>
      <p:pic>
        <p:nvPicPr>
          <p:cNvPr id="29711" name="図 82">
            <a:extLst>
              <a:ext uri="{FF2B5EF4-FFF2-40B4-BE49-F238E27FC236}">
                <a16:creationId xmlns:a16="http://schemas.microsoft.com/office/drawing/2014/main" id="{C028B8A4-9552-4A9C-BC9C-6EA6373A7A0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0521" y="2177512"/>
            <a:ext cx="4953454" cy="3555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テキスト ボックス 83">
            <a:extLst>
              <a:ext uri="{FF2B5EF4-FFF2-40B4-BE49-F238E27FC236}">
                <a16:creationId xmlns:a16="http://schemas.microsoft.com/office/drawing/2014/main" id="{FCE03C96-5C33-4C61-A22B-F37955D7902B}"/>
              </a:ext>
            </a:extLst>
          </p:cNvPr>
          <p:cNvSpPr txBox="1">
            <a:spLocks noChangeArrowheads="1"/>
          </p:cNvSpPr>
          <p:nvPr/>
        </p:nvSpPr>
        <p:spPr bwMode="auto">
          <a:xfrm>
            <a:off x="377220" y="5733343"/>
            <a:ext cx="441022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dirty="0">
                <a:latin typeface="Meiryo UI" panose="020B0604030504040204" pitchFamily="50" charset="-128"/>
                <a:ea typeface="Meiryo UI" panose="020B0604030504040204" pitchFamily="50" charset="-128"/>
              </a:rPr>
              <a:t>米オークリッジ国立研究所の溶融塩炉</a:t>
            </a:r>
            <a:endParaRPr lang="en-US" altLang="ja-JP" sz="1333" dirty="0">
              <a:latin typeface="Meiryo UI" panose="020B0604030504040204" pitchFamily="50" charset="-128"/>
              <a:ea typeface="Meiryo UI" panose="020B0604030504040204" pitchFamily="50" charset="-128"/>
            </a:endParaRPr>
          </a:p>
          <a:p>
            <a:pPr algn="ctr">
              <a:spcBef>
                <a:spcPct val="0"/>
              </a:spcBef>
              <a:buFontTx/>
              <a:buNone/>
            </a:pPr>
            <a:r>
              <a:rPr lang="en-US" altLang="ja-JP" sz="1333" dirty="0">
                <a:latin typeface="Meiryo UI" panose="020B0604030504040204" pitchFamily="50" charset="-128"/>
                <a:ea typeface="Meiryo UI" panose="020B0604030504040204" pitchFamily="50" charset="-128"/>
              </a:rPr>
              <a:t>MIT</a:t>
            </a:r>
            <a:r>
              <a:rPr lang="ja-JP" altLang="en-US" sz="1333" dirty="0">
                <a:latin typeface="Meiryo UI" panose="020B0604030504040204" pitchFamily="50" charset="-128"/>
                <a:ea typeface="Meiryo UI" panose="020B0604030504040204" pitchFamily="50" charset="-128"/>
              </a:rPr>
              <a:t>やベンチャーも溶融塩炉ビジネスに参入</a:t>
            </a:r>
          </a:p>
        </p:txBody>
      </p:sp>
      <p:sp>
        <p:nvSpPr>
          <p:cNvPr id="15" name="テキスト ボックス 14">
            <a:extLst>
              <a:ext uri="{FF2B5EF4-FFF2-40B4-BE49-F238E27FC236}">
                <a16:creationId xmlns:a16="http://schemas.microsoft.com/office/drawing/2014/main" id="{626F76C1-1BB0-432C-B944-F57594C1EC8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原子燃料トリウムは、中国・</a:t>
            </a:r>
            <a:r>
              <a:rPr lang="ja-JP" altLang="en-US" sz="2800" b="1" dirty="0">
                <a:solidFill>
                  <a:schemeClr val="bg1"/>
                </a:solidFill>
                <a:latin typeface="Meiryo UI" panose="020B0604030504040204" pitchFamily="50" charset="-128"/>
                <a:ea typeface="Meiryo UI" panose="020B0604030504040204" pitchFamily="50" charset="-128"/>
              </a:rPr>
              <a:t>インドなどで利用研究</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表 3">
            <a:extLst>
              <a:ext uri="{FF2B5EF4-FFF2-40B4-BE49-F238E27FC236}">
                <a16:creationId xmlns:a16="http://schemas.microsoft.com/office/drawing/2014/main" id="{588A38A9-897C-48DE-B711-709EB118BA17}"/>
              </a:ext>
            </a:extLst>
          </p:cNvPr>
          <p:cNvGraphicFramePr>
            <a:graphicFrameLocks noGrp="1"/>
          </p:cNvGraphicFramePr>
          <p:nvPr>
            <p:extLst>
              <p:ext uri="{D42A27DB-BD31-4B8C-83A1-F6EECF244321}">
                <p14:modId xmlns:p14="http://schemas.microsoft.com/office/powerpoint/2010/main" val="3743734527"/>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solidFill>
                      <a:srgbClr val="0070C0"/>
                    </a:solidFill>
                  </a:tcP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solidFill>
                      <a:srgbClr val="0070C0"/>
                    </a:solidFill>
                  </a:tcP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solidFill>
                      <a:srgbClr val="0070C0"/>
                    </a:solidFill>
                  </a:tcPr>
                </a:tc>
                <a:extLst>
                  <a:ext uri="{0D108BD9-81ED-4DB2-BD59-A6C34878D82A}">
                    <a16:rowId xmlns:a16="http://schemas.microsoft.com/office/drawing/2014/main" val="252877368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l"/>
                      <a:r>
                        <a:rPr kumimoji="1" lang="en-US" altLang="ja-JP" sz="3200" b="1" dirty="0">
                          <a:solidFill>
                            <a:schemeClr val="tx1"/>
                          </a:solidFill>
                          <a:latin typeface="BIZ UDP明朝 Medium" panose="02020500000000000000" pitchFamily="18" charset="-128"/>
                          <a:ea typeface="BIZ UDP明朝 Medium" panose="02020500000000000000" pitchFamily="18" charset="-128"/>
                        </a:rPr>
                        <a:t>Web</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探偵団＠ウクライナ侵攻 </a:t>
                      </a:r>
                      <a:r>
                        <a:rPr kumimoji="1" lang="ja-JP" altLang="en-US" sz="1800" b="1" dirty="0">
                          <a:latin typeface="BIZ UDP明朝 Medium" panose="02020500000000000000" pitchFamily="18" charset="-128"/>
                          <a:ea typeface="BIZ UDP明朝 Medium" panose="02020500000000000000" pitchFamily="18" charset="-128"/>
                        </a:rPr>
                        <a:t>～公開情報パワー～</a:t>
                      </a:r>
                    </a:p>
                  </a:txBody>
                  <a:tcPr anchor="ctr"/>
                </a:tc>
                <a:extLst>
                  <a:ext uri="{0D108BD9-81ED-4DB2-BD59-A6C34878D82A}">
                    <a16:rowId xmlns:a16="http://schemas.microsoft.com/office/drawing/2014/main" val="195248029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l"/>
                      <a:r>
                        <a:rPr kumimoji="1" lang="en-US" altLang="ja-JP" sz="3200" b="1" dirty="0">
                          <a:latin typeface="BIZ UDP明朝 Medium" panose="02020500000000000000" pitchFamily="18" charset="-128"/>
                          <a:ea typeface="BIZ UDP明朝 Medium" panose="02020500000000000000" pitchFamily="18" charset="-128"/>
                        </a:rPr>
                        <a:t>RNA</a:t>
                      </a:r>
                      <a:r>
                        <a:rPr kumimoji="1" lang="ja-JP" altLang="en-US" sz="3200" b="1" dirty="0">
                          <a:latin typeface="BIZ UDP明朝 Medium" panose="02020500000000000000" pitchFamily="18" charset="-128"/>
                          <a:ea typeface="BIZ UDP明朝 Medium" panose="02020500000000000000" pitchFamily="18" charset="-128"/>
                        </a:rPr>
                        <a:t>ワールド </a:t>
                      </a:r>
                      <a:r>
                        <a:rPr kumimoji="1" lang="ja-JP" altLang="en-US" sz="1800" b="1" dirty="0">
                          <a:latin typeface="BIZ UDP明朝 Medium" panose="02020500000000000000" pitchFamily="18" charset="-128"/>
                          <a:ea typeface="BIZ UDP明朝 Medium" panose="02020500000000000000" pitchFamily="18" charset="-128"/>
                        </a:rPr>
                        <a:t>～医療・農業～</a:t>
                      </a:r>
                      <a:endParaRPr kumimoji="1" lang="ja-JP" altLang="en-US" sz="20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587892137"/>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3</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7</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l"/>
                      <a:r>
                        <a:rPr kumimoji="1" lang="ja-JP" altLang="en-US" sz="3200" b="1" dirty="0">
                          <a:latin typeface="BIZ UDP明朝 Medium" panose="02020500000000000000" pitchFamily="18" charset="-128"/>
                          <a:ea typeface="BIZ UDP明朝 Medium" panose="02020500000000000000" pitchFamily="18" charset="-128"/>
                        </a:rPr>
                        <a:t>人工知能のトレンドと</a:t>
                      </a:r>
                      <a:r>
                        <a:rPr kumimoji="1" lang="en-US" altLang="ja-JP" sz="3200" b="1" dirty="0">
                          <a:latin typeface="BIZ UDP明朝 Medium" panose="02020500000000000000" pitchFamily="18" charset="-128"/>
                          <a:ea typeface="BIZ UDP明朝 Medium" panose="02020500000000000000" pitchFamily="18" charset="-128"/>
                        </a:rPr>
                        <a:t>GPU </a:t>
                      </a:r>
                      <a:r>
                        <a:rPr kumimoji="1" lang="ja-JP" altLang="en-US" sz="1600" b="1" dirty="0">
                          <a:latin typeface="BIZ UDP明朝 Medium" panose="02020500000000000000" pitchFamily="18" charset="-128"/>
                          <a:ea typeface="BIZ UDP明朝 Medium" panose="02020500000000000000" pitchFamily="18" charset="-128"/>
                        </a:rPr>
                        <a:t>～トランスフォーマーとパーセプトロン～</a:t>
                      </a:r>
                    </a:p>
                  </a:txBody>
                  <a:tcPr anchor="ctr"/>
                </a:tc>
                <a:extLst>
                  <a:ext uri="{0D108BD9-81ED-4DB2-BD59-A6C34878D82A}">
                    <a16:rowId xmlns:a16="http://schemas.microsoft.com/office/drawing/2014/main" val="2262407264"/>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l"/>
                      <a:r>
                        <a:rPr kumimoji="1" lang="ja-JP" altLang="en-US" sz="3200" b="1" dirty="0">
                          <a:latin typeface="BIZ UDP明朝 Medium" panose="02020500000000000000" pitchFamily="18" charset="-128"/>
                          <a:ea typeface="BIZ UDP明朝 Medium" panose="02020500000000000000" pitchFamily="18" charset="-128"/>
                        </a:rPr>
                        <a:t>中央銀行デジタル通貨の最新動向</a:t>
                      </a:r>
                    </a:p>
                  </a:txBody>
                  <a:tcPr anchor="ctr"/>
                </a:tc>
                <a:extLst>
                  <a:ext uri="{0D108BD9-81ED-4DB2-BD59-A6C34878D82A}">
                    <a16:rowId xmlns:a16="http://schemas.microsoft.com/office/drawing/2014/main" val="3579287589"/>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9</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26</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l"/>
                      <a:r>
                        <a:rPr kumimoji="1" lang="ja-JP" altLang="en-US" sz="3200" b="1" dirty="0">
                          <a:latin typeface="BIZ UDP明朝 Medium" panose="02020500000000000000" pitchFamily="18" charset="-128"/>
                          <a:ea typeface="BIZ UDP明朝 Medium" panose="02020500000000000000" pitchFamily="18" charset="-128"/>
                        </a:rPr>
                        <a:t>合成生物学</a:t>
                      </a:r>
                      <a:r>
                        <a:rPr kumimoji="1" lang="ja-JP" altLang="en-US" sz="28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～バイオ経済とベンチャー企業～</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361903158"/>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月２５日</a:t>
                      </a:r>
                    </a:p>
                  </a:txBody>
                  <a:tcPr anchor="ctr"/>
                </a:tc>
                <a:tc>
                  <a:txBody>
                    <a:bodyPr/>
                    <a:lstStyle/>
                    <a:p>
                      <a:pPr algn="l"/>
                      <a:r>
                        <a:rPr kumimoji="1" lang="ja-JP" altLang="en-US" sz="3200" b="1" dirty="0">
                          <a:latin typeface="BIZ UDP明朝 Medium" panose="02020500000000000000" pitchFamily="18" charset="-128"/>
                          <a:ea typeface="BIZ UDP明朝 Medium" panose="02020500000000000000" pitchFamily="18" charset="-128"/>
                        </a:rPr>
                        <a:t>ラディカルイノベーション組織 </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1800" b="1" dirty="0">
                          <a:latin typeface="BIZ UDP明朝 Medium" panose="02020500000000000000" pitchFamily="18" charset="-128"/>
                          <a:ea typeface="BIZ UDP明朝 Medium" panose="02020500000000000000" pitchFamily="18" charset="-128"/>
                        </a:rPr>
                        <a:t>DARPA</a:t>
                      </a:r>
                      <a:r>
                        <a:rPr kumimoji="1" lang="ja-JP" altLang="en-US" sz="1800" b="1" dirty="0">
                          <a:latin typeface="BIZ UDP明朝 Medium" panose="02020500000000000000" pitchFamily="18" charset="-128"/>
                          <a:ea typeface="BIZ UDP明朝 Medium" panose="02020500000000000000" pitchFamily="18" charset="-128"/>
                        </a:rPr>
                        <a:t>模倣組織～</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189134245"/>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第７回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l"/>
                      <a:r>
                        <a:rPr kumimoji="1" lang="ja-JP" altLang="en-US" sz="3200" b="1" dirty="0">
                          <a:latin typeface="BIZ UDP明朝 Medium" panose="02020500000000000000" pitchFamily="18" charset="-128"/>
                          <a:ea typeface="BIZ UDP明朝 Medium" panose="02020500000000000000" pitchFamily="18" charset="-128"/>
                        </a:rPr>
                        <a:t>アップサイクル技術</a:t>
                      </a:r>
                      <a:r>
                        <a:rPr kumimoji="1" lang="ja-JP" altLang="en-US" sz="24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～廃棄物に付加価値を！～</a:t>
                      </a:r>
                    </a:p>
                  </a:txBody>
                  <a:tcPr anchor="ctr"/>
                </a:tc>
                <a:extLst>
                  <a:ext uri="{0D108BD9-81ED-4DB2-BD59-A6C34878D82A}">
                    <a16:rowId xmlns:a16="http://schemas.microsoft.com/office/drawing/2014/main" val="4122905806"/>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12</a:t>
                      </a:r>
                      <a:r>
                        <a:rPr kumimoji="1" lang="ja-JP" altLang="en-US" sz="2000" b="1" dirty="0">
                          <a:latin typeface="BIZ UDP明朝 Medium" panose="02020500000000000000" pitchFamily="18" charset="-128"/>
                          <a:ea typeface="BIZ UDP明朝 Medium" panose="02020500000000000000" pitchFamily="18" charset="-128"/>
                        </a:rPr>
                        <a:t>月２３日</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latin typeface="BIZ UDP明朝 Medium" panose="02020500000000000000" pitchFamily="18" charset="-128"/>
                          <a:ea typeface="BIZ UDP明朝 Medium" panose="02020500000000000000" pitchFamily="18" charset="-128"/>
                        </a:rPr>
                        <a:t>オルガノイド</a:t>
                      </a:r>
                      <a:r>
                        <a:rPr kumimoji="1" lang="ja-JP" altLang="en-US" sz="1800" b="1" dirty="0">
                          <a:latin typeface="BIZ UDP明朝 Medium" panose="02020500000000000000" pitchFamily="18" charset="-128"/>
                          <a:ea typeface="BIZ UDP明朝 Medium" panose="02020500000000000000" pitchFamily="18" charset="-128"/>
                        </a:rPr>
                        <a:t> ～培養脳とバイオ</a:t>
                      </a:r>
                      <a:r>
                        <a:rPr kumimoji="1" lang="en-US" altLang="ja-JP" sz="1800" b="1" dirty="0">
                          <a:latin typeface="BIZ UDP明朝 Medium" panose="02020500000000000000" pitchFamily="18" charset="-128"/>
                          <a:ea typeface="BIZ UDP明朝 Medium" panose="02020500000000000000" pitchFamily="18" charset="-128"/>
                        </a:rPr>
                        <a:t>AI</a:t>
                      </a:r>
                      <a:r>
                        <a:rPr kumimoji="1" lang="ja-JP" altLang="en-US" sz="1800" b="1" dirty="0">
                          <a:latin typeface="BIZ UDP明朝 Medium" panose="02020500000000000000" pitchFamily="18" charset="-128"/>
                          <a:ea typeface="BIZ UDP明朝 Medium" panose="02020500000000000000" pitchFamily="18" charset="-128"/>
                        </a:rPr>
                        <a:t>～</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857204354"/>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9</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a:t>
                      </a:r>
                      <a:r>
                        <a:rPr kumimoji="1" lang="en-US" altLang="ja-JP" sz="2000" b="1" dirty="0">
                          <a:latin typeface="BIZ UDP明朝 Medium" panose="02020500000000000000" pitchFamily="18" charset="-128"/>
                          <a:ea typeface="BIZ UDP明朝 Medium" panose="02020500000000000000" pitchFamily="18" charset="-128"/>
                        </a:rPr>
                        <a:t>1</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latin typeface="BIZ UDP明朝 Medium" panose="02020500000000000000" pitchFamily="18" charset="-128"/>
                          <a:ea typeface="BIZ UDP明朝 Medium" panose="02020500000000000000" pitchFamily="18" charset="-128"/>
                        </a:rPr>
                        <a:t>航空・宇宙</a:t>
                      </a:r>
                      <a:r>
                        <a:rPr kumimoji="1" lang="ja-JP" altLang="en-US" sz="1800" b="1" dirty="0">
                          <a:latin typeface="BIZ UDP明朝 Medium" panose="02020500000000000000" pitchFamily="18" charset="-128"/>
                          <a:ea typeface="BIZ UDP明朝 Medium" panose="02020500000000000000" pitchFamily="18" charset="-128"/>
                        </a:rPr>
                        <a:t>～小型衛星、無人機、極超音速～</a:t>
                      </a:r>
                    </a:p>
                  </a:txBody>
                  <a:tcPr anchor="ctr"/>
                </a:tc>
                <a:extLst>
                  <a:ext uri="{0D108BD9-81ED-4DB2-BD59-A6C34878D82A}">
                    <a16:rowId xmlns:a16="http://schemas.microsoft.com/office/drawing/2014/main" val="824308891"/>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latin typeface="BIZ UDP明朝 Medium" panose="02020500000000000000" pitchFamily="18" charset="-128"/>
                          <a:ea typeface="BIZ UDP明朝 Medium" panose="02020500000000000000" pitchFamily="18" charset="-128"/>
                        </a:rPr>
                        <a:t>アップサイクル技術 </a:t>
                      </a:r>
                      <a:r>
                        <a:rPr kumimoji="1" lang="ja-JP" altLang="en-US" sz="1800" b="1" dirty="0">
                          <a:latin typeface="BIZ UDP明朝 Medium" panose="02020500000000000000" pitchFamily="18" charset="-128"/>
                          <a:ea typeface="BIZ UDP明朝 Medium" panose="02020500000000000000" pitchFamily="18" charset="-128"/>
                        </a:rPr>
                        <a:t>～技術フォーサイトレポート解説＋～</a:t>
                      </a:r>
                    </a:p>
                  </a:txBody>
                  <a:tcPr anchor="ctr"/>
                </a:tc>
                <a:extLst>
                  <a:ext uri="{0D108BD9-81ED-4DB2-BD59-A6C34878D82A}">
                    <a16:rowId xmlns:a16="http://schemas.microsoft.com/office/drawing/2014/main" val="1827547676"/>
                  </a:ext>
                </a:extLst>
              </a:tr>
            </a:tbl>
          </a:graphicData>
        </a:graphic>
      </p:graphicFrame>
    </p:spTree>
    <p:extLst>
      <p:ext uri="{BB962C8B-B14F-4D97-AF65-F5344CB8AC3E}">
        <p14:creationId xmlns:p14="http://schemas.microsoft.com/office/powerpoint/2010/main" val="3116258713"/>
      </p:ext>
    </p:extLst>
  </p:cSld>
  <p:clrMapOvr>
    <a:masterClrMapping/>
  </p:clrMapOvr>
  <p:transition spd="slow" advClick="0" advTm="10000">
    <p:circl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Text Box 2">
            <a:extLst>
              <a:ext uri="{FF2B5EF4-FFF2-40B4-BE49-F238E27FC236}">
                <a16:creationId xmlns:a16="http://schemas.microsoft.com/office/drawing/2014/main" id="{C9E5BB52-28AA-474D-B1A7-0F6D13195F13}"/>
              </a:ext>
            </a:extLst>
          </p:cNvPr>
          <p:cNvSpPr txBox="1">
            <a:spLocks noChangeArrowheads="1"/>
          </p:cNvSpPr>
          <p:nvPr/>
        </p:nvSpPr>
        <p:spPr bwMode="auto">
          <a:xfrm>
            <a:off x="4109359" y="1173238"/>
            <a:ext cx="893193"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モナザイト精鉱</a:t>
            </a:r>
          </a:p>
        </p:txBody>
      </p:sp>
      <p:sp>
        <p:nvSpPr>
          <p:cNvPr id="30726" name="Text Box 3">
            <a:extLst>
              <a:ext uri="{FF2B5EF4-FFF2-40B4-BE49-F238E27FC236}">
                <a16:creationId xmlns:a16="http://schemas.microsoft.com/office/drawing/2014/main" id="{48C07742-725E-403B-B257-D151193A3445}"/>
              </a:ext>
            </a:extLst>
          </p:cNvPr>
          <p:cNvSpPr txBox="1">
            <a:spLocks noChangeArrowheads="1"/>
          </p:cNvSpPr>
          <p:nvPr/>
        </p:nvSpPr>
        <p:spPr bwMode="auto">
          <a:xfrm>
            <a:off x="4177394" y="1611691"/>
            <a:ext cx="65594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ボールミル</a:t>
            </a:r>
          </a:p>
        </p:txBody>
      </p:sp>
      <p:sp>
        <p:nvSpPr>
          <p:cNvPr id="30727" name="Text Box 4">
            <a:extLst>
              <a:ext uri="{FF2B5EF4-FFF2-40B4-BE49-F238E27FC236}">
                <a16:creationId xmlns:a16="http://schemas.microsoft.com/office/drawing/2014/main" id="{63F3FAAD-9B97-4AF2-92FB-A182F90B4DC9}"/>
              </a:ext>
            </a:extLst>
          </p:cNvPr>
          <p:cNvSpPr txBox="1">
            <a:spLocks noChangeArrowheads="1"/>
          </p:cNvSpPr>
          <p:nvPr/>
        </p:nvSpPr>
        <p:spPr bwMode="auto">
          <a:xfrm>
            <a:off x="4316488" y="2004786"/>
            <a:ext cx="42832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磨鉱</a:t>
            </a:r>
          </a:p>
        </p:txBody>
      </p:sp>
      <p:sp>
        <p:nvSpPr>
          <p:cNvPr id="30728" name="Text Box 5">
            <a:extLst>
              <a:ext uri="{FF2B5EF4-FFF2-40B4-BE49-F238E27FC236}">
                <a16:creationId xmlns:a16="http://schemas.microsoft.com/office/drawing/2014/main" id="{62066716-3915-4BD9-9A99-DDB07D44A0DF}"/>
              </a:ext>
            </a:extLst>
          </p:cNvPr>
          <p:cNvSpPr txBox="1">
            <a:spLocks noChangeArrowheads="1"/>
          </p:cNvSpPr>
          <p:nvPr/>
        </p:nvSpPr>
        <p:spPr bwMode="auto">
          <a:xfrm>
            <a:off x="4254502" y="2381251"/>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分解槽</a:t>
            </a:r>
          </a:p>
        </p:txBody>
      </p:sp>
      <p:sp>
        <p:nvSpPr>
          <p:cNvPr id="30729" name="Text Box 6">
            <a:extLst>
              <a:ext uri="{FF2B5EF4-FFF2-40B4-BE49-F238E27FC236}">
                <a16:creationId xmlns:a16="http://schemas.microsoft.com/office/drawing/2014/main" id="{1DEBEFDB-A874-4A3C-A8E1-A1CD0B1E7BA5}"/>
              </a:ext>
            </a:extLst>
          </p:cNvPr>
          <p:cNvSpPr txBox="1">
            <a:spLocks noChangeArrowheads="1"/>
          </p:cNvSpPr>
          <p:nvPr/>
        </p:nvSpPr>
        <p:spPr bwMode="auto">
          <a:xfrm>
            <a:off x="4269621" y="2819703"/>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静置槽</a:t>
            </a:r>
          </a:p>
        </p:txBody>
      </p:sp>
      <p:sp>
        <p:nvSpPr>
          <p:cNvPr id="30730" name="Text Box 7">
            <a:extLst>
              <a:ext uri="{FF2B5EF4-FFF2-40B4-BE49-F238E27FC236}">
                <a16:creationId xmlns:a16="http://schemas.microsoft.com/office/drawing/2014/main" id="{7949AC69-BAE5-4168-874A-5EBD430EDF54}"/>
              </a:ext>
            </a:extLst>
          </p:cNvPr>
          <p:cNvSpPr txBox="1">
            <a:spLocks noChangeArrowheads="1"/>
          </p:cNvSpPr>
          <p:nvPr/>
        </p:nvSpPr>
        <p:spPr bwMode="auto">
          <a:xfrm>
            <a:off x="4209144" y="3255132"/>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真空濾過</a:t>
            </a:r>
          </a:p>
        </p:txBody>
      </p:sp>
      <p:sp>
        <p:nvSpPr>
          <p:cNvPr id="30731" name="Text Box 8">
            <a:extLst>
              <a:ext uri="{FF2B5EF4-FFF2-40B4-BE49-F238E27FC236}">
                <a16:creationId xmlns:a16="http://schemas.microsoft.com/office/drawing/2014/main" id="{AD585F50-0D53-4484-846A-C689FA958990}"/>
              </a:ext>
            </a:extLst>
          </p:cNvPr>
          <p:cNvSpPr txBox="1">
            <a:spLocks noChangeArrowheads="1"/>
          </p:cNvSpPr>
          <p:nvPr/>
        </p:nvSpPr>
        <p:spPr bwMode="auto">
          <a:xfrm>
            <a:off x="4145644" y="3627061"/>
            <a:ext cx="79380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含水酸化物</a:t>
            </a:r>
          </a:p>
        </p:txBody>
      </p:sp>
      <p:sp>
        <p:nvSpPr>
          <p:cNvPr id="30732" name="Text Box 9">
            <a:extLst>
              <a:ext uri="{FF2B5EF4-FFF2-40B4-BE49-F238E27FC236}">
                <a16:creationId xmlns:a16="http://schemas.microsoft.com/office/drawing/2014/main" id="{2E906AC6-639E-4AA4-917E-17B43D59E2EE}"/>
              </a:ext>
            </a:extLst>
          </p:cNvPr>
          <p:cNvSpPr txBox="1">
            <a:spLocks noChangeArrowheads="1"/>
          </p:cNvSpPr>
          <p:nvPr/>
        </p:nvSpPr>
        <p:spPr bwMode="auto">
          <a:xfrm>
            <a:off x="4269621" y="4012595"/>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抽出槽</a:t>
            </a:r>
          </a:p>
        </p:txBody>
      </p:sp>
      <p:sp>
        <p:nvSpPr>
          <p:cNvPr id="30733" name="Text Box 10">
            <a:extLst>
              <a:ext uri="{FF2B5EF4-FFF2-40B4-BE49-F238E27FC236}">
                <a16:creationId xmlns:a16="http://schemas.microsoft.com/office/drawing/2014/main" id="{7BAD392D-9BA3-449E-AE8B-69982900D13A}"/>
              </a:ext>
            </a:extLst>
          </p:cNvPr>
          <p:cNvSpPr txBox="1">
            <a:spLocks noChangeArrowheads="1"/>
          </p:cNvSpPr>
          <p:nvPr/>
        </p:nvSpPr>
        <p:spPr bwMode="auto">
          <a:xfrm>
            <a:off x="4322536" y="4446513"/>
            <a:ext cx="428322"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濾過</a:t>
            </a:r>
          </a:p>
        </p:txBody>
      </p:sp>
      <p:sp>
        <p:nvSpPr>
          <p:cNvPr id="30734" name="Text Box 11">
            <a:extLst>
              <a:ext uri="{FF2B5EF4-FFF2-40B4-BE49-F238E27FC236}">
                <a16:creationId xmlns:a16="http://schemas.microsoft.com/office/drawing/2014/main" id="{D699DB0B-B565-4F62-BC06-002245608E98}"/>
              </a:ext>
            </a:extLst>
          </p:cNvPr>
          <p:cNvSpPr txBox="1">
            <a:spLocks noChangeArrowheads="1"/>
          </p:cNvSpPr>
          <p:nvPr/>
        </p:nvSpPr>
        <p:spPr bwMode="auto">
          <a:xfrm>
            <a:off x="4340679" y="4848679"/>
            <a:ext cx="399468"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ろ液</a:t>
            </a:r>
          </a:p>
        </p:txBody>
      </p:sp>
      <p:sp>
        <p:nvSpPr>
          <p:cNvPr id="30735" name="Text Box 12">
            <a:extLst>
              <a:ext uri="{FF2B5EF4-FFF2-40B4-BE49-F238E27FC236}">
                <a16:creationId xmlns:a16="http://schemas.microsoft.com/office/drawing/2014/main" id="{F0A315E3-F856-4836-AD54-60BD24757D83}"/>
              </a:ext>
            </a:extLst>
          </p:cNvPr>
          <p:cNvSpPr txBox="1">
            <a:spLocks noChangeArrowheads="1"/>
          </p:cNvSpPr>
          <p:nvPr/>
        </p:nvSpPr>
        <p:spPr bwMode="auto">
          <a:xfrm>
            <a:off x="4048883" y="5246310"/>
            <a:ext cx="926857"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ミキサーセトラー</a:t>
            </a:r>
          </a:p>
        </p:txBody>
      </p:sp>
      <p:sp>
        <p:nvSpPr>
          <p:cNvPr id="30736" name="Text Box 13">
            <a:extLst>
              <a:ext uri="{FF2B5EF4-FFF2-40B4-BE49-F238E27FC236}">
                <a16:creationId xmlns:a16="http://schemas.microsoft.com/office/drawing/2014/main" id="{E3752205-EBCE-47A3-A5CA-4DEBE376853F}"/>
              </a:ext>
            </a:extLst>
          </p:cNvPr>
          <p:cNvSpPr txBox="1">
            <a:spLocks noChangeArrowheads="1"/>
          </p:cNvSpPr>
          <p:nvPr/>
        </p:nvSpPr>
        <p:spPr bwMode="auto">
          <a:xfrm>
            <a:off x="4254502" y="5701393"/>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濃縮釜</a:t>
            </a:r>
          </a:p>
        </p:txBody>
      </p:sp>
      <p:sp>
        <p:nvSpPr>
          <p:cNvPr id="30737" name="Text Box 14">
            <a:extLst>
              <a:ext uri="{FF2B5EF4-FFF2-40B4-BE49-F238E27FC236}">
                <a16:creationId xmlns:a16="http://schemas.microsoft.com/office/drawing/2014/main" id="{67008849-49F5-4D4D-9272-3AC024670DF1}"/>
              </a:ext>
            </a:extLst>
          </p:cNvPr>
          <p:cNvSpPr txBox="1">
            <a:spLocks noChangeArrowheads="1"/>
          </p:cNvSpPr>
          <p:nvPr/>
        </p:nvSpPr>
        <p:spPr bwMode="auto">
          <a:xfrm>
            <a:off x="4194025" y="6088442"/>
            <a:ext cx="671979"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0000CC"/>
                </a:solidFill>
                <a:latin typeface="Meiryo UI" panose="020B0604030504040204" pitchFamily="50" charset="-128"/>
                <a:ea typeface="Meiryo UI" panose="020B0604030504040204" pitchFamily="50" charset="-128"/>
              </a:rPr>
              <a:t>塩化希土</a:t>
            </a:r>
          </a:p>
        </p:txBody>
      </p:sp>
      <p:sp>
        <p:nvSpPr>
          <p:cNvPr id="30738" name="Line 15">
            <a:extLst>
              <a:ext uri="{FF2B5EF4-FFF2-40B4-BE49-F238E27FC236}">
                <a16:creationId xmlns:a16="http://schemas.microsoft.com/office/drawing/2014/main" id="{B5D99FAA-7286-4117-B197-BFCBD807D4E9}"/>
              </a:ext>
            </a:extLst>
          </p:cNvPr>
          <p:cNvSpPr>
            <a:spLocks noChangeShapeType="1"/>
          </p:cNvSpPr>
          <p:nvPr/>
        </p:nvSpPr>
        <p:spPr bwMode="auto">
          <a:xfrm>
            <a:off x="4520596" y="140607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39" name="Line 16">
            <a:extLst>
              <a:ext uri="{FF2B5EF4-FFF2-40B4-BE49-F238E27FC236}">
                <a16:creationId xmlns:a16="http://schemas.microsoft.com/office/drawing/2014/main" id="{70ED9999-C6DC-4770-B2BD-32F85F4AC9B4}"/>
              </a:ext>
            </a:extLst>
          </p:cNvPr>
          <p:cNvSpPr>
            <a:spLocks noChangeShapeType="1"/>
          </p:cNvSpPr>
          <p:nvPr/>
        </p:nvSpPr>
        <p:spPr bwMode="auto">
          <a:xfrm>
            <a:off x="4520596" y="1847548"/>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0" name="Line 17">
            <a:extLst>
              <a:ext uri="{FF2B5EF4-FFF2-40B4-BE49-F238E27FC236}">
                <a16:creationId xmlns:a16="http://schemas.microsoft.com/office/drawing/2014/main" id="{4C91D064-FA91-4EF4-894B-8B50B438F228}"/>
              </a:ext>
            </a:extLst>
          </p:cNvPr>
          <p:cNvSpPr>
            <a:spLocks noChangeShapeType="1"/>
          </p:cNvSpPr>
          <p:nvPr/>
        </p:nvSpPr>
        <p:spPr bwMode="auto">
          <a:xfrm>
            <a:off x="4529668" y="2187727"/>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1" name="Line 18">
            <a:extLst>
              <a:ext uri="{FF2B5EF4-FFF2-40B4-BE49-F238E27FC236}">
                <a16:creationId xmlns:a16="http://schemas.microsoft.com/office/drawing/2014/main" id="{AC2C3E16-8759-4D55-A680-1B227452AF70}"/>
              </a:ext>
            </a:extLst>
          </p:cNvPr>
          <p:cNvSpPr>
            <a:spLocks noChangeShapeType="1"/>
          </p:cNvSpPr>
          <p:nvPr/>
        </p:nvSpPr>
        <p:spPr bwMode="auto">
          <a:xfrm>
            <a:off x="4537227" y="262769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2" name="Line 19">
            <a:extLst>
              <a:ext uri="{FF2B5EF4-FFF2-40B4-BE49-F238E27FC236}">
                <a16:creationId xmlns:a16="http://schemas.microsoft.com/office/drawing/2014/main" id="{C9AD93BA-6386-4082-931C-6A759210BF23}"/>
              </a:ext>
            </a:extLst>
          </p:cNvPr>
          <p:cNvSpPr>
            <a:spLocks noChangeShapeType="1"/>
          </p:cNvSpPr>
          <p:nvPr/>
        </p:nvSpPr>
        <p:spPr bwMode="auto">
          <a:xfrm>
            <a:off x="4537227" y="3058584"/>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3" name="Line 20">
            <a:extLst>
              <a:ext uri="{FF2B5EF4-FFF2-40B4-BE49-F238E27FC236}">
                <a16:creationId xmlns:a16="http://schemas.microsoft.com/office/drawing/2014/main" id="{756EB777-9E01-4882-844B-1B3837B48484}"/>
              </a:ext>
            </a:extLst>
          </p:cNvPr>
          <p:cNvSpPr>
            <a:spLocks noChangeShapeType="1"/>
          </p:cNvSpPr>
          <p:nvPr/>
        </p:nvSpPr>
        <p:spPr bwMode="auto">
          <a:xfrm>
            <a:off x="4537227" y="3497036"/>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4" name="Line 21">
            <a:extLst>
              <a:ext uri="{FF2B5EF4-FFF2-40B4-BE49-F238E27FC236}">
                <a16:creationId xmlns:a16="http://schemas.microsoft.com/office/drawing/2014/main" id="{2DCC32BC-4AEB-4B44-A254-70A7F4B0A14D}"/>
              </a:ext>
            </a:extLst>
          </p:cNvPr>
          <p:cNvSpPr>
            <a:spLocks noChangeShapeType="1"/>
          </p:cNvSpPr>
          <p:nvPr/>
        </p:nvSpPr>
        <p:spPr bwMode="auto">
          <a:xfrm>
            <a:off x="4546298" y="381907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5" name="Line 22">
            <a:extLst>
              <a:ext uri="{FF2B5EF4-FFF2-40B4-BE49-F238E27FC236}">
                <a16:creationId xmlns:a16="http://schemas.microsoft.com/office/drawing/2014/main" id="{F8ED8CF2-D2C3-4817-BC4A-C585A9B4193A}"/>
              </a:ext>
            </a:extLst>
          </p:cNvPr>
          <p:cNvSpPr>
            <a:spLocks noChangeShapeType="1"/>
          </p:cNvSpPr>
          <p:nvPr/>
        </p:nvSpPr>
        <p:spPr bwMode="auto">
          <a:xfrm>
            <a:off x="4538739" y="4249965"/>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6" name="Line 23">
            <a:extLst>
              <a:ext uri="{FF2B5EF4-FFF2-40B4-BE49-F238E27FC236}">
                <a16:creationId xmlns:a16="http://schemas.microsoft.com/office/drawing/2014/main" id="{8B71F679-5615-46EE-B661-1338F1C1CFFC}"/>
              </a:ext>
            </a:extLst>
          </p:cNvPr>
          <p:cNvSpPr>
            <a:spLocks noChangeShapeType="1"/>
          </p:cNvSpPr>
          <p:nvPr/>
        </p:nvSpPr>
        <p:spPr bwMode="auto">
          <a:xfrm>
            <a:off x="4538739" y="4688417"/>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7" name="Line 24">
            <a:extLst>
              <a:ext uri="{FF2B5EF4-FFF2-40B4-BE49-F238E27FC236}">
                <a16:creationId xmlns:a16="http://schemas.microsoft.com/office/drawing/2014/main" id="{9455FD37-2D2E-4297-8EF5-725B304B00B2}"/>
              </a:ext>
            </a:extLst>
          </p:cNvPr>
          <p:cNvSpPr>
            <a:spLocks noChangeShapeType="1"/>
          </p:cNvSpPr>
          <p:nvPr/>
        </p:nvSpPr>
        <p:spPr bwMode="auto">
          <a:xfrm>
            <a:off x="4538739" y="5043714"/>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8" name="Line 25">
            <a:extLst>
              <a:ext uri="{FF2B5EF4-FFF2-40B4-BE49-F238E27FC236}">
                <a16:creationId xmlns:a16="http://schemas.microsoft.com/office/drawing/2014/main" id="{553C275D-E449-4096-801D-FB14FDA48963}"/>
              </a:ext>
            </a:extLst>
          </p:cNvPr>
          <p:cNvSpPr>
            <a:spLocks noChangeShapeType="1"/>
          </p:cNvSpPr>
          <p:nvPr/>
        </p:nvSpPr>
        <p:spPr bwMode="auto">
          <a:xfrm>
            <a:off x="4531179" y="549275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9" name="Line 26">
            <a:extLst>
              <a:ext uri="{FF2B5EF4-FFF2-40B4-BE49-F238E27FC236}">
                <a16:creationId xmlns:a16="http://schemas.microsoft.com/office/drawing/2014/main" id="{82DA2BAB-6678-45F6-8527-710DC643ED20}"/>
              </a:ext>
            </a:extLst>
          </p:cNvPr>
          <p:cNvSpPr>
            <a:spLocks noChangeShapeType="1"/>
          </p:cNvSpPr>
          <p:nvPr/>
        </p:nvSpPr>
        <p:spPr bwMode="auto">
          <a:xfrm>
            <a:off x="4523620" y="5947833"/>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0" name="Text Box 27">
            <a:extLst>
              <a:ext uri="{FF2B5EF4-FFF2-40B4-BE49-F238E27FC236}">
                <a16:creationId xmlns:a16="http://schemas.microsoft.com/office/drawing/2014/main" id="{E16808F2-2761-45A3-85C1-8430DEC120BB}"/>
              </a:ext>
            </a:extLst>
          </p:cNvPr>
          <p:cNvSpPr txBox="1">
            <a:spLocks noChangeArrowheads="1"/>
          </p:cNvSpPr>
          <p:nvPr/>
        </p:nvSpPr>
        <p:spPr bwMode="auto">
          <a:xfrm>
            <a:off x="2499179" y="2385786"/>
            <a:ext cx="707245"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苛性ソーダ</a:t>
            </a:r>
          </a:p>
        </p:txBody>
      </p:sp>
      <p:sp>
        <p:nvSpPr>
          <p:cNvPr id="30751" name="Text Box 28">
            <a:extLst>
              <a:ext uri="{FF2B5EF4-FFF2-40B4-BE49-F238E27FC236}">
                <a16:creationId xmlns:a16="http://schemas.microsoft.com/office/drawing/2014/main" id="{AAA011A7-C36D-439B-8D33-5CBDA7B748B4}"/>
              </a:ext>
            </a:extLst>
          </p:cNvPr>
          <p:cNvSpPr txBox="1">
            <a:spLocks noChangeArrowheads="1"/>
          </p:cNvSpPr>
          <p:nvPr/>
        </p:nvSpPr>
        <p:spPr bwMode="auto">
          <a:xfrm>
            <a:off x="2930073" y="2819704"/>
            <a:ext cx="306494"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水</a:t>
            </a:r>
          </a:p>
        </p:txBody>
      </p:sp>
      <p:sp>
        <p:nvSpPr>
          <p:cNvPr id="30752" name="Line 29">
            <a:extLst>
              <a:ext uri="{FF2B5EF4-FFF2-40B4-BE49-F238E27FC236}">
                <a16:creationId xmlns:a16="http://schemas.microsoft.com/office/drawing/2014/main" id="{F2DEC3CF-64BB-4575-874A-726BF567CBD3}"/>
              </a:ext>
            </a:extLst>
          </p:cNvPr>
          <p:cNvSpPr>
            <a:spLocks noChangeShapeType="1"/>
          </p:cNvSpPr>
          <p:nvPr/>
        </p:nvSpPr>
        <p:spPr bwMode="auto">
          <a:xfrm>
            <a:off x="3152322" y="2505227"/>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3" name="Text Box 30">
            <a:extLst>
              <a:ext uri="{FF2B5EF4-FFF2-40B4-BE49-F238E27FC236}">
                <a16:creationId xmlns:a16="http://schemas.microsoft.com/office/drawing/2014/main" id="{7DB04B4B-54AD-4D20-9AAD-B312AD0E84B2}"/>
              </a:ext>
            </a:extLst>
          </p:cNvPr>
          <p:cNvSpPr txBox="1">
            <a:spLocks noChangeArrowheads="1"/>
          </p:cNvSpPr>
          <p:nvPr/>
        </p:nvSpPr>
        <p:spPr bwMode="auto">
          <a:xfrm>
            <a:off x="5796644" y="2819704"/>
            <a:ext cx="55015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上澄液</a:t>
            </a:r>
          </a:p>
        </p:txBody>
      </p:sp>
      <p:sp>
        <p:nvSpPr>
          <p:cNvPr id="30754" name="Line 31">
            <a:extLst>
              <a:ext uri="{FF2B5EF4-FFF2-40B4-BE49-F238E27FC236}">
                <a16:creationId xmlns:a16="http://schemas.microsoft.com/office/drawing/2014/main" id="{D41EF086-B5AC-428F-AC72-3EE0ADDDBB41}"/>
              </a:ext>
            </a:extLst>
          </p:cNvPr>
          <p:cNvSpPr>
            <a:spLocks noChangeShapeType="1"/>
          </p:cNvSpPr>
          <p:nvPr/>
        </p:nvSpPr>
        <p:spPr bwMode="auto">
          <a:xfrm>
            <a:off x="4818441" y="2943679"/>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5" name="Line 32">
            <a:extLst>
              <a:ext uri="{FF2B5EF4-FFF2-40B4-BE49-F238E27FC236}">
                <a16:creationId xmlns:a16="http://schemas.microsoft.com/office/drawing/2014/main" id="{4018BCDE-2FE4-437F-A886-652AC876CCC5}"/>
              </a:ext>
            </a:extLst>
          </p:cNvPr>
          <p:cNvSpPr>
            <a:spLocks noChangeShapeType="1"/>
          </p:cNvSpPr>
          <p:nvPr/>
        </p:nvSpPr>
        <p:spPr bwMode="auto">
          <a:xfrm>
            <a:off x="6070298" y="300869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6" name="Text Box 33">
            <a:extLst>
              <a:ext uri="{FF2B5EF4-FFF2-40B4-BE49-F238E27FC236}">
                <a16:creationId xmlns:a16="http://schemas.microsoft.com/office/drawing/2014/main" id="{A9E74E93-CF28-46F9-ABFB-96887AF822D3}"/>
              </a:ext>
            </a:extLst>
          </p:cNvPr>
          <p:cNvSpPr txBox="1">
            <a:spLocks noChangeArrowheads="1"/>
          </p:cNvSpPr>
          <p:nvPr/>
        </p:nvSpPr>
        <p:spPr bwMode="auto">
          <a:xfrm>
            <a:off x="5733144" y="3226405"/>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真空結晶</a:t>
            </a:r>
          </a:p>
        </p:txBody>
      </p:sp>
      <p:sp>
        <p:nvSpPr>
          <p:cNvPr id="30757" name="Line 34">
            <a:extLst>
              <a:ext uri="{FF2B5EF4-FFF2-40B4-BE49-F238E27FC236}">
                <a16:creationId xmlns:a16="http://schemas.microsoft.com/office/drawing/2014/main" id="{17A77C06-F575-4B00-B9F0-5272851DBF4C}"/>
              </a:ext>
            </a:extLst>
          </p:cNvPr>
          <p:cNvSpPr>
            <a:spLocks noChangeShapeType="1"/>
          </p:cNvSpPr>
          <p:nvPr/>
        </p:nvSpPr>
        <p:spPr bwMode="auto">
          <a:xfrm>
            <a:off x="6071810" y="3472846"/>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8" name="Text Box 35">
            <a:extLst>
              <a:ext uri="{FF2B5EF4-FFF2-40B4-BE49-F238E27FC236}">
                <a16:creationId xmlns:a16="http://schemas.microsoft.com/office/drawing/2014/main" id="{DAF697C4-465B-4AF3-B0B3-27C867F85A58}"/>
              </a:ext>
            </a:extLst>
          </p:cNvPr>
          <p:cNvSpPr txBox="1">
            <a:spLocks noChangeArrowheads="1"/>
          </p:cNvSpPr>
          <p:nvPr/>
        </p:nvSpPr>
        <p:spPr bwMode="auto">
          <a:xfrm>
            <a:off x="5734656" y="3667881"/>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遠心分離</a:t>
            </a:r>
          </a:p>
        </p:txBody>
      </p:sp>
      <p:sp>
        <p:nvSpPr>
          <p:cNvPr id="30759" name="Text Box 36">
            <a:extLst>
              <a:ext uri="{FF2B5EF4-FFF2-40B4-BE49-F238E27FC236}">
                <a16:creationId xmlns:a16="http://schemas.microsoft.com/office/drawing/2014/main" id="{66CD19C9-36DD-4B79-8A54-D6D915E2E432}"/>
              </a:ext>
            </a:extLst>
          </p:cNvPr>
          <p:cNvSpPr txBox="1">
            <a:spLocks noChangeArrowheads="1"/>
          </p:cNvSpPr>
          <p:nvPr/>
        </p:nvSpPr>
        <p:spPr bwMode="auto">
          <a:xfrm>
            <a:off x="5595560" y="4074584"/>
            <a:ext cx="95090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第三燐酸ソーダ</a:t>
            </a:r>
          </a:p>
        </p:txBody>
      </p:sp>
      <p:sp>
        <p:nvSpPr>
          <p:cNvPr id="30760" name="Line 37">
            <a:extLst>
              <a:ext uri="{FF2B5EF4-FFF2-40B4-BE49-F238E27FC236}">
                <a16:creationId xmlns:a16="http://schemas.microsoft.com/office/drawing/2014/main" id="{1A186538-EB18-42DC-8521-60725CA2E40A}"/>
              </a:ext>
            </a:extLst>
          </p:cNvPr>
          <p:cNvSpPr>
            <a:spLocks noChangeShapeType="1"/>
          </p:cNvSpPr>
          <p:nvPr/>
        </p:nvSpPr>
        <p:spPr bwMode="auto">
          <a:xfrm>
            <a:off x="6080882" y="390525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1" name="Text Box 38">
            <a:extLst>
              <a:ext uri="{FF2B5EF4-FFF2-40B4-BE49-F238E27FC236}">
                <a16:creationId xmlns:a16="http://schemas.microsoft.com/office/drawing/2014/main" id="{C86608A9-3D75-4D5B-BF8C-799C1EFE5860}"/>
              </a:ext>
            </a:extLst>
          </p:cNvPr>
          <p:cNvSpPr txBox="1">
            <a:spLocks noChangeArrowheads="1"/>
          </p:cNvSpPr>
          <p:nvPr/>
        </p:nvSpPr>
        <p:spPr bwMode="auto">
          <a:xfrm>
            <a:off x="5686275" y="4431393"/>
            <a:ext cx="77777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FF0000"/>
                </a:solidFill>
                <a:latin typeface="Meiryo UI" panose="020B0604030504040204" pitchFamily="50" charset="-128"/>
                <a:ea typeface="Meiryo UI" panose="020B0604030504040204" pitchFamily="50" charset="-128"/>
              </a:rPr>
              <a:t>トリウム残渣</a:t>
            </a:r>
          </a:p>
        </p:txBody>
      </p:sp>
      <p:sp>
        <p:nvSpPr>
          <p:cNvPr id="30762" name="Line 39">
            <a:extLst>
              <a:ext uri="{FF2B5EF4-FFF2-40B4-BE49-F238E27FC236}">
                <a16:creationId xmlns:a16="http://schemas.microsoft.com/office/drawing/2014/main" id="{65885E30-A095-4290-8B90-B768C8C78D9E}"/>
              </a:ext>
            </a:extLst>
          </p:cNvPr>
          <p:cNvSpPr>
            <a:spLocks noChangeShapeType="1"/>
          </p:cNvSpPr>
          <p:nvPr/>
        </p:nvSpPr>
        <p:spPr bwMode="auto">
          <a:xfrm>
            <a:off x="6080882" y="4269619"/>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3" name="Line 40">
            <a:extLst>
              <a:ext uri="{FF2B5EF4-FFF2-40B4-BE49-F238E27FC236}">
                <a16:creationId xmlns:a16="http://schemas.microsoft.com/office/drawing/2014/main" id="{D2506875-137C-4390-BF23-80BBD560B6EE}"/>
              </a:ext>
            </a:extLst>
          </p:cNvPr>
          <p:cNvSpPr>
            <a:spLocks noChangeShapeType="1"/>
          </p:cNvSpPr>
          <p:nvPr/>
        </p:nvSpPr>
        <p:spPr bwMode="auto">
          <a:xfrm>
            <a:off x="6080882" y="4617357"/>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4" name="Line 41">
            <a:extLst>
              <a:ext uri="{FF2B5EF4-FFF2-40B4-BE49-F238E27FC236}">
                <a16:creationId xmlns:a16="http://schemas.microsoft.com/office/drawing/2014/main" id="{44A14C22-D0C1-433B-9D11-B8035DC1393A}"/>
              </a:ext>
            </a:extLst>
          </p:cNvPr>
          <p:cNvSpPr>
            <a:spLocks noChangeShapeType="1"/>
          </p:cNvSpPr>
          <p:nvPr/>
        </p:nvSpPr>
        <p:spPr bwMode="auto">
          <a:xfrm>
            <a:off x="6080882" y="5057322"/>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5" name="Text Box 42">
            <a:extLst>
              <a:ext uri="{FF2B5EF4-FFF2-40B4-BE49-F238E27FC236}">
                <a16:creationId xmlns:a16="http://schemas.microsoft.com/office/drawing/2014/main" id="{1E712148-9C0A-4FF3-B71B-D99AB25AD02D}"/>
              </a:ext>
            </a:extLst>
          </p:cNvPr>
          <p:cNvSpPr txBox="1">
            <a:spLocks noChangeArrowheads="1"/>
          </p:cNvSpPr>
          <p:nvPr/>
        </p:nvSpPr>
        <p:spPr bwMode="auto">
          <a:xfrm>
            <a:off x="5863167" y="4816929"/>
            <a:ext cx="428322"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洗浄</a:t>
            </a:r>
          </a:p>
        </p:txBody>
      </p:sp>
      <p:sp>
        <p:nvSpPr>
          <p:cNvPr id="30766" name="Line 43">
            <a:extLst>
              <a:ext uri="{FF2B5EF4-FFF2-40B4-BE49-F238E27FC236}">
                <a16:creationId xmlns:a16="http://schemas.microsoft.com/office/drawing/2014/main" id="{ABF5F09D-E7DB-447B-BE07-C22D59111EEE}"/>
              </a:ext>
            </a:extLst>
          </p:cNvPr>
          <p:cNvSpPr>
            <a:spLocks noChangeShapeType="1"/>
          </p:cNvSpPr>
          <p:nvPr/>
        </p:nvSpPr>
        <p:spPr bwMode="auto">
          <a:xfrm>
            <a:off x="6082393" y="5498798"/>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7" name="Text Box 44">
            <a:extLst>
              <a:ext uri="{FF2B5EF4-FFF2-40B4-BE49-F238E27FC236}">
                <a16:creationId xmlns:a16="http://schemas.microsoft.com/office/drawing/2014/main" id="{F63E97F7-622A-4865-A1E0-62F0A42347C2}"/>
              </a:ext>
            </a:extLst>
          </p:cNvPr>
          <p:cNvSpPr txBox="1">
            <a:spLocks noChangeArrowheads="1"/>
          </p:cNvSpPr>
          <p:nvPr/>
        </p:nvSpPr>
        <p:spPr bwMode="auto">
          <a:xfrm>
            <a:off x="5864679" y="5258405"/>
            <a:ext cx="428322"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乾燥</a:t>
            </a:r>
          </a:p>
        </p:txBody>
      </p:sp>
      <p:sp>
        <p:nvSpPr>
          <p:cNvPr id="30768" name="Text Box 45">
            <a:extLst>
              <a:ext uri="{FF2B5EF4-FFF2-40B4-BE49-F238E27FC236}">
                <a16:creationId xmlns:a16="http://schemas.microsoft.com/office/drawing/2014/main" id="{1CE115C3-4B05-4AA3-BC84-23FC73E7B2BA}"/>
              </a:ext>
            </a:extLst>
          </p:cNvPr>
          <p:cNvSpPr txBox="1">
            <a:spLocks noChangeArrowheads="1"/>
          </p:cNvSpPr>
          <p:nvPr/>
        </p:nvSpPr>
        <p:spPr bwMode="auto">
          <a:xfrm>
            <a:off x="5625798" y="5660572"/>
            <a:ext cx="899605"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FF0000"/>
                </a:solidFill>
                <a:latin typeface="Meiryo UI" panose="020B0604030504040204" pitchFamily="50" charset="-128"/>
                <a:ea typeface="Meiryo UI" panose="020B0604030504040204" pitchFamily="50" charset="-128"/>
              </a:rPr>
              <a:t>トリウム濃縮物</a:t>
            </a:r>
          </a:p>
        </p:txBody>
      </p:sp>
      <p:sp>
        <p:nvSpPr>
          <p:cNvPr id="30769" name="Line 46">
            <a:extLst>
              <a:ext uri="{FF2B5EF4-FFF2-40B4-BE49-F238E27FC236}">
                <a16:creationId xmlns:a16="http://schemas.microsoft.com/office/drawing/2014/main" id="{9B4012EB-F4AF-4F4C-8856-AD45C1C82498}"/>
              </a:ext>
            </a:extLst>
          </p:cNvPr>
          <p:cNvSpPr>
            <a:spLocks noChangeShapeType="1"/>
          </p:cNvSpPr>
          <p:nvPr/>
        </p:nvSpPr>
        <p:spPr bwMode="auto">
          <a:xfrm>
            <a:off x="6395359" y="3796393"/>
            <a:ext cx="414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0" name="Line 47">
            <a:extLst>
              <a:ext uri="{FF2B5EF4-FFF2-40B4-BE49-F238E27FC236}">
                <a16:creationId xmlns:a16="http://schemas.microsoft.com/office/drawing/2014/main" id="{BBDF8314-3D46-4255-8115-74554B690B33}"/>
              </a:ext>
            </a:extLst>
          </p:cNvPr>
          <p:cNvSpPr>
            <a:spLocks noChangeShapeType="1"/>
          </p:cNvSpPr>
          <p:nvPr/>
        </p:nvSpPr>
        <p:spPr bwMode="auto">
          <a:xfrm flipV="1">
            <a:off x="6809620" y="2502203"/>
            <a:ext cx="0" cy="12941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1" name="Line 48">
            <a:extLst>
              <a:ext uri="{FF2B5EF4-FFF2-40B4-BE49-F238E27FC236}">
                <a16:creationId xmlns:a16="http://schemas.microsoft.com/office/drawing/2014/main" id="{3C9A95EB-BB7F-4827-82E2-205C16CD7207}"/>
              </a:ext>
            </a:extLst>
          </p:cNvPr>
          <p:cNvSpPr>
            <a:spLocks noChangeShapeType="1"/>
          </p:cNvSpPr>
          <p:nvPr/>
        </p:nvSpPr>
        <p:spPr bwMode="auto">
          <a:xfrm flipH="1">
            <a:off x="4803322" y="2497667"/>
            <a:ext cx="19987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2" name="Text Box 49">
            <a:extLst>
              <a:ext uri="{FF2B5EF4-FFF2-40B4-BE49-F238E27FC236}">
                <a16:creationId xmlns:a16="http://schemas.microsoft.com/office/drawing/2014/main" id="{926126FC-29EE-49AA-9225-37BC7DEC2367}"/>
              </a:ext>
            </a:extLst>
          </p:cNvPr>
          <p:cNvSpPr txBox="1">
            <a:spLocks noChangeArrowheads="1"/>
          </p:cNvSpPr>
          <p:nvPr/>
        </p:nvSpPr>
        <p:spPr bwMode="auto">
          <a:xfrm>
            <a:off x="5076977" y="3229429"/>
            <a:ext cx="42832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蒸気</a:t>
            </a:r>
          </a:p>
        </p:txBody>
      </p:sp>
      <p:sp>
        <p:nvSpPr>
          <p:cNvPr id="30773" name="Line 50">
            <a:extLst>
              <a:ext uri="{FF2B5EF4-FFF2-40B4-BE49-F238E27FC236}">
                <a16:creationId xmlns:a16="http://schemas.microsoft.com/office/drawing/2014/main" id="{44ED75A0-E410-4CBF-89C3-1F3A3D843E33}"/>
              </a:ext>
            </a:extLst>
          </p:cNvPr>
          <p:cNvSpPr>
            <a:spLocks noChangeShapeType="1"/>
          </p:cNvSpPr>
          <p:nvPr/>
        </p:nvSpPr>
        <p:spPr bwMode="auto">
          <a:xfrm>
            <a:off x="5408084" y="3363989"/>
            <a:ext cx="3235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4" name="Text Box 51">
            <a:extLst>
              <a:ext uri="{FF2B5EF4-FFF2-40B4-BE49-F238E27FC236}">
                <a16:creationId xmlns:a16="http://schemas.microsoft.com/office/drawing/2014/main" id="{8110462C-1412-42E0-B81F-BB010F07EAD2}"/>
              </a:ext>
            </a:extLst>
          </p:cNvPr>
          <p:cNvSpPr txBox="1">
            <a:spLocks noChangeArrowheads="1"/>
          </p:cNvSpPr>
          <p:nvPr/>
        </p:nvSpPr>
        <p:spPr bwMode="auto">
          <a:xfrm>
            <a:off x="2804584" y="4003524"/>
            <a:ext cx="42832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塩酸</a:t>
            </a:r>
          </a:p>
        </p:txBody>
      </p:sp>
      <p:sp>
        <p:nvSpPr>
          <p:cNvPr id="30775" name="Line 52">
            <a:extLst>
              <a:ext uri="{FF2B5EF4-FFF2-40B4-BE49-F238E27FC236}">
                <a16:creationId xmlns:a16="http://schemas.microsoft.com/office/drawing/2014/main" id="{F719ED9D-CBAD-435C-9C20-51164676295C}"/>
              </a:ext>
            </a:extLst>
          </p:cNvPr>
          <p:cNvSpPr>
            <a:spLocks noChangeShapeType="1"/>
          </p:cNvSpPr>
          <p:nvPr/>
        </p:nvSpPr>
        <p:spPr bwMode="auto">
          <a:xfrm>
            <a:off x="3170465" y="4130524"/>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6" name="Line 53">
            <a:extLst>
              <a:ext uri="{FF2B5EF4-FFF2-40B4-BE49-F238E27FC236}">
                <a16:creationId xmlns:a16="http://schemas.microsoft.com/office/drawing/2014/main" id="{41B2FE9E-8269-4775-BB33-77338331B7E3}"/>
              </a:ext>
            </a:extLst>
          </p:cNvPr>
          <p:cNvSpPr>
            <a:spLocks noChangeShapeType="1"/>
          </p:cNvSpPr>
          <p:nvPr/>
        </p:nvSpPr>
        <p:spPr bwMode="auto">
          <a:xfrm>
            <a:off x="3164417" y="2949727"/>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7" name="Text Box 54">
            <a:extLst>
              <a:ext uri="{FF2B5EF4-FFF2-40B4-BE49-F238E27FC236}">
                <a16:creationId xmlns:a16="http://schemas.microsoft.com/office/drawing/2014/main" id="{0B992D78-1788-4703-9E97-CA07F5A0EA46}"/>
              </a:ext>
            </a:extLst>
          </p:cNvPr>
          <p:cNvSpPr txBox="1">
            <a:spLocks noChangeArrowheads="1"/>
          </p:cNvSpPr>
          <p:nvPr/>
        </p:nvSpPr>
        <p:spPr bwMode="auto">
          <a:xfrm>
            <a:off x="3370037" y="3946071"/>
            <a:ext cx="675185"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ｐＨメーター</a:t>
            </a:r>
          </a:p>
        </p:txBody>
      </p:sp>
      <p:sp>
        <p:nvSpPr>
          <p:cNvPr id="30778" name="Text Box 55">
            <a:extLst>
              <a:ext uri="{FF2B5EF4-FFF2-40B4-BE49-F238E27FC236}">
                <a16:creationId xmlns:a16="http://schemas.microsoft.com/office/drawing/2014/main" id="{F49608D6-0E0D-44AF-90C1-D673EE855090}"/>
              </a:ext>
            </a:extLst>
          </p:cNvPr>
          <p:cNvSpPr txBox="1">
            <a:spLocks noChangeArrowheads="1"/>
          </p:cNvSpPr>
          <p:nvPr/>
        </p:nvSpPr>
        <p:spPr bwMode="auto">
          <a:xfrm>
            <a:off x="3566584" y="4470703"/>
            <a:ext cx="756938"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フィルタープレス</a:t>
            </a:r>
          </a:p>
        </p:txBody>
      </p:sp>
      <p:sp>
        <p:nvSpPr>
          <p:cNvPr id="30779" name="Text Box 56">
            <a:extLst>
              <a:ext uri="{FF2B5EF4-FFF2-40B4-BE49-F238E27FC236}">
                <a16:creationId xmlns:a16="http://schemas.microsoft.com/office/drawing/2014/main" id="{68571447-B56C-420E-835A-3A9F324E4942}"/>
              </a:ext>
            </a:extLst>
          </p:cNvPr>
          <p:cNvSpPr txBox="1">
            <a:spLocks noChangeArrowheads="1"/>
          </p:cNvSpPr>
          <p:nvPr/>
        </p:nvSpPr>
        <p:spPr bwMode="auto">
          <a:xfrm>
            <a:off x="3218846" y="5170715"/>
            <a:ext cx="915635"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　　　 塩酸</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Ｄ２ＥＨＰＡ</a:t>
            </a:r>
          </a:p>
        </p:txBody>
      </p:sp>
      <p:sp>
        <p:nvSpPr>
          <p:cNvPr id="30780" name="Line 57">
            <a:extLst>
              <a:ext uri="{FF2B5EF4-FFF2-40B4-BE49-F238E27FC236}">
                <a16:creationId xmlns:a16="http://schemas.microsoft.com/office/drawing/2014/main" id="{570F2622-4CF8-4AD8-827C-E2ADE0B2B9E8}"/>
              </a:ext>
            </a:extLst>
          </p:cNvPr>
          <p:cNvSpPr>
            <a:spLocks noChangeShapeType="1"/>
          </p:cNvSpPr>
          <p:nvPr/>
        </p:nvSpPr>
        <p:spPr bwMode="auto">
          <a:xfrm>
            <a:off x="3840240" y="5297714"/>
            <a:ext cx="20713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1" name="Line 58">
            <a:extLst>
              <a:ext uri="{FF2B5EF4-FFF2-40B4-BE49-F238E27FC236}">
                <a16:creationId xmlns:a16="http://schemas.microsoft.com/office/drawing/2014/main" id="{5E55D277-F0CE-467C-88F4-2132FE179E03}"/>
              </a:ext>
            </a:extLst>
          </p:cNvPr>
          <p:cNvSpPr>
            <a:spLocks noChangeShapeType="1"/>
          </p:cNvSpPr>
          <p:nvPr/>
        </p:nvSpPr>
        <p:spPr bwMode="auto">
          <a:xfrm>
            <a:off x="3840240" y="5430762"/>
            <a:ext cx="20713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2" name="Text Box 59">
            <a:extLst>
              <a:ext uri="{FF2B5EF4-FFF2-40B4-BE49-F238E27FC236}">
                <a16:creationId xmlns:a16="http://schemas.microsoft.com/office/drawing/2014/main" id="{117126FA-59AA-4444-AF54-E0D83E4361F0}"/>
              </a:ext>
            </a:extLst>
          </p:cNvPr>
          <p:cNvSpPr txBox="1">
            <a:spLocks noChangeArrowheads="1"/>
          </p:cNvSpPr>
          <p:nvPr/>
        </p:nvSpPr>
        <p:spPr bwMode="auto">
          <a:xfrm>
            <a:off x="2503716" y="5730119"/>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沈殿槽</a:t>
            </a:r>
          </a:p>
        </p:txBody>
      </p:sp>
      <p:sp>
        <p:nvSpPr>
          <p:cNvPr id="30783" name="Text Box 60">
            <a:extLst>
              <a:ext uri="{FF2B5EF4-FFF2-40B4-BE49-F238E27FC236}">
                <a16:creationId xmlns:a16="http://schemas.microsoft.com/office/drawing/2014/main" id="{711E88F4-BCDB-43E8-A03E-C9404C8D6246}"/>
              </a:ext>
            </a:extLst>
          </p:cNvPr>
          <p:cNvSpPr txBox="1">
            <a:spLocks noChangeArrowheads="1"/>
          </p:cNvSpPr>
          <p:nvPr/>
        </p:nvSpPr>
        <p:spPr bwMode="auto">
          <a:xfrm>
            <a:off x="2426608" y="6179155"/>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遠心分離</a:t>
            </a:r>
          </a:p>
        </p:txBody>
      </p:sp>
      <p:sp>
        <p:nvSpPr>
          <p:cNvPr id="30784" name="Line 61">
            <a:extLst>
              <a:ext uri="{FF2B5EF4-FFF2-40B4-BE49-F238E27FC236}">
                <a16:creationId xmlns:a16="http://schemas.microsoft.com/office/drawing/2014/main" id="{A5B04B5C-B78E-4EDF-832B-C46CD040AC22}"/>
              </a:ext>
            </a:extLst>
          </p:cNvPr>
          <p:cNvSpPr>
            <a:spLocks noChangeShapeType="1"/>
          </p:cNvSpPr>
          <p:nvPr/>
        </p:nvSpPr>
        <p:spPr bwMode="auto">
          <a:xfrm>
            <a:off x="2765274" y="5973536"/>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5" name="Text Box 62">
            <a:extLst>
              <a:ext uri="{FF2B5EF4-FFF2-40B4-BE49-F238E27FC236}">
                <a16:creationId xmlns:a16="http://schemas.microsoft.com/office/drawing/2014/main" id="{92B1A807-8379-46EA-A820-96D4821D52BB}"/>
              </a:ext>
            </a:extLst>
          </p:cNvPr>
          <p:cNvSpPr txBox="1">
            <a:spLocks noChangeArrowheads="1"/>
          </p:cNvSpPr>
          <p:nvPr/>
        </p:nvSpPr>
        <p:spPr bwMode="auto">
          <a:xfrm>
            <a:off x="2224012" y="6567715"/>
            <a:ext cx="1098378"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0000CC"/>
                </a:solidFill>
                <a:latin typeface="Meiryo UI" panose="020B0604030504040204" pitchFamily="50" charset="-128"/>
                <a:ea typeface="Meiryo UI" panose="020B0604030504040204" pitchFamily="50" charset="-128"/>
              </a:rPr>
              <a:t>中・重希土濃縮物</a:t>
            </a:r>
          </a:p>
        </p:txBody>
      </p:sp>
      <p:sp>
        <p:nvSpPr>
          <p:cNvPr id="30786" name="Line 63">
            <a:extLst>
              <a:ext uri="{FF2B5EF4-FFF2-40B4-BE49-F238E27FC236}">
                <a16:creationId xmlns:a16="http://schemas.microsoft.com/office/drawing/2014/main" id="{7F8C9652-F6D2-42B9-8340-EDA80A537644}"/>
              </a:ext>
            </a:extLst>
          </p:cNvPr>
          <p:cNvSpPr>
            <a:spLocks noChangeShapeType="1"/>
          </p:cNvSpPr>
          <p:nvPr/>
        </p:nvSpPr>
        <p:spPr bwMode="auto">
          <a:xfrm>
            <a:off x="2765274" y="6419548"/>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7" name="Line 64">
            <a:extLst>
              <a:ext uri="{FF2B5EF4-FFF2-40B4-BE49-F238E27FC236}">
                <a16:creationId xmlns:a16="http://schemas.microsoft.com/office/drawing/2014/main" id="{203BD3D6-0573-4C1D-B823-986C6E25FD62}"/>
              </a:ext>
            </a:extLst>
          </p:cNvPr>
          <p:cNvSpPr>
            <a:spLocks noChangeShapeType="1"/>
          </p:cNvSpPr>
          <p:nvPr/>
        </p:nvSpPr>
        <p:spPr bwMode="auto">
          <a:xfrm>
            <a:off x="4132036" y="5488215"/>
            <a:ext cx="0" cy="3552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8" name="Line 65">
            <a:extLst>
              <a:ext uri="{FF2B5EF4-FFF2-40B4-BE49-F238E27FC236}">
                <a16:creationId xmlns:a16="http://schemas.microsoft.com/office/drawing/2014/main" id="{04C79C8A-B122-43CF-89CD-AF8042123728}"/>
              </a:ext>
            </a:extLst>
          </p:cNvPr>
          <p:cNvSpPr>
            <a:spLocks noChangeShapeType="1"/>
          </p:cNvSpPr>
          <p:nvPr/>
        </p:nvSpPr>
        <p:spPr bwMode="auto">
          <a:xfrm flipH="1">
            <a:off x="3054048" y="5835952"/>
            <a:ext cx="10704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9" name="Text Box 66">
            <a:extLst>
              <a:ext uri="{FF2B5EF4-FFF2-40B4-BE49-F238E27FC236}">
                <a16:creationId xmlns:a16="http://schemas.microsoft.com/office/drawing/2014/main" id="{6FEA4333-97E2-4BC9-9938-24FD03C9E248}"/>
              </a:ext>
            </a:extLst>
          </p:cNvPr>
          <p:cNvSpPr txBox="1">
            <a:spLocks noChangeArrowheads="1"/>
          </p:cNvSpPr>
          <p:nvPr/>
        </p:nvSpPr>
        <p:spPr bwMode="auto">
          <a:xfrm>
            <a:off x="2488596" y="5314346"/>
            <a:ext cx="75373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Ｎａ</a:t>
            </a:r>
            <a:r>
              <a:rPr lang="ja-JP" altLang="en-US" sz="952" baseline="-25000">
                <a:latin typeface="Meiryo UI" panose="020B0604030504040204" pitchFamily="50" charset="-128"/>
                <a:ea typeface="Meiryo UI" panose="020B0604030504040204" pitchFamily="50" charset="-128"/>
              </a:rPr>
              <a:t>２</a:t>
            </a:r>
            <a:r>
              <a:rPr lang="ja-JP" altLang="en-US" sz="952">
                <a:latin typeface="Meiryo UI" panose="020B0604030504040204" pitchFamily="50" charset="-128"/>
                <a:ea typeface="Meiryo UI" panose="020B0604030504040204" pitchFamily="50" charset="-128"/>
              </a:rPr>
              <a:t>ＣＯ</a:t>
            </a:r>
          </a:p>
        </p:txBody>
      </p:sp>
      <p:sp>
        <p:nvSpPr>
          <p:cNvPr id="30790" name="Line 67">
            <a:extLst>
              <a:ext uri="{FF2B5EF4-FFF2-40B4-BE49-F238E27FC236}">
                <a16:creationId xmlns:a16="http://schemas.microsoft.com/office/drawing/2014/main" id="{687B6C92-301D-49A9-AEFA-D25FCD4AD2DA}"/>
              </a:ext>
            </a:extLst>
          </p:cNvPr>
          <p:cNvSpPr>
            <a:spLocks noChangeShapeType="1"/>
          </p:cNvSpPr>
          <p:nvPr/>
        </p:nvSpPr>
        <p:spPr bwMode="auto">
          <a:xfrm>
            <a:off x="2774346" y="553357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91" name="Text Box 68">
            <a:extLst>
              <a:ext uri="{FF2B5EF4-FFF2-40B4-BE49-F238E27FC236}">
                <a16:creationId xmlns:a16="http://schemas.microsoft.com/office/drawing/2014/main" id="{94D6EF5F-3C37-4F54-A3AF-AE439743591C}"/>
              </a:ext>
            </a:extLst>
          </p:cNvPr>
          <p:cNvSpPr txBox="1">
            <a:spLocks noChangeArrowheads="1"/>
          </p:cNvSpPr>
          <p:nvPr/>
        </p:nvSpPr>
        <p:spPr bwMode="auto">
          <a:xfrm>
            <a:off x="3439584" y="3271762"/>
            <a:ext cx="851515"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（モーｱフィルタ）</a:t>
            </a:r>
          </a:p>
        </p:txBody>
      </p:sp>
      <p:pic>
        <p:nvPicPr>
          <p:cNvPr id="30792" name="Picture 69" descr="sprite_launch_pad">
            <a:extLst>
              <a:ext uri="{FF2B5EF4-FFF2-40B4-BE49-F238E27FC236}">
                <a16:creationId xmlns:a16="http://schemas.microsoft.com/office/drawing/2014/main" id="{18A86ACD-26F8-4E61-BE65-14F07D503997}"/>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l="9334" t="6902" r="13333" b="6830"/>
          <a:stretch>
            <a:fillRect/>
          </a:stretch>
        </p:blipFill>
        <p:spPr bwMode="auto">
          <a:xfrm>
            <a:off x="8548310" y="1294191"/>
            <a:ext cx="1542143" cy="142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3" name="Text Box 70">
            <a:extLst>
              <a:ext uri="{FF2B5EF4-FFF2-40B4-BE49-F238E27FC236}">
                <a16:creationId xmlns:a16="http://schemas.microsoft.com/office/drawing/2014/main" id="{01DFE97D-D868-4BC0-B5D1-3D0A4CCEAA5A}"/>
              </a:ext>
            </a:extLst>
          </p:cNvPr>
          <p:cNvSpPr txBox="1">
            <a:spLocks noChangeArrowheads="1"/>
          </p:cNvSpPr>
          <p:nvPr/>
        </p:nvSpPr>
        <p:spPr bwMode="auto">
          <a:xfrm>
            <a:off x="8688917" y="2665488"/>
            <a:ext cx="1288143"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ＩＣＢＭ／ＳＲＢＭ</a:t>
            </a:r>
          </a:p>
        </p:txBody>
      </p:sp>
      <p:sp>
        <p:nvSpPr>
          <p:cNvPr id="30794" name="Text Box 71">
            <a:extLst>
              <a:ext uri="{FF2B5EF4-FFF2-40B4-BE49-F238E27FC236}">
                <a16:creationId xmlns:a16="http://schemas.microsoft.com/office/drawing/2014/main" id="{008DA90D-8738-4810-9765-1418080F25B3}"/>
              </a:ext>
            </a:extLst>
          </p:cNvPr>
          <p:cNvSpPr txBox="1">
            <a:spLocks noChangeArrowheads="1"/>
          </p:cNvSpPr>
          <p:nvPr/>
        </p:nvSpPr>
        <p:spPr bwMode="auto">
          <a:xfrm>
            <a:off x="9375414" y="1294191"/>
            <a:ext cx="55015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核弾頭</a:t>
            </a:r>
          </a:p>
        </p:txBody>
      </p:sp>
      <p:pic>
        <p:nvPicPr>
          <p:cNvPr id="30795" name="Picture 72" descr="42208309a">
            <a:extLst>
              <a:ext uri="{FF2B5EF4-FFF2-40B4-BE49-F238E27FC236}">
                <a16:creationId xmlns:a16="http://schemas.microsoft.com/office/drawing/2014/main" id="{2576A9F1-1305-48F6-A9CD-D07C94CA6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981585">
            <a:off x="8821965" y="845156"/>
            <a:ext cx="955524" cy="44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6" name="Text Box 73">
            <a:extLst>
              <a:ext uri="{FF2B5EF4-FFF2-40B4-BE49-F238E27FC236}">
                <a16:creationId xmlns:a16="http://schemas.microsoft.com/office/drawing/2014/main" id="{D575B829-226B-43F0-AFEE-8D6A75D4D05C}"/>
              </a:ext>
            </a:extLst>
          </p:cNvPr>
          <p:cNvSpPr txBox="1">
            <a:spLocks noChangeArrowheads="1"/>
          </p:cNvSpPr>
          <p:nvPr/>
        </p:nvSpPr>
        <p:spPr bwMode="auto">
          <a:xfrm>
            <a:off x="8884680" y="749905"/>
            <a:ext cx="79380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戦術核兵器</a:t>
            </a:r>
          </a:p>
        </p:txBody>
      </p:sp>
      <p:pic>
        <p:nvPicPr>
          <p:cNvPr id="30797" name="Picture 43">
            <a:extLst>
              <a:ext uri="{FF2B5EF4-FFF2-40B4-BE49-F238E27FC236}">
                <a16:creationId xmlns:a16="http://schemas.microsoft.com/office/drawing/2014/main" id="{B07D4ED5-D104-46FD-959B-C6F29F98F072}"/>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gray">
          <a:xfrm>
            <a:off x="7742465" y="5252357"/>
            <a:ext cx="876905" cy="108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8" name="Text Box 75">
            <a:extLst>
              <a:ext uri="{FF2B5EF4-FFF2-40B4-BE49-F238E27FC236}">
                <a16:creationId xmlns:a16="http://schemas.microsoft.com/office/drawing/2014/main" id="{2D60E6F2-A46A-462C-BA34-0D0264FE22A0}"/>
              </a:ext>
            </a:extLst>
          </p:cNvPr>
          <p:cNvSpPr txBox="1">
            <a:spLocks noChangeArrowheads="1"/>
          </p:cNvSpPr>
          <p:nvPr/>
        </p:nvSpPr>
        <p:spPr bwMode="auto">
          <a:xfrm>
            <a:off x="7298923" y="6303132"/>
            <a:ext cx="1770036" cy="531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トリウム原子炉</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　①軽水炉 （</a:t>
            </a:r>
            <a:r>
              <a:rPr lang="ja-JP" altLang="en-US" sz="952">
                <a:solidFill>
                  <a:srgbClr val="990000"/>
                </a:solidFill>
                <a:latin typeface="Meiryo UI" panose="020B0604030504040204" pitchFamily="50" charset="-128"/>
                <a:ea typeface="Meiryo UI" panose="020B0604030504040204" pitchFamily="50" charset="-128"/>
              </a:rPr>
              <a:t>固体</a:t>
            </a:r>
            <a:r>
              <a:rPr lang="ja-JP" altLang="en-US" sz="952">
                <a:latin typeface="Meiryo UI" panose="020B0604030504040204" pitchFamily="50" charset="-128"/>
                <a:ea typeface="Meiryo UI" panose="020B0604030504040204" pitchFamily="50" charset="-128"/>
              </a:rPr>
              <a:t>核燃料）</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　②溶融塩炉 （</a:t>
            </a:r>
            <a:r>
              <a:rPr lang="ja-JP" altLang="en-US" sz="952">
                <a:solidFill>
                  <a:srgbClr val="0033CC"/>
                </a:solidFill>
                <a:latin typeface="Meiryo UI" panose="020B0604030504040204" pitchFamily="50" charset="-128"/>
                <a:ea typeface="Meiryo UI" panose="020B0604030504040204" pitchFamily="50" charset="-128"/>
              </a:rPr>
              <a:t>液体</a:t>
            </a:r>
            <a:r>
              <a:rPr lang="ja-JP" altLang="en-US" sz="952">
                <a:latin typeface="Meiryo UI" panose="020B0604030504040204" pitchFamily="50" charset="-128"/>
                <a:ea typeface="Meiryo UI" panose="020B0604030504040204" pitchFamily="50" charset="-128"/>
              </a:rPr>
              <a:t>核燃料）</a:t>
            </a:r>
          </a:p>
        </p:txBody>
      </p:sp>
      <p:pic>
        <p:nvPicPr>
          <p:cNvPr id="30799" name="Picture 76">
            <a:extLst>
              <a:ext uri="{FF2B5EF4-FFF2-40B4-BE49-F238E27FC236}">
                <a16:creationId xmlns:a16="http://schemas.microsoft.com/office/drawing/2014/main" id="{76E72402-93BA-4233-8165-5E6DC4E40D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9906" y="931333"/>
            <a:ext cx="1322916" cy="61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0" name="Text Box 77">
            <a:extLst>
              <a:ext uri="{FF2B5EF4-FFF2-40B4-BE49-F238E27FC236}">
                <a16:creationId xmlns:a16="http://schemas.microsoft.com/office/drawing/2014/main" id="{9FC77A75-00C2-44F5-9DC5-A9800B74B16E}"/>
              </a:ext>
            </a:extLst>
          </p:cNvPr>
          <p:cNvSpPr txBox="1">
            <a:spLocks noChangeArrowheads="1"/>
          </p:cNvSpPr>
          <p:nvPr/>
        </p:nvSpPr>
        <p:spPr bwMode="auto">
          <a:xfrm>
            <a:off x="2206752" y="1480155"/>
            <a:ext cx="89479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レアアース鉱山</a:t>
            </a:r>
          </a:p>
        </p:txBody>
      </p:sp>
      <p:pic>
        <p:nvPicPr>
          <p:cNvPr id="30801" name="Picture 29" descr="D:\Documents and Settings\YNAD0433\Local Settings\Temporary Internet Files\Content.IE5\E3G50VEL\MCIN00299_0000[1].wmf">
            <a:extLst>
              <a:ext uri="{FF2B5EF4-FFF2-40B4-BE49-F238E27FC236}">
                <a16:creationId xmlns:a16="http://schemas.microsoft.com/office/drawing/2014/main" id="{4A1D8834-6B92-4076-AB2F-E72B354B0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5584" y="820965"/>
            <a:ext cx="541262" cy="59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2" name="Line 79">
            <a:extLst>
              <a:ext uri="{FF2B5EF4-FFF2-40B4-BE49-F238E27FC236}">
                <a16:creationId xmlns:a16="http://schemas.microsoft.com/office/drawing/2014/main" id="{148C4C34-E137-4ABE-8468-E55563851533}"/>
              </a:ext>
            </a:extLst>
          </p:cNvPr>
          <p:cNvSpPr>
            <a:spLocks noChangeShapeType="1"/>
          </p:cNvSpPr>
          <p:nvPr/>
        </p:nvSpPr>
        <p:spPr bwMode="auto">
          <a:xfrm>
            <a:off x="3772203" y="1300238"/>
            <a:ext cx="399143"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grpSp>
        <p:nvGrpSpPr>
          <p:cNvPr id="30803" name="Group 80">
            <a:extLst>
              <a:ext uri="{FF2B5EF4-FFF2-40B4-BE49-F238E27FC236}">
                <a16:creationId xmlns:a16="http://schemas.microsoft.com/office/drawing/2014/main" id="{DA857960-131D-48A9-8A4A-C4A5F418E851}"/>
              </a:ext>
            </a:extLst>
          </p:cNvPr>
          <p:cNvGrpSpPr>
            <a:grpSpLocks/>
          </p:cNvGrpSpPr>
          <p:nvPr/>
        </p:nvGrpSpPr>
        <p:grpSpPr bwMode="auto">
          <a:xfrm>
            <a:off x="5928180" y="1994203"/>
            <a:ext cx="748393" cy="266095"/>
            <a:chOff x="1425" y="2869"/>
            <a:chExt cx="495" cy="176"/>
          </a:xfrm>
        </p:grpSpPr>
        <p:sp>
          <p:nvSpPr>
            <p:cNvPr id="30826" name="Freeform 81">
              <a:extLst>
                <a:ext uri="{FF2B5EF4-FFF2-40B4-BE49-F238E27FC236}">
                  <a16:creationId xmlns:a16="http://schemas.microsoft.com/office/drawing/2014/main" id="{96049331-7F2E-4223-85C9-A0E67A47802B}"/>
                </a:ext>
              </a:extLst>
            </p:cNvPr>
            <p:cNvSpPr>
              <a:spLocks/>
            </p:cNvSpPr>
            <p:nvPr/>
          </p:nvSpPr>
          <p:spPr bwMode="auto">
            <a:xfrm>
              <a:off x="1425" y="2869"/>
              <a:ext cx="495" cy="176"/>
            </a:xfrm>
            <a:custGeom>
              <a:avLst/>
              <a:gdLst>
                <a:gd name="T0" fmla="*/ 0 w 1935"/>
                <a:gd name="T1" fmla="*/ 0 h 737"/>
                <a:gd name="T2" fmla="*/ 0 w 1935"/>
                <a:gd name="T3" fmla="*/ 0 h 737"/>
                <a:gd name="T4" fmla="*/ 0 w 1935"/>
                <a:gd name="T5" fmla="*/ 0 h 737"/>
                <a:gd name="T6" fmla="*/ 0 w 1935"/>
                <a:gd name="T7" fmla="*/ 0 h 737"/>
                <a:gd name="T8" fmla="*/ 0 w 1935"/>
                <a:gd name="T9" fmla="*/ 0 h 737"/>
                <a:gd name="T10" fmla="*/ 0 w 1935"/>
                <a:gd name="T11" fmla="*/ 0 h 737"/>
                <a:gd name="T12" fmla="*/ 0 w 1935"/>
                <a:gd name="T13" fmla="*/ 0 h 737"/>
                <a:gd name="T14" fmla="*/ 0 w 1935"/>
                <a:gd name="T15" fmla="*/ 0 h 737"/>
                <a:gd name="T16" fmla="*/ 0 w 1935"/>
                <a:gd name="T17" fmla="*/ 0 h 737"/>
                <a:gd name="T18" fmla="*/ 0 w 1935"/>
                <a:gd name="T19" fmla="*/ 0 h 737"/>
                <a:gd name="T20" fmla="*/ 0 w 1935"/>
                <a:gd name="T21" fmla="*/ 0 h 737"/>
                <a:gd name="T22" fmla="*/ 0 w 1935"/>
                <a:gd name="T23" fmla="*/ 0 h 737"/>
                <a:gd name="T24" fmla="*/ 0 w 1935"/>
                <a:gd name="T25" fmla="*/ 0 h 737"/>
                <a:gd name="T26" fmla="*/ 0 w 1935"/>
                <a:gd name="T27" fmla="*/ 0 h 737"/>
                <a:gd name="T28" fmla="*/ 0 w 1935"/>
                <a:gd name="T29" fmla="*/ 0 h 737"/>
                <a:gd name="T30" fmla="*/ 0 w 1935"/>
                <a:gd name="T31" fmla="*/ 0 h 737"/>
                <a:gd name="T32" fmla="*/ 0 w 1935"/>
                <a:gd name="T33" fmla="*/ 0 h 737"/>
                <a:gd name="T34" fmla="*/ 0 w 1935"/>
                <a:gd name="T35" fmla="*/ 0 h 737"/>
                <a:gd name="T36" fmla="*/ 0 w 1935"/>
                <a:gd name="T37" fmla="*/ 0 h 737"/>
                <a:gd name="T38" fmla="*/ 0 w 1935"/>
                <a:gd name="T39" fmla="*/ 0 h 737"/>
                <a:gd name="T40" fmla="*/ 1 w 1935"/>
                <a:gd name="T41" fmla="*/ 0 h 737"/>
                <a:gd name="T42" fmla="*/ 1 w 1935"/>
                <a:gd name="T43" fmla="*/ 0 h 737"/>
                <a:gd name="T44" fmla="*/ 1 w 1935"/>
                <a:gd name="T45" fmla="*/ 0 h 737"/>
                <a:gd name="T46" fmla="*/ 1 w 1935"/>
                <a:gd name="T47" fmla="*/ 0 h 737"/>
                <a:gd name="T48" fmla="*/ 1 w 1935"/>
                <a:gd name="T49" fmla="*/ 0 h 737"/>
                <a:gd name="T50" fmla="*/ 1 w 1935"/>
                <a:gd name="T51" fmla="*/ 0 h 737"/>
                <a:gd name="T52" fmla="*/ 1 w 1935"/>
                <a:gd name="T53" fmla="*/ 0 h 737"/>
                <a:gd name="T54" fmla="*/ 1 w 1935"/>
                <a:gd name="T55" fmla="*/ 0 h 737"/>
                <a:gd name="T56" fmla="*/ 1 w 1935"/>
                <a:gd name="T57" fmla="*/ 0 h 737"/>
                <a:gd name="T58" fmla="*/ 1 w 1935"/>
                <a:gd name="T59" fmla="*/ 0 h 737"/>
                <a:gd name="T60" fmla="*/ 1 w 1935"/>
                <a:gd name="T61" fmla="*/ 0 h 737"/>
                <a:gd name="T62" fmla="*/ 1 w 1935"/>
                <a:gd name="T63" fmla="*/ 0 h 737"/>
                <a:gd name="T64" fmla="*/ 1 w 1935"/>
                <a:gd name="T65" fmla="*/ 0 h 737"/>
                <a:gd name="T66" fmla="*/ 1 w 1935"/>
                <a:gd name="T67" fmla="*/ 0 h 737"/>
                <a:gd name="T68" fmla="*/ 1 w 1935"/>
                <a:gd name="T69" fmla="*/ 0 h 737"/>
                <a:gd name="T70" fmla="*/ 1 w 1935"/>
                <a:gd name="T71" fmla="*/ 0 h 737"/>
                <a:gd name="T72" fmla="*/ 1 w 1935"/>
                <a:gd name="T73" fmla="*/ 0 h 737"/>
                <a:gd name="T74" fmla="*/ 0 w 1935"/>
                <a:gd name="T75" fmla="*/ 0 h 737"/>
                <a:gd name="T76" fmla="*/ 0 w 1935"/>
                <a:gd name="T77" fmla="*/ 0 h 737"/>
                <a:gd name="T78" fmla="*/ 0 w 1935"/>
                <a:gd name="T79" fmla="*/ 0 h 737"/>
                <a:gd name="T80" fmla="*/ 0 w 1935"/>
                <a:gd name="T81" fmla="*/ 0 h 737"/>
                <a:gd name="T82" fmla="*/ 0 w 1935"/>
                <a:gd name="T83" fmla="*/ 0 h 737"/>
                <a:gd name="T84" fmla="*/ 0 w 1935"/>
                <a:gd name="T85" fmla="*/ 0 h 737"/>
                <a:gd name="T86" fmla="*/ 0 w 1935"/>
                <a:gd name="T87" fmla="*/ 0 h 737"/>
                <a:gd name="T88" fmla="*/ 0 w 1935"/>
                <a:gd name="T89" fmla="*/ 0 h 737"/>
                <a:gd name="T90" fmla="*/ 0 w 1935"/>
                <a:gd name="T91" fmla="*/ 0 h 737"/>
                <a:gd name="T92" fmla="*/ 0 w 1935"/>
                <a:gd name="T93" fmla="*/ 0 h 737"/>
                <a:gd name="T94" fmla="*/ 0 w 1935"/>
                <a:gd name="T95" fmla="*/ 0 h 7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5" h="737">
                  <a:moveTo>
                    <a:pt x="0" y="719"/>
                  </a:moveTo>
                  <a:lnTo>
                    <a:pt x="8" y="712"/>
                  </a:lnTo>
                  <a:lnTo>
                    <a:pt x="18" y="705"/>
                  </a:lnTo>
                  <a:lnTo>
                    <a:pt x="30" y="696"/>
                  </a:lnTo>
                  <a:lnTo>
                    <a:pt x="44" y="687"/>
                  </a:lnTo>
                  <a:lnTo>
                    <a:pt x="58" y="677"/>
                  </a:lnTo>
                  <a:lnTo>
                    <a:pt x="73" y="667"/>
                  </a:lnTo>
                  <a:lnTo>
                    <a:pt x="89" y="657"/>
                  </a:lnTo>
                  <a:lnTo>
                    <a:pt x="105" y="647"/>
                  </a:lnTo>
                  <a:lnTo>
                    <a:pt x="121" y="636"/>
                  </a:lnTo>
                  <a:lnTo>
                    <a:pt x="137" y="627"/>
                  </a:lnTo>
                  <a:lnTo>
                    <a:pt x="151" y="617"/>
                  </a:lnTo>
                  <a:lnTo>
                    <a:pt x="166" y="607"/>
                  </a:lnTo>
                  <a:lnTo>
                    <a:pt x="179" y="599"/>
                  </a:lnTo>
                  <a:lnTo>
                    <a:pt x="190" y="590"/>
                  </a:lnTo>
                  <a:lnTo>
                    <a:pt x="201" y="583"/>
                  </a:lnTo>
                  <a:lnTo>
                    <a:pt x="208" y="577"/>
                  </a:lnTo>
                  <a:lnTo>
                    <a:pt x="222" y="567"/>
                  </a:lnTo>
                  <a:lnTo>
                    <a:pt x="239" y="559"/>
                  </a:lnTo>
                  <a:lnTo>
                    <a:pt x="260" y="549"/>
                  </a:lnTo>
                  <a:lnTo>
                    <a:pt x="284" y="541"/>
                  </a:lnTo>
                  <a:lnTo>
                    <a:pt x="307" y="534"/>
                  </a:lnTo>
                  <a:lnTo>
                    <a:pt x="328" y="525"/>
                  </a:lnTo>
                  <a:lnTo>
                    <a:pt x="347" y="519"/>
                  </a:lnTo>
                  <a:lnTo>
                    <a:pt x="362" y="512"/>
                  </a:lnTo>
                  <a:lnTo>
                    <a:pt x="384" y="496"/>
                  </a:lnTo>
                  <a:lnTo>
                    <a:pt x="397" y="478"/>
                  </a:lnTo>
                  <a:lnTo>
                    <a:pt x="404" y="459"/>
                  </a:lnTo>
                  <a:lnTo>
                    <a:pt x="408" y="440"/>
                  </a:lnTo>
                  <a:lnTo>
                    <a:pt x="411" y="421"/>
                  </a:lnTo>
                  <a:lnTo>
                    <a:pt x="418" y="402"/>
                  </a:lnTo>
                  <a:lnTo>
                    <a:pt x="428" y="383"/>
                  </a:lnTo>
                  <a:lnTo>
                    <a:pt x="447" y="365"/>
                  </a:lnTo>
                  <a:lnTo>
                    <a:pt x="468" y="352"/>
                  </a:lnTo>
                  <a:lnTo>
                    <a:pt x="488" y="343"/>
                  </a:lnTo>
                  <a:lnTo>
                    <a:pt x="509" y="337"/>
                  </a:lnTo>
                  <a:lnTo>
                    <a:pt x="531" y="332"/>
                  </a:lnTo>
                  <a:lnTo>
                    <a:pt x="552" y="327"/>
                  </a:lnTo>
                  <a:lnTo>
                    <a:pt x="573" y="322"/>
                  </a:lnTo>
                  <a:lnTo>
                    <a:pt x="593" y="316"/>
                  </a:lnTo>
                  <a:lnTo>
                    <a:pt x="614" y="307"/>
                  </a:lnTo>
                  <a:lnTo>
                    <a:pt x="637" y="294"/>
                  </a:lnTo>
                  <a:lnTo>
                    <a:pt x="658" y="279"/>
                  </a:lnTo>
                  <a:lnTo>
                    <a:pt x="674" y="262"/>
                  </a:lnTo>
                  <a:lnTo>
                    <a:pt x="690" y="246"/>
                  </a:lnTo>
                  <a:lnTo>
                    <a:pt x="704" y="227"/>
                  </a:lnTo>
                  <a:lnTo>
                    <a:pt x="717" y="209"/>
                  </a:lnTo>
                  <a:lnTo>
                    <a:pt x="731" y="190"/>
                  </a:lnTo>
                  <a:lnTo>
                    <a:pt x="746" y="171"/>
                  </a:lnTo>
                  <a:lnTo>
                    <a:pt x="758" y="157"/>
                  </a:lnTo>
                  <a:lnTo>
                    <a:pt x="773" y="141"/>
                  </a:lnTo>
                  <a:lnTo>
                    <a:pt x="789" y="126"/>
                  </a:lnTo>
                  <a:lnTo>
                    <a:pt x="806" y="112"/>
                  </a:lnTo>
                  <a:lnTo>
                    <a:pt x="824" y="97"/>
                  </a:lnTo>
                  <a:lnTo>
                    <a:pt x="844" y="82"/>
                  </a:lnTo>
                  <a:lnTo>
                    <a:pt x="864" y="70"/>
                  </a:lnTo>
                  <a:lnTo>
                    <a:pt x="886" y="56"/>
                  </a:lnTo>
                  <a:lnTo>
                    <a:pt x="908" y="44"/>
                  </a:lnTo>
                  <a:lnTo>
                    <a:pt x="931" y="34"/>
                  </a:lnTo>
                  <a:lnTo>
                    <a:pt x="955" y="25"/>
                  </a:lnTo>
                  <a:lnTo>
                    <a:pt x="980" y="16"/>
                  </a:lnTo>
                  <a:lnTo>
                    <a:pt x="1006" y="10"/>
                  </a:lnTo>
                  <a:lnTo>
                    <a:pt x="1032" y="5"/>
                  </a:lnTo>
                  <a:lnTo>
                    <a:pt x="1059" y="2"/>
                  </a:lnTo>
                  <a:lnTo>
                    <a:pt x="1086" y="0"/>
                  </a:lnTo>
                  <a:lnTo>
                    <a:pt x="1114" y="3"/>
                  </a:lnTo>
                  <a:lnTo>
                    <a:pt x="1138" y="9"/>
                  </a:lnTo>
                  <a:lnTo>
                    <a:pt x="1155" y="18"/>
                  </a:lnTo>
                  <a:lnTo>
                    <a:pt x="1171" y="29"/>
                  </a:lnTo>
                  <a:lnTo>
                    <a:pt x="1186" y="41"/>
                  </a:lnTo>
                  <a:lnTo>
                    <a:pt x="1200" y="54"/>
                  </a:lnTo>
                  <a:lnTo>
                    <a:pt x="1216" y="66"/>
                  </a:lnTo>
                  <a:lnTo>
                    <a:pt x="1234" y="77"/>
                  </a:lnTo>
                  <a:lnTo>
                    <a:pt x="1242" y="79"/>
                  </a:lnTo>
                  <a:lnTo>
                    <a:pt x="1250" y="81"/>
                  </a:lnTo>
                  <a:lnTo>
                    <a:pt x="1258" y="82"/>
                  </a:lnTo>
                  <a:lnTo>
                    <a:pt x="1266" y="83"/>
                  </a:lnTo>
                  <a:lnTo>
                    <a:pt x="1274" y="84"/>
                  </a:lnTo>
                  <a:lnTo>
                    <a:pt x="1281" y="86"/>
                  </a:lnTo>
                  <a:lnTo>
                    <a:pt x="1288" y="88"/>
                  </a:lnTo>
                  <a:lnTo>
                    <a:pt x="1295" y="93"/>
                  </a:lnTo>
                  <a:lnTo>
                    <a:pt x="1314" y="109"/>
                  </a:lnTo>
                  <a:lnTo>
                    <a:pt x="1330" y="125"/>
                  </a:lnTo>
                  <a:lnTo>
                    <a:pt x="1347" y="141"/>
                  </a:lnTo>
                  <a:lnTo>
                    <a:pt x="1363" y="157"/>
                  </a:lnTo>
                  <a:lnTo>
                    <a:pt x="1379" y="172"/>
                  </a:lnTo>
                  <a:lnTo>
                    <a:pt x="1395" y="188"/>
                  </a:lnTo>
                  <a:lnTo>
                    <a:pt x="1413" y="204"/>
                  </a:lnTo>
                  <a:lnTo>
                    <a:pt x="1433" y="219"/>
                  </a:lnTo>
                  <a:lnTo>
                    <a:pt x="1441" y="226"/>
                  </a:lnTo>
                  <a:lnTo>
                    <a:pt x="1449" y="231"/>
                  </a:lnTo>
                  <a:lnTo>
                    <a:pt x="1456" y="236"/>
                  </a:lnTo>
                  <a:lnTo>
                    <a:pt x="1462" y="242"/>
                  </a:lnTo>
                  <a:lnTo>
                    <a:pt x="1468" y="250"/>
                  </a:lnTo>
                  <a:lnTo>
                    <a:pt x="1472" y="256"/>
                  </a:lnTo>
                  <a:lnTo>
                    <a:pt x="1475" y="264"/>
                  </a:lnTo>
                  <a:lnTo>
                    <a:pt x="1476" y="274"/>
                  </a:lnTo>
                  <a:lnTo>
                    <a:pt x="1474" y="290"/>
                  </a:lnTo>
                  <a:lnTo>
                    <a:pt x="1468" y="304"/>
                  </a:lnTo>
                  <a:lnTo>
                    <a:pt x="1462" y="319"/>
                  </a:lnTo>
                  <a:lnTo>
                    <a:pt x="1459" y="335"/>
                  </a:lnTo>
                  <a:lnTo>
                    <a:pt x="1461" y="351"/>
                  </a:lnTo>
                  <a:lnTo>
                    <a:pt x="1466" y="367"/>
                  </a:lnTo>
                  <a:lnTo>
                    <a:pt x="1473" y="382"/>
                  </a:lnTo>
                  <a:lnTo>
                    <a:pt x="1483" y="396"/>
                  </a:lnTo>
                  <a:lnTo>
                    <a:pt x="1496" y="410"/>
                  </a:lnTo>
                  <a:lnTo>
                    <a:pt x="1510" y="423"/>
                  </a:lnTo>
                  <a:lnTo>
                    <a:pt x="1525" y="435"/>
                  </a:lnTo>
                  <a:lnTo>
                    <a:pt x="1542" y="447"/>
                  </a:lnTo>
                  <a:lnTo>
                    <a:pt x="1559" y="458"/>
                  </a:lnTo>
                  <a:lnTo>
                    <a:pt x="1578" y="469"/>
                  </a:lnTo>
                  <a:lnTo>
                    <a:pt x="1595" y="478"/>
                  </a:lnTo>
                  <a:lnTo>
                    <a:pt x="1613" y="488"/>
                  </a:lnTo>
                  <a:lnTo>
                    <a:pt x="1631" y="496"/>
                  </a:lnTo>
                  <a:lnTo>
                    <a:pt x="1648" y="503"/>
                  </a:lnTo>
                  <a:lnTo>
                    <a:pt x="1664" y="510"/>
                  </a:lnTo>
                  <a:lnTo>
                    <a:pt x="1678" y="516"/>
                  </a:lnTo>
                  <a:lnTo>
                    <a:pt x="1695" y="524"/>
                  </a:lnTo>
                  <a:lnTo>
                    <a:pt x="1711" y="534"/>
                  </a:lnTo>
                  <a:lnTo>
                    <a:pt x="1726" y="544"/>
                  </a:lnTo>
                  <a:lnTo>
                    <a:pt x="1742" y="556"/>
                  </a:lnTo>
                  <a:lnTo>
                    <a:pt x="1756" y="568"/>
                  </a:lnTo>
                  <a:lnTo>
                    <a:pt x="1770" y="581"/>
                  </a:lnTo>
                  <a:lnTo>
                    <a:pt x="1785" y="593"/>
                  </a:lnTo>
                  <a:lnTo>
                    <a:pt x="1800" y="606"/>
                  </a:lnTo>
                  <a:lnTo>
                    <a:pt x="1814" y="620"/>
                  </a:lnTo>
                  <a:lnTo>
                    <a:pt x="1829" y="631"/>
                  </a:lnTo>
                  <a:lnTo>
                    <a:pt x="1845" y="643"/>
                  </a:lnTo>
                  <a:lnTo>
                    <a:pt x="1861" y="653"/>
                  </a:lnTo>
                  <a:lnTo>
                    <a:pt x="1878" y="663"/>
                  </a:lnTo>
                  <a:lnTo>
                    <a:pt x="1896" y="671"/>
                  </a:lnTo>
                  <a:lnTo>
                    <a:pt x="1915" y="677"/>
                  </a:lnTo>
                  <a:lnTo>
                    <a:pt x="1935" y="681"/>
                  </a:lnTo>
                  <a:lnTo>
                    <a:pt x="1930" y="692"/>
                  </a:lnTo>
                  <a:lnTo>
                    <a:pt x="1925" y="699"/>
                  </a:lnTo>
                  <a:lnTo>
                    <a:pt x="1917" y="706"/>
                  </a:lnTo>
                  <a:lnTo>
                    <a:pt x="1910" y="710"/>
                  </a:lnTo>
                  <a:lnTo>
                    <a:pt x="1901" y="713"/>
                  </a:lnTo>
                  <a:lnTo>
                    <a:pt x="1892" y="715"/>
                  </a:lnTo>
                  <a:lnTo>
                    <a:pt x="1883" y="718"/>
                  </a:lnTo>
                  <a:lnTo>
                    <a:pt x="1872" y="720"/>
                  </a:lnTo>
                  <a:lnTo>
                    <a:pt x="1739" y="720"/>
                  </a:lnTo>
                  <a:lnTo>
                    <a:pt x="1724" y="723"/>
                  </a:lnTo>
                  <a:lnTo>
                    <a:pt x="1711" y="725"/>
                  </a:lnTo>
                  <a:lnTo>
                    <a:pt x="1697" y="728"/>
                  </a:lnTo>
                  <a:lnTo>
                    <a:pt x="1685" y="730"/>
                  </a:lnTo>
                  <a:lnTo>
                    <a:pt x="1672" y="732"/>
                  </a:lnTo>
                  <a:lnTo>
                    <a:pt x="1658" y="733"/>
                  </a:lnTo>
                  <a:lnTo>
                    <a:pt x="1645" y="735"/>
                  </a:lnTo>
                  <a:lnTo>
                    <a:pt x="1630" y="737"/>
                  </a:lnTo>
                  <a:lnTo>
                    <a:pt x="1053" y="737"/>
                  </a:lnTo>
                  <a:lnTo>
                    <a:pt x="1037" y="733"/>
                  </a:lnTo>
                  <a:lnTo>
                    <a:pt x="1019" y="730"/>
                  </a:lnTo>
                  <a:lnTo>
                    <a:pt x="1000" y="727"/>
                  </a:lnTo>
                  <a:lnTo>
                    <a:pt x="981" y="723"/>
                  </a:lnTo>
                  <a:lnTo>
                    <a:pt x="961" y="721"/>
                  </a:lnTo>
                  <a:lnTo>
                    <a:pt x="942" y="719"/>
                  </a:lnTo>
                  <a:lnTo>
                    <a:pt x="923" y="716"/>
                  </a:lnTo>
                  <a:lnTo>
                    <a:pt x="906" y="713"/>
                  </a:lnTo>
                  <a:lnTo>
                    <a:pt x="730" y="713"/>
                  </a:lnTo>
                  <a:lnTo>
                    <a:pt x="712" y="711"/>
                  </a:lnTo>
                  <a:lnTo>
                    <a:pt x="694" y="709"/>
                  </a:lnTo>
                  <a:lnTo>
                    <a:pt x="676" y="707"/>
                  </a:lnTo>
                  <a:lnTo>
                    <a:pt x="660" y="703"/>
                  </a:lnTo>
                  <a:lnTo>
                    <a:pt x="642" y="701"/>
                  </a:lnTo>
                  <a:lnTo>
                    <a:pt x="625" y="699"/>
                  </a:lnTo>
                  <a:lnTo>
                    <a:pt x="608" y="697"/>
                  </a:lnTo>
                  <a:lnTo>
                    <a:pt x="592" y="695"/>
                  </a:lnTo>
                  <a:lnTo>
                    <a:pt x="575" y="694"/>
                  </a:lnTo>
                  <a:lnTo>
                    <a:pt x="558" y="692"/>
                  </a:lnTo>
                  <a:lnTo>
                    <a:pt x="541" y="691"/>
                  </a:lnTo>
                  <a:lnTo>
                    <a:pt x="523" y="689"/>
                  </a:lnTo>
                  <a:lnTo>
                    <a:pt x="506" y="688"/>
                  </a:lnTo>
                  <a:lnTo>
                    <a:pt x="488" y="688"/>
                  </a:lnTo>
                  <a:lnTo>
                    <a:pt x="469" y="687"/>
                  </a:lnTo>
                  <a:lnTo>
                    <a:pt x="450" y="687"/>
                  </a:lnTo>
                  <a:lnTo>
                    <a:pt x="416" y="687"/>
                  </a:lnTo>
                  <a:lnTo>
                    <a:pt x="382" y="688"/>
                  </a:lnTo>
                  <a:lnTo>
                    <a:pt x="350" y="690"/>
                  </a:lnTo>
                  <a:lnTo>
                    <a:pt x="317" y="692"/>
                  </a:lnTo>
                  <a:lnTo>
                    <a:pt x="287" y="694"/>
                  </a:lnTo>
                  <a:lnTo>
                    <a:pt x="257" y="697"/>
                  </a:lnTo>
                  <a:lnTo>
                    <a:pt x="228" y="700"/>
                  </a:lnTo>
                  <a:lnTo>
                    <a:pt x="200" y="702"/>
                  </a:lnTo>
                  <a:lnTo>
                    <a:pt x="172" y="706"/>
                  </a:lnTo>
                  <a:lnTo>
                    <a:pt x="146" y="709"/>
                  </a:lnTo>
                  <a:lnTo>
                    <a:pt x="120" y="712"/>
                  </a:lnTo>
                  <a:lnTo>
                    <a:pt x="95" y="714"/>
                  </a:lnTo>
                  <a:lnTo>
                    <a:pt x="71" y="716"/>
                  </a:lnTo>
                  <a:lnTo>
                    <a:pt x="47" y="718"/>
                  </a:lnTo>
                  <a:lnTo>
                    <a:pt x="23" y="719"/>
                  </a:lnTo>
                  <a:lnTo>
                    <a:pt x="0" y="7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30827" name="Freeform 82">
              <a:extLst>
                <a:ext uri="{FF2B5EF4-FFF2-40B4-BE49-F238E27FC236}">
                  <a16:creationId xmlns:a16="http://schemas.microsoft.com/office/drawing/2014/main" id="{F3CC5C6B-6FE4-486D-9C65-6E11B62024AA}"/>
                </a:ext>
              </a:extLst>
            </p:cNvPr>
            <p:cNvSpPr>
              <a:spLocks/>
            </p:cNvSpPr>
            <p:nvPr/>
          </p:nvSpPr>
          <p:spPr bwMode="auto">
            <a:xfrm>
              <a:off x="1446" y="2873"/>
              <a:ext cx="464" cy="167"/>
            </a:xfrm>
            <a:custGeom>
              <a:avLst/>
              <a:gdLst>
                <a:gd name="T0" fmla="*/ 0 w 1817"/>
                <a:gd name="T1" fmla="*/ 0 h 697"/>
                <a:gd name="T2" fmla="*/ 0 w 1817"/>
                <a:gd name="T3" fmla="*/ 0 h 697"/>
                <a:gd name="T4" fmla="*/ 0 w 1817"/>
                <a:gd name="T5" fmla="*/ 0 h 697"/>
                <a:gd name="T6" fmla="*/ 0 w 1817"/>
                <a:gd name="T7" fmla="*/ 0 h 697"/>
                <a:gd name="T8" fmla="*/ 0 w 1817"/>
                <a:gd name="T9" fmla="*/ 0 h 697"/>
                <a:gd name="T10" fmla="*/ 0 w 1817"/>
                <a:gd name="T11" fmla="*/ 0 h 697"/>
                <a:gd name="T12" fmla="*/ 0 w 1817"/>
                <a:gd name="T13" fmla="*/ 0 h 697"/>
                <a:gd name="T14" fmla="*/ 0 w 1817"/>
                <a:gd name="T15" fmla="*/ 0 h 697"/>
                <a:gd name="T16" fmla="*/ 0 w 1817"/>
                <a:gd name="T17" fmla="*/ 0 h 697"/>
                <a:gd name="T18" fmla="*/ 0 w 1817"/>
                <a:gd name="T19" fmla="*/ 0 h 697"/>
                <a:gd name="T20" fmla="*/ 0 w 1817"/>
                <a:gd name="T21" fmla="*/ 0 h 697"/>
                <a:gd name="T22" fmla="*/ 0 w 1817"/>
                <a:gd name="T23" fmla="*/ 0 h 697"/>
                <a:gd name="T24" fmla="*/ 0 w 1817"/>
                <a:gd name="T25" fmla="*/ 0 h 697"/>
                <a:gd name="T26" fmla="*/ 0 w 1817"/>
                <a:gd name="T27" fmla="*/ 0 h 697"/>
                <a:gd name="T28" fmla="*/ 0 w 1817"/>
                <a:gd name="T29" fmla="*/ 0 h 697"/>
                <a:gd name="T30" fmla="*/ 0 w 1817"/>
                <a:gd name="T31" fmla="*/ 0 h 697"/>
                <a:gd name="T32" fmla="*/ 0 w 1817"/>
                <a:gd name="T33" fmla="*/ 0 h 697"/>
                <a:gd name="T34" fmla="*/ 0 w 1817"/>
                <a:gd name="T35" fmla="*/ 0 h 697"/>
                <a:gd name="T36" fmla="*/ 0 w 1817"/>
                <a:gd name="T37" fmla="*/ 0 h 697"/>
                <a:gd name="T38" fmla="*/ 0 w 1817"/>
                <a:gd name="T39" fmla="*/ 0 h 697"/>
                <a:gd name="T40" fmla="*/ 0 w 1817"/>
                <a:gd name="T41" fmla="*/ 0 h 697"/>
                <a:gd name="T42" fmla="*/ 1 w 1817"/>
                <a:gd name="T43" fmla="*/ 0 h 697"/>
                <a:gd name="T44" fmla="*/ 1 w 1817"/>
                <a:gd name="T45" fmla="*/ 0 h 697"/>
                <a:gd name="T46" fmla="*/ 1 w 1817"/>
                <a:gd name="T47" fmla="*/ 0 h 697"/>
                <a:gd name="T48" fmla="*/ 1 w 1817"/>
                <a:gd name="T49" fmla="*/ 0 h 697"/>
                <a:gd name="T50" fmla="*/ 1 w 1817"/>
                <a:gd name="T51" fmla="*/ 0 h 697"/>
                <a:gd name="T52" fmla="*/ 1 w 1817"/>
                <a:gd name="T53" fmla="*/ 0 h 697"/>
                <a:gd name="T54" fmla="*/ 1 w 1817"/>
                <a:gd name="T55" fmla="*/ 0 h 697"/>
                <a:gd name="T56" fmla="*/ 1 w 1817"/>
                <a:gd name="T57" fmla="*/ 0 h 697"/>
                <a:gd name="T58" fmla="*/ 1 w 1817"/>
                <a:gd name="T59" fmla="*/ 0 h 697"/>
                <a:gd name="T60" fmla="*/ 1 w 1817"/>
                <a:gd name="T61" fmla="*/ 0 h 697"/>
                <a:gd name="T62" fmla="*/ 1 w 1817"/>
                <a:gd name="T63" fmla="*/ 0 h 697"/>
                <a:gd name="T64" fmla="*/ 1 w 1817"/>
                <a:gd name="T65" fmla="*/ 0 h 697"/>
                <a:gd name="T66" fmla="*/ 1 w 1817"/>
                <a:gd name="T67" fmla="*/ 0 h 697"/>
                <a:gd name="T68" fmla="*/ 1 w 1817"/>
                <a:gd name="T69" fmla="*/ 0 h 697"/>
                <a:gd name="T70" fmla="*/ 1 w 1817"/>
                <a:gd name="T71" fmla="*/ 0 h 697"/>
                <a:gd name="T72" fmla="*/ 1 w 1817"/>
                <a:gd name="T73" fmla="*/ 0 h 697"/>
                <a:gd name="T74" fmla="*/ 0 w 1817"/>
                <a:gd name="T75" fmla="*/ 0 h 697"/>
                <a:gd name="T76" fmla="*/ 0 w 1817"/>
                <a:gd name="T77" fmla="*/ 0 h 697"/>
                <a:gd name="T78" fmla="*/ 0 w 1817"/>
                <a:gd name="T79" fmla="*/ 0 h 697"/>
                <a:gd name="T80" fmla="*/ 0 w 1817"/>
                <a:gd name="T81" fmla="*/ 0 h 697"/>
                <a:gd name="T82" fmla="*/ 0 w 1817"/>
                <a:gd name="T83" fmla="*/ 0 h 697"/>
                <a:gd name="T84" fmla="*/ 0 w 1817"/>
                <a:gd name="T85" fmla="*/ 0 h 697"/>
                <a:gd name="T86" fmla="*/ 0 w 1817"/>
                <a:gd name="T87" fmla="*/ 0 h 697"/>
                <a:gd name="T88" fmla="*/ 0 w 1817"/>
                <a:gd name="T89" fmla="*/ 0 h 697"/>
                <a:gd name="T90" fmla="*/ 0 w 1817"/>
                <a:gd name="T91" fmla="*/ 0 h 697"/>
                <a:gd name="T92" fmla="*/ 0 w 1817"/>
                <a:gd name="T93" fmla="*/ 0 h 697"/>
                <a:gd name="T94" fmla="*/ 0 w 1817"/>
                <a:gd name="T95" fmla="*/ 0 h 6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817" h="697">
                  <a:moveTo>
                    <a:pt x="0" y="677"/>
                  </a:moveTo>
                  <a:lnTo>
                    <a:pt x="8" y="671"/>
                  </a:lnTo>
                  <a:lnTo>
                    <a:pt x="18" y="663"/>
                  </a:lnTo>
                  <a:lnTo>
                    <a:pt x="30" y="655"/>
                  </a:lnTo>
                  <a:lnTo>
                    <a:pt x="43" y="647"/>
                  </a:lnTo>
                  <a:lnTo>
                    <a:pt x="58" y="637"/>
                  </a:lnTo>
                  <a:lnTo>
                    <a:pt x="74" y="629"/>
                  </a:lnTo>
                  <a:lnTo>
                    <a:pt x="89" y="619"/>
                  </a:lnTo>
                  <a:lnTo>
                    <a:pt x="106" y="610"/>
                  </a:lnTo>
                  <a:lnTo>
                    <a:pt x="122" y="601"/>
                  </a:lnTo>
                  <a:lnTo>
                    <a:pt x="137" y="591"/>
                  </a:lnTo>
                  <a:lnTo>
                    <a:pt x="153" y="583"/>
                  </a:lnTo>
                  <a:lnTo>
                    <a:pt x="168" y="574"/>
                  </a:lnTo>
                  <a:lnTo>
                    <a:pt x="180" y="566"/>
                  </a:lnTo>
                  <a:lnTo>
                    <a:pt x="192" y="559"/>
                  </a:lnTo>
                  <a:lnTo>
                    <a:pt x="201" y="552"/>
                  </a:lnTo>
                  <a:lnTo>
                    <a:pt x="209" y="546"/>
                  </a:lnTo>
                  <a:lnTo>
                    <a:pt x="219" y="539"/>
                  </a:lnTo>
                  <a:lnTo>
                    <a:pt x="230" y="532"/>
                  </a:lnTo>
                  <a:lnTo>
                    <a:pt x="241" y="528"/>
                  </a:lnTo>
                  <a:lnTo>
                    <a:pt x="254" y="525"/>
                  </a:lnTo>
                  <a:lnTo>
                    <a:pt x="265" y="523"/>
                  </a:lnTo>
                  <a:lnTo>
                    <a:pt x="278" y="520"/>
                  </a:lnTo>
                  <a:lnTo>
                    <a:pt x="290" y="516"/>
                  </a:lnTo>
                  <a:lnTo>
                    <a:pt x="302" y="510"/>
                  </a:lnTo>
                  <a:lnTo>
                    <a:pt x="323" y="495"/>
                  </a:lnTo>
                  <a:lnTo>
                    <a:pt x="339" y="475"/>
                  </a:lnTo>
                  <a:lnTo>
                    <a:pt x="350" y="454"/>
                  </a:lnTo>
                  <a:lnTo>
                    <a:pt x="360" y="431"/>
                  </a:lnTo>
                  <a:lnTo>
                    <a:pt x="369" y="409"/>
                  </a:lnTo>
                  <a:lnTo>
                    <a:pt x="380" y="387"/>
                  </a:lnTo>
                  <a:lnTo>
                    <a:pt x="393" y="367"/>
                  </a:lnTo>
                  <a:lnTo>
                    <a:pt x="412" y="349"/>
                  </a:lnTo>
                  <a:lnTo>
                    <a:pt x="431" y="338"/>
                  </a:lnTo>
                  <a:lnTo>
                    <a:pt x="452" y="328"/>
                  </a:lnTo>
                  <a:lnTo>
                    <a:pt x="473" y="322"/>
                  </a:lnTo>
                  <a:lnTo>
                    <a:pt x="494" y="316"/>
                  </a:lnTo>
                  <a:lnTo>
                    <a:pt x="516" y="311"/>
                  </a:lnTo>
                  <a:lnTo>
                    <a:pt x="537" y="306"/>
                  </a:lnTo>
                  <a:lnTo>
                    <a:pt x="557" y="300"/>
                  </a:lnTo>
                  <a:lnTo>
                    <a:pt x="577" y="291"/>
                  </a:lnTo>
                  <a:lnTo>
                    <a:pt x="598" y="279"/>
                  </a:lnTo>
                  <a:lnTo>
                    <a:pt x="615" y="264"/>
                  </a:lnTo>
                  <a:lnTo>
                    <a:pt x="631" y="248"/>
                  </a:lnTo>
                  <a:lnTo>
                    <a:pt x="645" y="232"/>
                  </a:lnTo>
                  <a:lnTo>
                    <a:pt x="657" y="215"/>
                  </a:lnTo>
                  <a:lnTo>
                    <a:pt x="670" y="197"/>
                  </a:lnTo>
                  <a:lnTo>
                    <a:pt x="682" y="179"/>
                  </a:lnTo>
                  <a:lnTo>
                    <a:pt x="696" y="162"/>
                  </a:lnTo>
                  <a:lnTo>
                    <a:pt x="708" y="148"/>
                  </a:lnTo>
                  <a:lnTo>
                    <a:pt x="721" y="133"/>
                  </a:lnTo>
                  <a:lnTo>
                    <a:pt x="735" y="120"/>
                  </a:lnTo>
                  <a:lnTo>
                    <a:pt x="751" y="105"/>
                  </a:lnTo>
                  <a:lnTo>
                    <a:pt x="767" y="91"/>
                  </a:lnTo>
                  <a:lnTo>
                    <a:pt x="785" y="79"/>
                  </a:lnTo>
                  <a:lnTo>
                    <a:pt x="803" y="65"/>
                  </a:lnTo>
                  <a:lnTo>
                    <a:pt x="823" y="54"/>
                  </a:lnTo>
                  <a:lnTo>
                    <a:pt x="843" y="42"/>
                  </a:lnTo>
                  <a:lnTo>
                    <a:pt x="864" y="32"/>
                  </a:lnTo>
                  <a:lnTo>
                    <a:pt x="886" y="23"/>
                  </a:lnTo>
                  <a:lnTo>
                    <a:pt x="909" y="15"/>
                  </a:lnTo>
                  <a:lnTo>
                    <a:pt x="932" y="9"/>
                  </a:lnTo>
                  <a:lnTo>
                    <a:pt x="955" y="4"/>
                  </a:lnTo>
                  <a:lnTo>
                    <a:pt x="979" y="1"/>
                  </a:lnTo>
                  <a:lnTo>
                    <a:pt x="1004" y="0"/>
                  </a:lnTo>
                  <a:lnTo>
                    <a:pt x="1030" y="2"/>
                  </a:lnTo>
                  <a:lnTo>
                    <a:pt x="1050" y="9"/>
                  </a:lnTo>
                  <a:lnTo>
                    <a:pt x="1067" y="17"/>
                  </a:lnTo>
                  <a:lnTo>
                    <a:pt x="1082" y="27"/>
                  </a:lnTo>
                  <a:lnTo>
                    <a:pt x="1095" y="39"/>
                  </a:lnTo>
                  <a:lnTo>
                    <a:pt x="1108" y="52"/>
                  </a:lnTo>
                  <a:lnTo>
                    <a:pt x="1121" y="63"/>
                  </a:lnTo>
                  <a:lnTo>
                    <a:pt x="1138" y="72"/>
                  </a:lnTo>
                  <a:lnTo>
                    <a:pt x="1146" y="75"/>
                  </a:lnTo>
                  <a:lnTo>
                    <a:pt x="1153" y="77"/>
                  </a:lnTo>
                  <a:lnTo>
                    <a:pt x="1160" y="78"/>
                  </a:lnTo>
                  <a:lnTo>
                    <a:pt x="1168" y="79"/>
                  </a:lnTo>
                  <a:lnTo>
                    <a:pt x="1174" y="80"/>
                  </a:lnTo>
                  <a:lnTo>
                    <a:pt x="1181" y="82"/>
                  </a:lnTo>
                  <a:lnTo>
                    <a:pt x="1186" y="84"/>
                  </a:lnTo>
                  <a:lnTo>
                    <a:pt x="1193" y="88"/>
                  </a:lnTo>
                  <a:lnTo>
                    <a:pt x="1211" y="104"/>
                  </a:lnTo>
                  <a:lnTo>
                    <a:pt x="1226" y="119"/>
                  </a:lnTo>
                  <a:lnTo>
                    <a:pt x="1241" y="133"/>
                  </a:lnTo>
                  <a:lnTo>
                    <a:pt x="1255" y="148"/>
                  </a:lnTo>
                  <a:lnTo>
                    <a:pt x="1269" y="163"/>
                  </a:lnTo>
                  <a:lnTo>
                    <a:pt x="1284" y="177"/>
                  </a:lnTo>
                  <a:lnTo>
                    <a:pt x="1301" y="193"/>
                  </a:lnTo>
                  <a:lnTo>
                    <a:pt x="1318" y="208"/>
                  </a:lnTo>
                  <a:lnTo>
                    <a:pt x="1326" y="213"/>
                  </a:lnTo>
                  <a:lnTo>
                    <a:pt x="1333" y="218"/>
                  </a:lnTo>
                  <a:lnTo>
                    <a:pt x="1339" y="223"/>
                  </a:lnTo>
                  <a:lnTo>
                    <a:pt x="1346" y="230"/>
                  </a:lnTo>
                  <a:lnTo>
                    <a:pt x="1350" y="236"/>
                  </a:lnTo>
                  <a:lnTo>
                    <a:pt x="1354" y="242"/>
                  </a:lnTo>
                  <a:lnTo>
                    <a:pt x="1356" y="251"/>
                  </a:lnTo>
                  <a:lnTo>
                    <a:pt x="1357" y="259"/>
                  </a:lnTo>
                  <a:lnTo>
                    <a:pt x="1355" y="274"/>
                  </a:lnTo>
                  <a:lnTo>
                    <a:pt x="1351" y="287"/>
                  </a:lnTo>
                  <a:lnTo>
                    <a:pt x="1346" y="301"/>
                  </a:lnTo>
                  <a:lnTo>
                    <a:pt x="1344" y="317"/>
                  </a:lnTo>
                  <a:lnTo>
                    <a:pt x="1345" y="332"/>
                  </a:lnTo>
                  <a:lnTo>
                    <a:pt x="1350" y="347"/>
                  </a:lnTo>
                  <a:lnTo>
                    <a:pt x="1356" y="362"/>
                  </a:lnTo>
                  <a:lnTo>
                    <a:pt x="1366" y="375"/>
                  </a:lnTo>
                  <a:lnTo>
                    <a:pt x="1376" y="388"/>
                  </a:lnTo>
                  <a:lnTo>
                    <a:pt x="1389" y="400"/>
                  </a:lnTo>
                  <a:lnTo>
                    <a:pt x="1403" y="412"/>
                  </a:lnTo>
                  <a:lnTo>
                    <a:pt x="1418" y="423"/>
                  </a:lnTo>
                  <a:lnTo>
                    <a:pt x="1434" y="434"/>
                  </a:lnTo>
                  <a:lnTo>
                    <a:pt x="1451" y="443"/>
                  </a:lnTo>
                  <a:lnTo>
                    <a:pt x="1466" y="453"/>
                  </a:lnTo>
                  <a:lnTo>
                    <a:pt x="1483" y="461"/>
                  </a:lnTo>
                  <a:lnTo>
                    <a:pt x="1499" y="470"/>
                  </a:lnTo>
                  <a:lnTo>
                    <a:pt x="1514" y="476"/>
                  </a:lnTo>
                  <a:lnTo>
                    <a:pt x="1528" y="483"/>
                  </a:lnTo>
                  <a:lnTo>
                    <a:pt x="1542" y="488"/>
                  </a:lnTo>
                  <a:lnTo>
                    <a:pt x="1557" y="497"/>
                  </a:lnTo>
                  <a:lnTo>
                    <a:pt x="1573" y="506"/>
                  </a:lnTo>
                  <a:lnTo>
                    <a:pt x="1590" y="518"/>
                  </a:lnTo>
                  <a:lnTo>
                    <a:pt x="1606" y="530"/>
                  </a:lnTo>
                  <a:lnTo>
                    <a:pt x="1622" y="544"/>
                  </a:lnTo>
                  <a:lnTo>
                    <a:pt x="1639" y="558"/>
                  </a:lnTo>
                  <a:lnTo>
                    <a:pt x="1657" y="572"/>
                  </a:lnTo>
                  <a:lnTo>
                    <a:pt x="1674" y="587"/>
                  </a:lnTo>
                  <a:lnTo>
                    <a:pt x="1690" y="602"/>
                  </a:lnTo>
                  <a:lnTo>
                    <a:pt x="1708" y="615"/>
                  </a:lnTo>
                  <a:lnTo>
                    <a:pt x="1726" y="629"/>
                  </a:lnTo>
                  <a:lnTo>
                    <a:pt x="1744" y="640"/>
                  </a:lnTo>
                  <a:lnTo>
                    <a:pt x="1762" y="651"/>
                  </a:lnTo>
                  <a:lnTo>
                    <a:pt x="1781" y="659"/>
                  </a:lnTo>
                  <a:lnTo>
                    <a:pt x="1798" y="667"/>
                  </a:lnTo>
                  <a:lnTo>
                    <a:pt x="1817" y="671"/>
                  </a:lnTo>
                  <a:lnTo>
                    <a:pt x="1811" y="680"/>
                  </a:lnTo>
                  <a:lnTo>
                    <a:pt x="1802" y="684"/>
                  </a:lnTo>
                  <a:lnTo>
                    <a:pt x="1788" y="685"/>
                  </a:lnTo>
                  <a:lnTo>
                    <a:pt x="1773" y="685"/>
                  </a:lnTo>
                  <a:lnTo>
                    <a:pt x="1758" y="683"/>
                  </a:lnTo>
                  <a:lnTo>
                    <a:pt x="1742" y="681"/>
                  </a:lnTo>
                  <a:lnTo>
                    <a:pt x="1728" y="681"/>
                  </a:lnTo>
                  <a:lnTo>
                    <a:pt x="1718" y="682"/>
                  </a:lnTo>
                  <a:lnTo>
                    <a:pt x="1596" y="682"/>
                  </a:lnTo>
                  <a:lnTo>
                    <a:pt x="1583" y="685"/>
                  </a:lnTo>
                  <a:lnTo>
                    <a:pt x="1571" y="687"/>
                  </a:lnTo>
                  <a:lnTo>
                    <a:pt x="1558" y="690"/>
                  </a:lnTo>
                  <a:lnTo>
                    <a:pt x="1547" y="691"/>
                  </a:lnTo>
                  <a:lnTo>
                    <a:pt x="1535" y="692"/>
                  </a:lnTo>
                  <a:lnTo>
                    <a:pt x="1524" y="694"/>
                  </a:lnTo>
                  <a:lnTo>
                    <a:pt x="1511" y="695"/>
                  </a:lnTo>
                  <a:lnTo>
                    <a:pt x="1498" y="697"/>
                  </a:lnTo>
                  <a:lnTo>
                    <a:pt x="974" y="697"/>
                  </a:lnTo>
                  <a:lnTo>
                    <a:pt x="959" y="693"/>
                  </a:lnTo>
                  <a:lnTo>
                    <a:pt x="943" y="690"/>
                  </a:lnTo>
                  <a:lnTo>
                    <a:pt x="927" y="687"/>
                  </a:lnTo>
                  <a:lnTo>
                    <a:pt x="909" y="684"/>
                  </a:lnTo>
                  <a:lnTo>
                    <a:pt x="890" y="682"/>
                  </a:lnTo>
                  <a:lnTo>
                    <a:pt x="873" y="680"/>
                  </a:lnTo>
                  <a:lnTo>
                    <a:pt x="856" y="678"/>
                  </a:lnTo>
                  <a:lnTo>
                    <a:pt x="841" y="675"/>
                  </a:lnTo>
                  <a:lnTo>
                    <a:pt x="681" y="675"/>
                  </a:lnTo>
                  <a:lnTo>
                    <a:pt x="665" y="673"/>
                  </a:lnTo>
                  <a:lnTo>
                    <a:pt x="649" y="671"/>
                  </a:lnTo>
                  <a:lnTo>
                    <a:pt x="633" y="669"/>
                  </a:lnTo>
                  <a:lnTo>
                    <a:pt x="617" y="667"/>
                  </a:lnTo>
                  <a:lnTo>
                    <a:pt x="602" y="664"/>
                  </a:lnTo>
                  <a:lnTo>
                    <a:pt x="587" y="662"/>
                  </a:lnTo>
                  <a:lnTo>
                    <a:pt x="571" y="660"/>
                  </a:lnTo>
                  <a:lnTo>
                    <a:pt x="557" y="658"/>
                  </a:lnTo>
                  <a:lnTo>
                    <a:pt x="541" y="656"/>
                  </a:lnTo>
                  <a:lnTo>
                    <a:pt x="525" y="655"/>
                  </a:lnTo>
                  <a:lnTo>
                    <a:pt x="509" y="653"/>
                  </a:lnTo>
                  <a:lnTo>
                    <a:pt x="494" y="652"/>
                  </a:lnTo>
                  <a:lnTo>
                    <a:pt x="478" y="651"/>
                  </a:lnTo>
                  <a:lnTo>
                    <a:pt x="461" y="651"/>
                  </a:lnTo>
                  <a:lnTo>
                    <a:pt x="445" y="650"/>
                  </a:lnTo>
                  <a:lnTo>
                    <a:pt x="428" y="650"/>
                  </a:lnTo>
                  <a:lnTo>
                    <a:pt x="396" y="650"/>
                  </a:lnTo>
                  <a:lnTo>
                    <a:pt x="365" y="651"/>
                  </a:lnTo>
                  <a:lnTo>
                    <a:pt x="334" y="652"/>
                  </a:lnTo>
                  <a:lnTo>
                    <a:pt x="304" y="654"/>
                  </a:lnTo>
                  <a:lnTo>
                    <a:pt x="275" y="656"/>
                  </a:lnTo>
                  <a:lnTo>
                    <a:pt x="246" y="658"/>
                  </a:lnTo>
                  <a:lnTo>
                    <a:pt x="219" y="661"/>
                  </a:lnTo>
                  <a:lnTo>
                    <a:pt x="192" y="663"/>
                  </a:lnTo>
                  <a:lnTo>
                    <a:pt x="165" y="665"/>
                  </a:lnTo>
                  <a:lnTo>
                    <a:pt x="140" y="669"/>
                  </a:lnTo>
                  <a:lnTo>
                    <a:pt x="114" y="671"/>
                  </a:lnTo>
                  <a:lnTo>
                    <a:pt x="90" y="673"/>
                  </a:lnTo>
                  <a:lnTo>
                    <a:pt x="66" y="675"/>
                  </a:lnTo>
                  <a:lnTo>
                    <a:pt x="43" y="676"/>
                  </a:lnTo>
                  <a:lnTo>
                    <a:pt x="21" y="677"/>
                  </a:lnTo>
                  <a:lnTo>
                    <a:pt x="0" y="677"/>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grpSp>
      <p:sp>
        <p:nvSpPr>
          <p:cNvPr id="30804" name="Text Box 83">
            <a:extLst>
              <a:ext uri="{FF2B5EF4-FFF2-40B4-BE49-F238E27FC236}">
                <a16:creationId xmlns:a16="http://schemas.microsoft.com/office/drawing/2014/main" id="{6F75CAC5-DA5B-4A37-B91A-DF746FDBC456}"/>
              </a:ext>
            </a:extLst>
          </p:cNvPr>
          <p:cNvSpPr txBox="1">
            <a:spLocks noChangeArrowheads="1"/>
          </p:cNvSpPr>
          <p:nvPr/>
        </p:nvSpPr>
        <p:spPr bwMode="auto">
          <a:xfrm>
            <a:off x="5704149" y="1631346"/>
            <a:ext cx="1281121"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レアアース採掘残土</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（放射能汚染土壌）</a:t>
            </a:r>
          </a:p>
        </p:txBody>
      </p:sp>
      <p:sp>
        <p:nvSpPr>
          <p:cNvPr id="30805" name="Line 84">
            <a:extLst>
              <a:ext uri="{FF2B5EF4-FFF2-40B4-BE49-F238E27FC236}">
                <a16:creationId xmlns:a16="http://schemas.microsoft.com/office/drawing/2014/main" id="{F09A2E4E-F99D-4C5E-8785-AEBA4F4B935A}"/>
              </a:ext>
            </a:extLst>
          </p:cNvPr>
          <p:cNvSpPr>
            <a:spLocks noChangeShapeType="1"/>
          </p:cNvSpPr>
          <p:nvPr/>
        </p:nvSpPr>
        <p:spPr bwMode="auto">
          <a:xfrm flipH="1">
            <a:off x="4797275" y="1764393"/>
            <a:ext cx="994833" cy="622905"/>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06" name="Text Box 85">
            <a:extLst>
              <a:ext uri="{FF2B5EF4-FFF2-40B4-BE49-F238E27FC236}">
                <a16:creationId xmlns:a16="http://schemas.microsoft.com/office/drawing/2014/main" id="{B5651DC5-F5D6-4C39-968E-24789FCFEEE2}"/>
              </a:ext>
            </a:extLst>
          </p:cNvPr>
          <p:cNvSpPr txBox="1">
            <a:spLocks noChangeArrowheads="1"/>
          </p:cNvSpPr>
          <p:nvPr/>
        </p:nvSpPr>
        <p:spPr bwMode="auto">
          <a:xfrm>
            <a:off x="3105453" y="1631346"/>
            <a:ext cx="1136850"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（２００メッシュ以下）</a:t>
            </a:r>
          </a:p>
        </p:txBody>
      </p:sp>
      <p:sp>
        <p:nvSpPr>
          <p:cNvPr id="30807" name="Line 86">
            <a:extLst>
              <a:ext uri="{FF2B5EF4-FFF2-40B4-BE49-F238E27FC236}">
                <a16:creationId xmlns:a16="http://schemas.microsoft.com/office/drawing/2014/main" id="{02F92C27-A407-4518-A294-65FE79167D26}"/>
              </a:ext>
            </a:extLst>
          </p:cNvPr>
          <p:cNvSpPr>
            <a:spLocks noChangeShapeType="1"/>
          </p:cNvSpPr>
          <p:nvPr/>
        </p:nvSpPr>
        <p:spPr bwMode="auto">
          <a:xfrm>
            <a:off x="6487584" y="5790595"/>
            <a:ext cx="124429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08" name="Text Box 87">
            <a:extLst>
              <a:ext uri="{FF2B5EF4-FFF2-40B4-BE49-F238E27FC236}">
                <a16:creationId xmlns:a16="http://schemas.microsoft.com/office/drawing/2014/main" id="{017A0E85-A110-47FB-AE8E-5A7142043AEF}"/>
              </a:ext>
            </a:extLst>
          </p:cNvPr>
          <p:cNvSpPr txBox="1">
            <a:spLocks noChangeArrowheads="1"/>
          </p:cNvSpPr>
          <p:nvPr/>
        </p:nvSpPr>
        <p:spPr bwMode="auto">
          <a:xfrm>
            <a:off x="6626679" y="5592537"/>
            <a:ext cx="915635"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加工工場経由</a:t>
            </a:r>
          </a:p>
        </p:txBody>
      </p:sp>
      <p:pic>
        <p:nvPicPr>
          <p:cNvPr id="30809" name="Picture 88" descr="Figure 8. Distribution substation">
            <a:extLst>
              <a:ext uri="{FF2B5EF4-FFF2-40B4-BE49-F238E27FC236}">
                <a16:creationId xmlns:a16="http://schemas.microsoft.com/office/drawing/2014/main" id="{8959AC40-8A62-40EA-BA7C-A901F6CD8A5B}"/>
              </a:ext>
            </a:extLst>
          </p:cNvPr>
          <p:cNvPicPr>
            <a:picLocks noChangeAspect="1" noChangeArrowheads="1"/>
          </p:cNvPicPr>
          <p:nvPr/>
        </p:nvPicPr>
        <p:blipFill>
          <a:blip r:embed="rId8">
            <a:lum bright="18000"/>
            <a:extLst>
              <a:ext uri="{28A0092B-C50C-407E-A947-70E740481C1C}">
                <a14:useLocalDpi xmlns:a14="http://schemas.microsoft.com/office/drawing/2010/main" val="0"/>
              </a:ext>
            </a:extLst>
          </a:blip>
          <a:srcRect l="6500" t="38225" r="46559" b="19861"/>
          <a:stretch>
            <a:fillRect/>
          </a:stretch>
        </p:blipFill>
        <p:spPr bwMode="auto">
          <a:xfrm>
            <a:off x="7660822" y="4298346"/>
            <a:ext cx="1019024" cy="59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0" name="AutoShape 89">
            <a:extLst>
              <a:ext uri="{FF2B5EF4-FFF2-40B4-BE49-F238E27FC236}">
                <a16:creationId xmlns:a16="http://schemas.microsoft.com/office/drawing/2014/main" id="{B75472AC-137C-44D4-8333-74C6F85F81E7}"/>
              </a:ext>
            </a:extLst>
          </p:cNvPr>
          <p:cNvSpPr>
            <a:spLocks noChangeArrowheads="1"/>
          </p:cNvSpPr>
          <p:nvPr/>
        </p:nvSpPr>
        <p:spPr bwMode="auto">
          <a:xfrm>
            <a:off x="8528655" y="687918"/>
            <a:ext cx="1608667" cy="2289024"/>
          </a:xfrm>
          <a:prstGeom prst="roundRect">
            <a:avLst>
              <a:gd name="adj" fmla="val 11574"/>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30811" name="Line 90">
            <a:extLst>
              <a:ext uri="{FF2B5EF4-FFF2-40B4-BE49-F238E27FC236}">
                <a16:creationId xmlns:a16="http://schemas.microsoft.com/office/drawing/2014/main" id="{283AE904-4475-476D-9076-968461FD27FD}"/>
              </a:ext>
            </a:extLst>
          </p:cNvPr>
          <p:cNvSpPr>
            <a:spLocks noChangeShapeType="1"/>
          </p:cNvSpPr>
          <p:nvPr/>
        </p:nvSpPr>
        <p:spPr bwMode="auto">
          <a:xfrm>
            <a:off x="9325430" y="2986012"/>
            <a:ext cx="7559" cy="279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2" name="Line 91">
            <a:extLst>
              <a:ext uri="{FF2B5EF4-FFF2-40B4-BE49-F238E27FC236}">
                <a16:creationId xmlns:a16="http://schemas.microsoft.com/office/drawing/2014/main" id="{85C29C91-CE9C-4C32-BBA4-C6936A709D6B}"/>
              </a:ext>
            </a:extLst>
          </p:cNvPr>
          <p:cNvSpPr>
            <a:spLocks noChangeShapeType="1"/>
          </p:cNvSpPr>
          <p:nvPr/>
        </p:nvSpPr>
        <p:spPr bwMode="auto">
          <a:xfrm flipH="1">
            <a:off x="8613322" y="5787571"/>
            <a:ext cx="713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3" name="Text Box 92">
            <a:extLst>
              <a:ext uri="{FF2B5EF4-FFF2-40B4-BE49-F238E27FC236}">
                <a16:creationId xmlns:a16="http://schemas.microsoft.com/office/drawing/2014/main" id="{22BCC411-146F-4AEE-938F-52238194EE68}"/>
              </a:ext>
            </a:extLst>
          </p:cNvPr>
          <p:cNvSpPr txBox="1">
            <a:spLocks noChangeArrowheads="1"/>
          </p:cNvSpPr>
          <p:nvPr/>
        </p:nvSpPr>
        <p:spPr bwMode="auto">
          <a:xfrm>
            <a:off x="9160558" y="3899203"/>
            <a:ext cx="331181" cy="945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プルトニュウム</a:t>
            </a:r>
          </a:p>
        </p:txBody>
      </p:sp>
      <p:sp>
        <p:nvSpPr>
          <p:cNvPr id="30814" name="Line 93">
            <a:extLst>
              <a:ext uri="{FF2B5EF4-FFF2-40B4-BE49-F238E27FC236}">
                <a16:creationId xmlns:a16="http://schemas.microsoft.com/office/drawing/2014/main" id="{B7A2BC6D-83F0-405A-A05D-F8F1C3205B5A}"/>
              </a:ext>
            </a:extLst>
          </p:cNvPr>
          <p:cNvSpPr>
            <a:spLocks noChangeShapeType="1"/>
          </p:cNvSpPr>
          <p:nvPr/>
        </p:nvSpPr>
        <p:spPr bwMode="auto">
          <a:xfrm flipV="1">
            <a:off x="8147655" y="4884965"/>
            <a:ext cx="0" cy="5563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5" name="AutoShape 94">
            <a:extLst>
              <a:ext uri="{FF2B5EF4-FFF2-40B4-BE49-F238E27FC236}">
                <a16:creationId xmlns:a16="http://schemas.microsoft.com/office/drawing/2014/main" id="{A2FE6FBF-EDE2-4E0F-B91F-5AF4A490B598}"/>
              </a:ext>
            </a:extLst>
          </p:cNvPr>
          <p:cNvSpPr>
            <a:spLocks noChangeArrowheads="1"/>
          </p:cNvSpPr>
          <p:nvPr/>
        </p:nvSpPr>
        <p:spPr bwMode="auto">
          <a:xfrm>
            <a:off x="7178525" y="2140857"/>
            <a:ext cx="1186845" cy="839108"/>
          </a:xfrm>
          <a:prstGeom prst="roundRect">
            <a:avLst>
              <a:gd name="adj" fmla="val 11574"/>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30816" name="Text Box 95">
            <a:extLst>
              <a:ext uri="{FF2B5EF4-FFF2-40B4-BE49-F238E27FC236}">
                <a16:creationId xmlns:a16="http://schemas.microsoft.com/office/drawing/2014/main" id="{1ACA069E-A11A-4DF3-8336-525FA3E0F8BC}"/>
              </a:ext>
            </a:extLst>
          </p:cNvPr>
          <p:cNvSpPr txBox="1">
            <a:spLocks noChangeArrowheads="1"/>
          </p:cNvSpPr>
          <p:nvPr/>
        </p:nvSpPr>
        <p:spPr bwMode="auto">
          <a:xfrm>
            <a:off x="7362193" y="1778001"/>
            <a:ext cx="793807"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六ヶ所村</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再処理施設</a:t>
            </a:r>
          </a:p>
        </p:txBody>
      </p:sp>
      <p:sp>
        <p:nvSpPr>
          <p:cNvPr id="30817" name="Line 96">
            <a:extLst>
              <a:ext uri="{FF2B5EF4-FFF2-40B4-BE49-F238E27FC236}">
                <a16:creationId xmlns:a16="http://schemas.microsoft.com/office/drawing/2014/main" id="{DE658598-EBBB-42FA-A219-9037C991E95C}"/>
              </a:ext>
            </a:extLst>
          </p:cNvPr>
          <p:cNvSpPr>
            <a:spLocks noChangeShapeType="1"/>
          </p:cNvSpPr>
          <p:nvPr/>
        </p:nvSpPr>
        <p:spPr bwMode="auto">
          <a:xfrm>
            <a:off x="7778750" y="2978453"/>
            <a:ext cx="0" cy="347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8" name="Line 97">
            <a:extLst>
              <a:ext uri="{FF2B5EF4-FFF2-40B4-BE49-F238E27FC236}">
                <a16:creationId xmlns:a16="http://schemas.microsoft.com/office/drawing/2014/main" id="{C6ECBD65-30FA-4B1B-844E-39493E59CEF2}"/>
              </a:ext>
            </a:extLst>
          </p:cNvPr>
          <p:cNvSpPr>
            <a:spLocks noChangeShapeType="1"/>
          </p:cNvSpPr>
          <p:nvPr/>
        </p:nvSpPr>
        <p:spPr bwMode="auto">
          <a:xfrm>
            <a:off x="7777240" y="3327703"/>
            <a:ext cx="153307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9" name="Text Box 98">
            <a:extLst>
              <a:ext uri="{FF2B5EF4-FFF2-40B4-BE49-F238E27FC236}">
                <a16:creationId xmlns:a16="http://schemas.microsoft.com/office/drawing/2014/main" id="{11A4BF16-2F36-48B6-9445-D300FFAB47B6}"/>
              </a:ext>
            </a:extLst>
          </p:cNvPr>
          <p:cNvSpPr txBox="1">
            <a:spLocks noChangeArrowheads="1"/>
          </p:cNvSpPr>
          <p:nvPr/>
        </p:nvSpPr>
        <p:spPr bwMode="auto">
          <a:xfrm>
            <a:off x="7805965" y="3707191"/>
            <a:ext cx="671979"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送配電網</a:t>
            </a:r>
          </a:p>
        </p:txBody>
      </p:sp>
      <p:sp>
        <p:nvSpPr>
          <p:cNvPr id="30820" name="Line 99">
            <a:extLst>
              <a:ext uri="{FF2B5EF4-FFF2-40B4-BE49-F238E27FC236}">
                <a16:creationId xmlns:a16="http://schemas.microsoft.com/office/drawing/2014/main" id="{E0A9E78E-BDC0-4A0E-995B-0A3D318DD757}"/>
              </a:ext>
            </a:extLst>
          </p:cNvPr>
          <p:cNvSpPr>
            <a:spLocks noChangeShapeType="1"/>
          </p:cNvSpPr>
          <p:nvPr/>
        </p:nvSpPr>
        <p:spPr bwMode="auto">
          <a:xfrm flipV="1">
            <a:off x="8144631" y="3912809"/>
            <a:ext cx="7560" cy="5216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21" name="AutoShape 100">
            <a:extLst>
              <a:ext uri="{FF2B5EF4-FFF2-40B4-BE49-F238E27FC236}">
                <a16:creationId xmlns:a16="http://schemas.microsoft.com/office/drawing/2014/main" id="{348A5DA4-C891-486F-BABE-B38081DAD164}"/>
              </a:ext>
            </a:extLst>
          </p:cNvPr>
          <p:cNvSpPr>
            <a:spLocks noChangeArrowheads="1"/>
          </p:cNvSpPr>
          <p:nvPr/>
        </p:nvSpPr>
        <p:spPr bwMode="auto">
          <a:xfrm>
            <a:off x="5795131" y="1592037"/>
            <a:ext cx="1102179" cy="715130"/>
          </a:xfrm>
          <a:prstGeom prst="roundRect">
            <a:avLst>
              <a:gd name="adj" fmla="val 11574"/>
            </a:avLst>
          </a:prstGeom>
          <a:noFill/>
          <a:ln w="9525"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30822" name="AutoShape 101">
            <a:extLst>
              <a:ext uri="{FF2B5EF4-FFF2-40B4-BE49-F238E27FC236}">
                <a16:creationId xmlns:a16="http://schemas.microsoft.com/office/drawing/2014/main" id="{4978ABC1-8A58-4B41-9ABB-E2C0D05E3BF1}"/>
              </a:ext>
            </a:extLst>
          </p:cNvPr>
          <p:cNvSpPr>
            <a:spLocks noChangeArrowheads="1"/>
          </p:cNvSpPr>
          <p:nvPr/>
        </p:nvSpPr>
        <p:spPr bwMode="auto">
          <a:xfrm rot="10800000">
            <a:off x="5163155" y="6195786"/>
            <a:ext cx="961571" cy="480786"/>
          </a:xfrm>
          <a:prstGeom prst="cloudCallout">
            <a:avLst>
              <a:gd name="adj1" fmla="val -44028"/>
              <a:gd name="adj2" fmla="val 11635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762">
                <a:latin typeface="Meiryo UI" panose="020B0604030504040204" pitchFamily="50" charset="-128"/>
                <a:ea typeface="Meiryo UI" panose="020B0604030504040204" pitchFamily="50" charset="-128"/>
              </a:rPr>
              <a:t>現在は廃棄されている</a:t>
            </a:r>
          </a:p>
        </p:txBody>
      </p:sp>
      <p:sp>
        <p:nvSpPr>
          <p:cNvPr id="30823" name="Text Box 102">
            <a:extLst>
              <a:ext uri="{FF2B5EF4-FFF2-40B4-BE49-F238E27FC236}">
                <a16:creationId xmlns:a16="http://schemas.microsoft.com/office/drawing/2014/main" id="{2F6EA240-AB9D-4EF5-ABAB-37BE5BEB78CE}"/>
              </a:ext>
            </a:extLst>
          </p:cNvPr>
          <p:cNvSpPr txBox="1">
            <a:spLocks noChangeArrowheads="1"/>
          </p:cNvSpPr>
          <p:nvPr/>
        </p:nvSpPr>
        <p:spPr bwMode="auto">
          <a:xfrm>
            <a:off x="8935359" y="5967488"/>
            <a:ext cx="817853"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FF0000"/>
                </a:solidFill>
                <a:latin typeface="Meiryo UI" panose="020B0604030504040204" pitchFamily="50" charset="-128"/>
                <a:ea typeface="Meiryo UI" panose="020B0604030504040204" pitchFamily="50" charset="-128"/>
              </a:rPr>
              <a:t>ウラン２３３</a:t>
            </a:r>
          </a:p>
        </p:txBody>
      </p:sp>
      <p:sp>
        <p:nvSpPr>
          <p:cNvPr id="30824" name="Line 103">
            <a:extLst>
              <a:ext uri="{FF2B5EF4-FFF2-40B4-BE49-F238E27FC236}">
                <a16:creationId xmlns:a16="http://schemas.microsoft.com/office/drawing/2014/main" id="{A22FBCAD-3C70-4B2D-AEDF-293CB44BF283}"/>
              </a:ext>
            </a:extLst>
          </p:cNvPr>
          <p:cNvSpPr>
            <a:spLocks noChangeShapeType="1"/>
          </p:cNvSpPr>
          <p:nvPr/>
        </p:nvSpPr>
        <p:spPr bwMode="auto">
          <a:xfrm>
            <a:off x="8628441" y="6096000"/>
            <a:ext cx="373441"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pic>
        <p:nvPicPr>
          <p:cNvPr id="30825" name="Picture 105" descr="TEC_087">
            <a:extLst>
              <a:ext uri="{FF2B5EF4-FFF2-40B4-BE49-F238E27FC236}">
                <a16:creationId xmlns:a16="http://schemas.microsoft.com/office/drawing/2014/main" id="{5CC32EF8-4F82-478C-8189-9EFAFE3338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2608" y="2366132"/>
            <a:ext cx="1049262" cy="48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テキスト ボックス 105">
            <a:extLst>
              <a:ext uri="{FF2B5EF4-FFF2-40B4-BE49-F238E27FC236}">
                <a16:creationId xmlns:a16="http://schemas.microsoft.com/office/drawing/2014/main" id="{41F1CBF8-50F9-4866-B358-DFD198DA1268}"/>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レアアースとトリウム</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2F82EE7-9061-4AA2-B806-638F349F80C5}"/>
              </a:ext>
            </a:extLst>
          </p:cNvPr>
          <p:cNvSpPr/>
          <p:nvPr/>
        </p:nvSpPr>
        <p:spPr>
          <a:xfrm>
            <a:off x="5380870" y="1816275"/>
            <a:ext cx="5873766" cy="4189012"/>
          </a:xfrm>
          <a:prstGeom prst="rect">
            <a:avLst/>
          </a:prstGeom>
          <a:blipFill>
            <a:blip r:embed="rId2" cstate="print"/>
            <a:stretch>
              <a:fillRect/>
            </a:stretch>
          </a:blipFill>
        </p:spPr>
        <p:txBody>
          <a:bodyPr lIns="0" tIns="0" rIns="0" bIns="0"/>
          <a:lstStyle/>
          <a:p>
            <a:pPr>
              <a:defRPr/>
            </a:pPr>
            <a:endParaRPr sz="1556"/>
          </a:p>
        </p:txBody>
      </p:sp>
      <p:pic>
        <p:nvPicPr>
          <p:cNvPr id="26630" name="図 13">
            <a:extLst>
              <a:ext uri="{FF2B5EF4-FFF2-40B4-BE49-F238E27FC236}">
                <a16:creationId xmlns:a16="http://schemas.microsoft.com/office/drawing/2014/main" id="{59084CFF-F433-497F-AC82-B5AA9EE0C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507" y="2313194"/>
            <a:ext cx="3977822" cy="363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正方形/長方形 14">
            <a:extLst>
              <a:ext uri="{FF2B5EF4-FFF2-40B4-BE49-F238E27FC236}">
                <a16:creationId xmlns:a16="http://schemas.microsoft.com/office/drawing/2014/main" id="{70A75F44-7D2D-4BF2-A4F1-B4016C691545}"/>
              </a:ext>
            </a:extLst>
          </p:cNvPr>
          <p:cNvSpPr/>
          <p:nvPr/>
        </p:nvSpPr>
        <p:spPr>
          <a:xfrm>
            <a:off x="390820" y="1566333"/>
            <a:ext cx="4413250" cy="898131"/>
          </a:xfrm>
          <a:prstGeom prst="rect">
            <a:avLst/>
          </a:prstGeom>
        </p:spPr>
        <p:txBody>
          <a:bodyPr>
            <a:spAutoFit/>
          </a:bodyPr>
          <a:lstStyle/>
          <a:p>
            <a:pPr marL="177291" algn="ctr">
              <a:lnSpc>
                <a:spcPts val="3406"/>
              </a:lnSpc>
              <a:defRPr/>
            </a:pPr>
            <a:r>
              <a:rPr lang="ja-JP" altLang="en-US" sz="1714" spc="-5" dirty="0">
                <a:latin typeface="Meiryo UI" panose="020B0604030504040204" pitchFamily="50" charset="-128"/>
                <a:ea typeface="Meiryo UI" panose="020B0604030504040204" pitchFamily="50" charset="-128"/>
              </a:rPr>
              <a:t>上海</a:t>
            </a:r>
            <a:r>
              <a:rPr lang="en-US" altLang="ja-JP" sz="1714" spc="-5" dirty="0">
                <a:latin typeface="Meiryo UI" panose="020B0604030504040204" pitchFamily="50" charset="-128"/>
                <a:ea typeface="Meiryo UI" panose="020B0604030504040204" pitchFamily="50" charset="-128"/>
                <a:cs typeface="Calibri"/>
              </a:rPr>
              <a:t>SINAP</a:t>
            </a:r>
            <a:r>
              <a:rPr lang="ja-JP" altLang="en-US" sz="1714" spc="-5" dirty="0">
                <a:latin typeface="Meiryo UI" panose="020B0604030504040204" pitchFamily="50" charset="-128"/>
                <a:ea typeface="Meiryo UI" panose="020B0604030504040204" pitchFamily="50" charset="-128"/>
                <a:cs typeface="Calibri"/>
              </a:rPr>
              <a:t>の</a:t>
            </a:r>
            <a:r>
              <a:rPr lang="ja-JP" altLang="en-US" sz="1714" spc="-5" dirty="0">
                <a:latin typeface="Meiryo UI" panose="020B0604030504040204" pitchFamily="50" charset="-128"/>
                <a:ea typeface="Meiryo UI" panose="020B0604030504040204" pitchFamily="50" charset="-128"/>
              </a:rPr>
              <a:t>溶融塩冷却炉</a:t>
            </a:r>
            <a:br>
              <a:rPr lang="en-US" altLang="ja-JP" sz="1714" spc="-5" dirty="0">
                <a:latin typeface="Meiryo UI" panose="020B0604030504040204" pitchFamily="50" charset="-128"/>
                <a:ea typeface="Meiryo UI" panose="020B0604030504040204" pitchFamily="50" charset="-128"/>
              </a:rPr>
            </a:br>
            <a:r>
              <a:rPr lang="ja-JP" altLang="en-US" sz="1333" dirty="0">
                <a:latin typeface="Meiryo UI" panose="020B0604030504040204" pitchFamily="50" charset="-128"/>
                <a:ea typeface="Meiryo UI" panose="020B0604030504040204" pitchFamily="50" charset="-128"/>
              </a:rPr>
              <a:t>（</a:t>
            </a:r>
            <a:r>
              <a:rPr lang="en-US" altLang="ja-JP" sz="1333" dirty="0">
                <a:latin typeface="Meiryo UI" panose="020B0604030504040204" pitchFamily="50" charset="-128"/>
                <a:ea typeface="Meiryo UI" panose="020B0604030504040204" pitchFamily="50" charset="-128"/>
                <a:cs typeface="Calibri"/>
              </a:rPr>
              <a:t>2MW</a:t>
            </a:r>
            <a:r>
              <a:rPr lang="en-US" altLang="ja-JP" sz="1333" baseline="-21021" dirty="0">
                <a:latin typeface="Meiryo UI" panose="020B0604030504040204" pitchFamily="50" charset="-128"/>
                <a:ea typeface="Meiryo UI" panose="020B0604030504040204" pitchFamily="50" charset="-128"/>
                <a:cs typeface="Calibri"/>
              </a:rPr>
              <a:t>th</a:t>
            </a:r>
            <a:r>
              <a:rPr lang="ja-JP" altLang="en-US" sz="1333" spc="-5" dirty="0">
                <a:latin typeface="Meiryo UI" panose="020B0604030504040204" pitchFamily="50" charset="-128"/>
                <a:ea typeface="Meiryo UI" panose="020B0604030504040204" pitchFamily="50" charset="-128"/>
              </a:rPr>
              <a:t>で始め、その後</a:t>
            </a:r>
            <a:r>
              <a:rPr lang="en-US" altLang="ja-JP" sz="1333" spc="-5" dirty="0">
                <a:latin typeface="Meiryo UI" panose="020B0604030504040204" pitchFamily="50" charset="-128"/>
                <a:ea typeface="Meiryo UI" panose="020B0604030504040204" pitchFamily="50" charset="-128"/>
                <a:cs typeface="Calibri"/>
              </a:rPr>
              <a:t>10MW</a:t>
            </a:r>
            <a:r>
              <a:rPr lang="en-US" altLang="ja-JP" sz="1333" spc="-6" baseline="-21021" dirty="0">
                <a:latin typeface="Meiryo UI" panose="020B0604030504040204" pitchFamily="50" charset="-128"/>
                <a:ea typeface="Meiryo UI" panose="020B0604030504040204" pitchFamily="50" charset="-128"/>
                <a:cs typeface="Calibri"/>
              </a:rPr>
              <a:t>th</a:t>
            </a:r>
            <a:r>
              <a:rPr lang="ja-JP" altLang="en-US" sz="1333" spc="-5" dirty="0">
                <a:latin typeface="Meiryo UI" panose="020B0604030504040204" pitchFamily="50" charset="-128"/>
                <a:ea typeface="Meiryo UI" panose="020B0604030504040204" pitchFamily="50" charset="-128"/>
              </a:rPr>
              <a:t>に拡張想定）</a:t>
            </a:r>
            <a:endParaRPr lang="ja-JP" altLang="en-US" sz="1333" dirty="0"/>
          </a:p>
        </p:txBody>
      </p:sp>
      <p:sp>
        <p:nvSpPr>
          <p:cNvPr id="26632" name="正方形/長方形 15">
            <a:extLst>
              <a:ext uri="{FF2B5EF4-FFF2-40B4-BE49-F238E27FC236}">
                <a16:creationId xmlns:a16="http://schemas.microsoft.com/office/drawing/2014/main" id="{C014C173-8638-49FA-9358-5ED5F6151423}"/>
              </a:ext>
            </a:extLst>
          </p:cNvPr>
          <p:cNvSpPr>
            <a:spLocks noChangeArrowheads="1"/>
          </p:cNvSpPr>
          <p:nvPr/>
        </p:nvSpPr>
        <p:spPr bwMode="auto">
          <a:xfrm>
            <a:off x="1272672" y="5838722"/>
            <a:ext cx="2008883"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dirty="0">
                <a:latin typeface="Meiryo UI" panose="020B0604030504040204" pitchFamily="50" charset="-128"/>
                <a:ea typeface="Meiryo UI" panose="020B0604030504040204" pitchFamily="50" charset="-128"/>
              </a:rPr>
              <a:t>（出典）</a:t>
            </a:r>
            <a:r>
              <a:rPr lang="en-US" altLang="ja-JP" sz="857" dirty="0">
                <a:latin typeface="Meiryo UI" panose="020B0604030504040204" pitchFamily="50" charset="-128"/>
                <a:ea typeface="Meiryo UI" panose="020B0604030504040204" pitchFamily="50" charset="-128"/>
              </a:rPr>
              <a:t>http://www.sinap.cas.cn/</a:t>
            </a:r>
            <a:endParaRPr lang="ja-JP" altLang="en-US" sz="857" dirty="0">
              <a:latin typeface="Meiryo UI" panose="020B0604030504040204" pitchFamily="50" charset="-128"/>
              <a:ea typeface="Meiryo UI" panose="020B0604030504040204" pitchFamily="50" charset="-128"/>
            </a:endParaRPr>
          </a:p>
        </p:txBody>
      </p:sp>
      <p:sp>
        <p:nvSpPr>
          <p:cNvPr id="26633" name="正方形/長方形 1">
            <a:extLst>
              <a:ext uri="{FF2B5EF4-FFF2-40B4-BE49-F238E27FC236}">
                <a16:creationId xmlns:a16="http://schemas.microsoft.com/office/drawing/2014/main" id="{7AFB4F0D-1BD1-4F1B-B374-809FDBDC8962}"/>
              </a:ext>
            </a:extLst>
          </p:cNvPr>
          <p:cNvSpPr>
            <a:spLocks noChangeArrowheads="1"/>
          </p:cNvSpPr>
          <p:nvPr/>
        </p:nvSpPr>
        <p:spPr bwMode="auto">
          <a:xfrm>
            <a:off x="2529418" y="6080881"/>
            <a:ext cx="7616976"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zh-CN" altLang="en-US" sz="1333" dirty="0">
                <a:latin typeface="Meiryo UI" panose="020B0604030504040204" pitchFamily="50" charset="-128"/>
                <a:ea typeface="Meiryo UI" panose="020B0604030504040204" pitchFamily="50" charset="-128"/>
              </a:rPr>
              <a:t>中国科学院上海应用物理研究所 沪</a:t>
            </a:r>
            <a:r>
              <a:rPr lang="en-US" altLang="zh-CN" sz="1333" dirty="0">
                <a:latin typeface="Meiryo UI" panose="020B0604030504040204" pitchFamily="50" charset="-128"/>
                <a:ea typeface="Meiryo UI" panose="020B0604030504040204" pitchFamily="50" charset="-128"/>
              </a:rPr>
              <a:t>ICP</a:t>
            </a:r>
            <a:r>
              <a:rPr lang="zh-CN" altLang="en-US" sz="1333" dirty="0">
                <a:latin typeface="Meiryo UI" panose="020B0604030504040204" pitchFamily="50" charset="-128"/>
                <a:ea typeface="Meiryo UI" panose="020B0604030504040204" pitchFamily="50" charset="-128"/>
              </a:rPr>
              <a:t>备</a:t>
            </a:r>
            <a:r>
              <a:rPr lang="en-US" altLang="zh-CN" sz="1333" dirty="0">
                <a:latin typeface="Meiryo UI" panose="020B0604030504040204" pitchFamily="50" charset="-128"/>
                <a:ea typeface="Meiryo UI" panose="020B0604030504040204" pitchFamily="50" charset="-128"/>
              </a:rPr>
              <a:t>05005479</a:t>
            </a:r>
            <a:r>
              <a:rPr lang="zh-CN" altLang="en-US" sz="1333" dirty="0">
                <a:latin typeface="Meiryo UI" panose="020B0604030504040204" pitchFamily="50" charset="-128"/>
                <a:ea typeface="Meiryo UI" panose="020B0604030504040204" pitchFamily="50" charset="-128"/>
              </a:rPr>
              <a:t>号</a:t>
            </a:r>
            <a:br>
              <a:rPr lang="zh-CN" altLang="en-US" sz="1333" dirty="0">
                <a:latin typeface="Meiryo UI" panose="020B0604030504040204" pitchFamily="50" charset="-128"/>
                <a:ea typeface="Meiryo UI" panose="020B0604030504040204" pitchFamily="50" charset="-128"/>
              </a:rPr>
            </a:br>
            <a:r>
              <a:rPr lang="zh-CN" altLang="en-US" sz="1333" dirty="0">
                <a:latin typeface="Meiryo UI" panose="020B0604030504040204" pitchFamily="50" charset="-128"/>
                <a:ea typeface="Meiryo UI" panose="020B0604030504040204" pitchFamily="50" charset="-128"/>
              </a:rPr>
              <a:t>通信地址：上海</a:t>
            </a:r>
            <a:r>
              <a:rPr lang="en-US" altLang="zh-CN" sz="1333" dirty="0">
                <a:latin typeface="Meiryo UI" panose="020B0604030504040204" pitchFamily="50" charset="-128"/>
                <a:ea typeface="Meiryo UI" panose="020B0604030504040204" pitchFamily="50" charset="-128"/>
              </a:rPr>
              <a:t>800-204</a:t>
            </a:r>
            <a:r>
              <a:rPr lang="zh-CN" altLang="en-US" sz="1333" dirty="0">
                <a:latin typeface="Meiryo UI" panose="020B0604030504040204" pitchFamily="50" charset="-128"/>
                <a:ea typeface="Meiryo UI" panose="020B0604030504040204" pitchFamily="50" charset="-128"/>
              </a:rPr>
              <a:t>邮政信箱</a:t>
            </a:r>
            <a:r>
              <a:rPr lang="en-US" altLang="zh-CN" sz="1333" dirty="0">
                <a:latin typeface="Meiryo UI" panose="020B0604030504040204" pitchFamily="50" charset="-128"/>
                <a:ea typeface="Meiryo UI" panose="020B0604030504040204" pitchFamily="50" charset="-128"/>
              </a:rPr>
              <a:t>(201800) </a:t>
            </a:r>
            <a:r>
              <a:rPr lang="zh-CN" altLang="en-US" sz="1333" dirty="0">
                <a:latin typeface="Meiryo UI" panose="020B0604030504040204" pitchFamily="50" charset="-128"/>
                <a:ea typeface="Meiryo UI" panose="020B0604030504040204" pitchFamily="50" charset="-128"/>
              </a:rPr>
              <a:t>电话：</a:t>
            </a:r>
            <a:r>
              <a:rPr lang="en-US" altLang="zh-CN" sz="1333" dirty="0">
                <a:latin typeface="Meiryo UI" panose="020B0604030504040204" pitchFamily="50" charset="-128"/>
                <a:ea typeface="Meiryo UI" panose="020B0604030504040204" pitchFamily="50" charset="-128"/>
              </a:rPr>
              <a:t>+86-21-59553998</a:t>
            </a:r>
            <a:br>
              <a:rPr lang="en-US" altLang="zh-CN" sz="1333" dirty="0">
                <a:latin typeface="Meiryo UI" panose="020B0604030504040204" pitchFamily="50" charset="-128"/>
                <a:ea typeface="Meiryo UI" panose="020B0604030504040204" pitchFamily="50" charset="-128"/>
              </a:rPr>
            </a:br>
            <a:r>
              <a:rPr lang="zh-CN" altLang="en-US" sz="1333" dirty="0">
                <a:latin typeface="Meiryo UI" panose="020B0604030504040204" pitchFamily="50" charset="-128"/>
                <a:ea typeface="Meiryo UI" panose="020B0604030504040204" pitchFamily="50" charset="-128"/>
              </a:rPr>
              <a:t>嘉定园区：嘉定区嘉罗公路</a:t>
            </a:r>
            <a:r>
              <a:rPr lang="en-US" altLang="zh-CN" sz="1333" dirty="0">
                <a:latin typeface="Meiryo UI" panose="020B0604030504040204" pitchFamily="50" charset="-128"/>
                <a:ea typeface="Meiryo UI" panose="020B0604030504040204" pitchFamily="50" charset="-128"/>
              </a:rPr>
              <a:t>2019</a:t>
            </a:r>
            <a:r>
              <a:rPr lang="zh-CN" altLang="en-US" sz="1333" dirty="0">
                <a:latin typeface="Meiryo UI" panose="020B0604030504040204" pitchFamily="50" charset="-128"/>
                <a:ea typeface="Meiryo UI" panose="020B0604030504040204" pitchFamily="50" charset="-128"/>
              </a:rPr>
              <a:t>号（</a:t>
            </a:r>
            <a:r>
              <a:rPr lang="en-US" altLang="zh-CN" sz="1333" dirty="0">
                <a:latin typeface="Meiryo UI" panose="020B0604030504040204" pitchFamily="50" charset="-128"/>
                <a:ea typeface="Meiryo UI" panose="020B0604030504040204" pitchFamily="50" charset="-128"/>
              </a:rPr>
              <a:t>201800</a:t>
            </a:r>
            <a:r>
              <a:rPr lang="zh-CN" altLang="en-US" sz="1333" dirty="0">
                <a:latin typeface="Meiryo UI" panose="020B0604030504040204" pitchFamily="50" charset="-128"/>
                <a:ea typeface="Meiryo UI" panose="020B0604030504040204" pitchFamily="50" charset="-128"/>
              </a:rPr>
              <a:t>） 张江园区：浦东新区张衡路</a:t>
            </a:r>
            <a:r>
              <a:rPr lang="en-US" altLang="zh-CN" sz="1333" dirty="0">
                <a:latin typeface="Meiryo UI" panose="020B0604030504040204" pitchFamily="50" charset="-128"/>
                <a:ea typeface="Meiryo UI" panose="020B0604030504040204" pitchFamily="50" charset="-128"/>
              </a:rPr>
              <a:t>239</a:t>
            </a:r>
            <a:r>
              <a:rPr lang="zh-CN" altLang="en-US" sz="1333" dirty="0">
                <a:latin typeface="Meiryo UI" panose="020B0604030504040204" pitchFamily="50" charset="-128"/>
                <a:ea typeface="Meiryo UI" panose="020B0604030504040204" pitchFamily="50" charset="-128"/>
              </a:rPr>
              <a:t>号（</a:t>
            </a:r>
            <a:r>
              <a:rPr lang="en-US" altLang="zh-CN" sz="1333" dirty="0">
                <a:latin typeface="Meiryo UI" panose="020B0604030504040204" pitchFamily="50" charset="-128"/>
                <a:ea typeface="Meiryo UI" panose="020B0604030504040204" pitchFamily="50" charset="-128"/>
              </a:rPr>
              <a:t>201204</a:t>
            </a:r>
            <a:r>
              <a:rPr lang="zh-CN" altLang="en-US" sz="1333" dirty="0">
                <a:latin typeface="Meiryo UI" panose="020B0604030504040204" pitchFamily="50" charset="-128"/>
                <a:ea typeface="Meiryo UI" panose="020B0604030504040204" pitchFamily="50" charset="-128"/>
              </a:rPr>
              <a:t>） </a:t>
            </a:r>
            <a:endParaRPr lang="ja-JP" altLang="en-US" sz="1333" dirty="0">
              <a:latin typeface="Meiryo UI" panose="020B0604030504040204" pitchFamily="50" charset="-128"/>
              <a:ea typeface="Meiryo UI" panose="020B0604030504040204" pitchFamily="50" charset="-128"/>
            </a:endParaRPr>
          </a:p>
        </p:txBody>
      </p:sp>
      <p:pic>
        <p:nvPicPr>
          <p:cNvPr id="26634" name="図 2">
            <a:extLst>
              <a:ext uri="{FF2B5EF4-FFF2-40B4-BE49-F238E27FC236}">
                <a16:creationId xmlns:a16="http://schemas.microsoft.com/office/drawing/2014/main" id="{66CAEA31-18DA-4DA3-A888-FCAB2C1862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2965" y="586619"/>
            <a:ext cx="9026071" cy="97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a:extLst>
              <a:ext uri="{FF2B5EF4-FFF2-40B4-BE49-F238E27FC236}">
                <a16:creationId xmlns:a16="http://schemas.microsoft.com/office/drawing/2014/main" id="{009313B1-7E85-42E8-9879-8669FC3909E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熔融塩炉は、上海応用物理研究所で開発中</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テキスト ボックス 43">
            <a:extLst>
              <a:ext uri="{FF2B5EF4-FFF2-40B4-BE49-F238E27FC236}">
                <a16:creationId xmlns:a16="http://schemas.microsoft.com/office/drawing/2014/main" id="{E22DF9FF-FF63-4CD0-A5D2-D8C37BDD8238}"/>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トリウム溶融塩炉で高レベル使用済み核燃料は消せる～</a:t>
            </a:r>
          </a:p>
        </p:txBody>
      </p:sp>
      <p:pic>
        <p:nvPicPr>
          <p:cNvPr id="16" name="Picture 16">
            <a:extLst>
              <a:ext uri="{FF2B5EF4-FFF2-40B4-BE49-F238E27FC236}">
                <a16:creationId xmlns:a16="http://schemas.microsoft.com/office/drawing/2014/main" id="{38F54CC4-6F13-438D-8BDE-314A7572B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422" y="1638822"/>
            <a:ext cx="5400675" cy="184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Oval 9">
            <a:extLst>
              <a:ext uri="{FF2B5EF4-FFF2-40B4-BE49-F238E27FC236}">
                <a16:creationId xmlns:a16="http://schemas.microsoft.com/office/drawing/2014/main" id="{80B9B107-C2B6-4E68-B158-5F1AF367CAF2}"/>
              </a:ext>
            </a:extLst>
          </p:cNvPr>
          <p:cNvSpPr>
            <a:spLocks noChangeArrowheads="1"/>
          </p:cNvSpPr>
          <p:nvPr/>
        </p:nvSpPr>
        <p:spPr bwMode="auto">
          <a:xfrm rot="20066493">
            <a:off x="3408632" y="3371578"/>
            <a:ext cx="802165" cy="153103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8" name="Text Box 10">
            <a:extLst>
              <a:ext uri="{FF2B5EF4-FFF2-40B4-BE49-F238E27FC236}">
                <a16:creationId xmlns:a16="http://schemas.microsoft.com/office/drawing/2014/main" id="{AA1AA79F-AC5F-4712-94A7-F05FD4A80272}"/>
              </a:ext>
            </a:extLst>
          </p:cNvPr>
          <p:cNvSpPr txBox="1">
            <a:spLocks noChangeArrowheads="1"/>
          </p:cNvSpPr>
          <p:nvPr/>
        </p:nvSpPr>
        <p:spPr bwMode="auto">
          <a:xfrm>
            <a:off x="5841393" y="4838123"/>
            <a:ext cx="5680466"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2400" dirty="0">
                <a:solidFill>
                  <a:srgbClr val="C00000"/>
                </a:solidFill>
                <a:latin typeface="BIZ UDPゴシック" panose="020B0400000000000000" pitchFamily="50" charset="-128"/>
                <a:ea typeface="BIZ UDPゴシック" panose="020B0400000000000000" pitchFamily="50" charset="-128"/>
              </a:rPr>
              <a:t>トリウムを使えば使用済み燃料を消せる。</a:t>
            </a:r>
          </a:p>
        </p:txBody>
      </p:sp>
      <p:sp>
        <p:nvSpPr>
          <p:cNvPr id="19" name="Text Box 14">
            <a:extLst>
              <a:ext uri="{FF2B5EF4-FFF2-40B4-BE49-F238E27FC236}">
                <a16:creationId xmlns:a16="http://schemas.microsoft.com/office/drawing/2014/main" id="{3B5BA6E8-D33F-4767-AB44-B0CCF0DAE666}"/>
              </a:ext>
            </a:extLst>
          </p:cNvPr>
          <p:cNvSpPr txBox="1">
            <a:spLocks noChangeArrowheads="1"/>
          </p:cNvSpPr>
          <p:nvPr/>
        </p:nvSpPr>
        <p:spPr bwMode="auto">
          <a:xfrm>
            <a:off x="1021968" y="5600778"/>
            <a:ext cx="101480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2400" dirty="0">
                <a:latin typeface="UD デジタル 教科書体 NK-B" panose="02020700000000000000" pitchFamily="18" charset="-128"/>
                <a:ea typeface="UD デジタル 教科書体 NK-B" panose="02020700000000000000" pitchFamily="18" charset="-128"/>
              </a:rPr>
              <a:t>トリウム溶融塩炉の利用は廃炉ビジネスの「キーワード」</a:t>
            </a:r>
            <a:endParaRPr lang="en-US" altLang="ja-JP" sz="2400" dirty="0">
              <a:latin typeface="UD デジタル 教科書体 NK-B" panose="02020700000000000000" pitchFamily="18" charset="-128"/>
              <a:ea typeface="UD デジタル 教科書体 NK-B" panose="02020700000000000000" pitchFamily="18" charset="-128"/>
            </a:endParaRPr>
          </a:p>
          <a:p>
            <a:r>
              <a:rPr lang="ja-JP" altLang="en-US" sz="2400" dirty="0">
                <a:latin typeface="UD デジタル 教科書体 NK-B" panose="02020700000000000000" pitchFamily="18" charset="-128"/>
                <a:ea typeface="UD デジタル 教科書体 NK-B" panose="02020700000000000000" pitchFamily="18" charset="-128"/>
              </a:rPr>
              <a:t>だから世界中が“廃炉ビジネス”を打ち出したトリウム溶融塩炉の開発</a:t>
            </a:r>
          </a:p>
        </p:txBody>
      </p:sp>
      <p:pic>
        <p:nvPicPr>
          <p:cNvPr id="21" name="Picture 17">
            <a:extLst>
              <a:ext uri="{FF2B5EF4-FFF2-40B4-BE49-F238E27FC236}">
                <a16:creationId xmlns:a16="http://schemas.microsoft.com/office/drawing/2014/main" id="{508C01A0-BF5D-439F-9239-7BDFE972FE8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588" r="2534"/>
          <a:stretch>
            <a:fillRect/>
          </a:stretch>
        </p:blipFill>
        <p:spPr bwMode="auto">
          <a:xfrm>
            <a:off x="390134" y="732773"/>
            <a:ext cx="5882980" cy="4634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8">
            <a:extLst>
              <a:ext uri="{FF2B5EF4-FFF2-40B4-BE49-F238E27FC236}">
                <a16:creationId xmlns:a16="http://schemas.microsoft.com/office/drawing/2014/main" id="{98815CE2-D368-4BCD-82C6-5811BCD10CE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77"/>
          <a:stretch>
            <a:fillRect/>
          </a:stretch>
        </p:blipFill>
        <p:spPr bwMode="auto">
          <a:xfrm>
            <a:off x="6692627" y="2820510"/>
            <a:ext cx="32385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Line 11">
            <a:extLst>
              <a:ext uri="{FF2B5EF4-FFF2-40B4-BE49-F238E27FC236}">
                <a16:creationId xmlns:a16="http://schemas.microsoft.com/office/drawing/2014/main" id="{791B4A6F-E385-4294-82BE-1AE965399DBE}"/>
              </a:ext>
            </a:extLst>
          </p:cNvPr>
          <p:cNvSpPr>
            <a:spLocks noChangeShapeType="1"/>
          </p:cNvSpPr>
          <p:nvPr/>
        </p:nvSpPr>
        <p:spPr bwMode="auto">
          <a:xfrm flipH="1" flipV="1">
            <a:off x="3869877" y="4134371"/>
            <a:ext cx="2806755" cy="71968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25" name="object 12">
            <a:extLst>
              <a:ext uri="{FF2B5EF4-FFF2-40B4-BE49-F238E27FC236}">
                <a16:creationId xmlns:a16="http://schemas.microsoft.com/office/drawing/2014/main" id="{BBDD2458-59B5-46BC-A3B8-15806222F15E}"/>
              </a:ext>
            </a:extLst>
          </p:cNvPr>
          <p:cNvPicPr/>
          <p:nvPr/>
        </p:nvPicPr>
        <p:blipFill>
          <a:blip r:embed="rId5" cstate="print"/>
          <a:stretch>
            <a:fillRect/>
          </a:stretch>
        </p:blipFill>
        <p:spPr>
          <a:xfrm>
            <a:off x="8747743" y="720342"/>
            <a:ext cx="3143634" cy="1969131"/>
          </a:xfrm>
          <a:prstGeom prst="rect">
            <a:avLst/>
          </a:prstGeom>
        </p:spPr>
      </p:pic>
    </p:spTree>
    <p:extLst>
      <p:ext uri="{BB962C8B-B14F-4D97-AF65-F5344CB8AC3E}">
        <p14:creationId xmlns:p14="http://schemas.microsoft.com/office/powerpoint/2010/main" val="419739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4">
            <a:extLst>
              <a:ext uri="{FF2B5EF4-FFF2-40B4-BE49-F238E27FC236}">
                <a16:creationId xmlns:a16="http://schemas.microsoft.com/office/drawing/2014/main" id="{2CF2053F-287D-49D7-93A8-B81843293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037" y="4318000"/>
            <a:ext cx="1389441" cy="6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9" name="Text Box 35">
            <a:extLst>
              <a:ext uri="{FF2B5EF4-FFF2-40B4-BE49-F238E27FC236}">
                <a16:creationId xmlns:a16="http://schemas.microsoft.com/office/drawing/2014/main" id="{CE8CC3DB-B68A-46DE-B898-49F3258A9192}"/>
              </a:ext>
            </a:extLst>
          </p:cNvPr>
          <p:cNvSpPr txBox="1">
            <a:spLocks noChangeArrowheads="1"/>
          </p:cNvSpPr>
          <p:nvPr/>
        </p:nvSpPr>
        <p:spPr bwMode="auto">
          <a:xfrm>
            <a:off x="1605644" y="4875893"/>
            <a:ext cx="20183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福島県内セシウム除染</a:t>
            </a:r>
          </a:p>
        </p:txBody>
      </p:sp>
      <p:grpSp>
        <p:nvGrpSpPr>
          <p:cNvPr id="18436" name="Group 36">
            <a:extLst>
              <a:ext uri="{FF2B5EF4-FFF2-40B4-BE49-F238E27FC236}">
                <a16:creationId xmlns:a16="http://schemas.microsoft.com/office/drawing/2014/main" id="{3604DD53-28BB-4EDB-BCB6-9E8400B1791A}"/>
              </a:ext>
            </a:extLst>
          </p:cNvPr>
          <p:cNvGrpSpPr>
            <a:grpSpLocks/>
          </p:cNvGrpSpPr>
          <p:nvPr/>
        </p:nvGrpSpPr>
        <p:grpSpPr bwMode="auto">
          <a:xfrm>
            <a:off x="2181680" y="5680227"/>
            <a:ext cx="784679" cy="374952"/>
            <a:chOff x="1425" y="2869"/>
            <a:chExt cx="495" cy="176"/>
          </a:xfrm>
        </p:grpSpPr>
        <p:sp>
          <p:nvSpPr>
            <p:cNvPr id="18474" name="Freeform 37">
              <a:extLst>
                <a:ext uri="{FF2B5EF4-FFF2-40B4-BE49-F238E27FC236}">
                  <a16:creationId xmlns:a16="http://schemas.microsoft.com/office/drawing/2014/main" id="{124C0E29-8CFC-4C44-BF4D-F4B03127B7DF}"/>
                </a:ext>
              </a:extLst>
            </p:cNvPr>
            <p:cNvSpPr>
              <a:spLocks/>
            </p:cNvSpPr>
            <p:nvPr/>
          </p:nvSpPr>
          <p:spPr bwMode="auto">
            <a:xfrm>
              <a:off x="1425" y="2869"/>
              <a:ext cx="495" cy="176"/>
            </a:xfrm>
            <a:custGeom>
              <a:avLst/>
              <a:gdLst>
                <a:gd name="T0" fmla="*/ 0 w 1935"/>
                <a:gd name="T1" fmla="*/ 0 h 737"/>
                <a:gd name="T2" fmla="*/ 0 w 1935"/>
                <a:gd name="T3" fmla="*/ 0 h 737"/>
                <a:gd name="T4" fmla="*/ 0 w 1935"/>
                <a:gd name="T5" fmla="*/ 0 h 737"/>
                <a:gd name="T6" fmla="*/ 0 w 1935"/>
                <a:gd name="T7" fmla="*/ 0 h 737"/>
                <a:gd name="T8" fmla="*/ 0 w 1935"/>
                <a:gd name="T9" fmla="*/ 0 h 737"/>
                <a:gd name="T10" fmla="*/ 0 w 1935"/>
                <a:gd name="T11" fmla="*/ 0 h 737"/>
                <a:gd name="T12" fmla="*/ 0 w 1935"/>
                <a:gd name="T13" fmla="*/ 0 h 737"/>
                <a:gd name="T14" fmla="*/ 0 w 1935"/>
                <a:gd name="T15" fmla="*/ 0 h 737"/>
                <a:gd name="T16" fmla="*/ 0 w 1935"/>
                <a:gd name="T17" fmla="*/ 0 h 737"/>
                <a:gd name="T18" fmla="*/ 0 w 1935"/>
                <a:gd name="T19" fmla="*/ 0 h 737"/>
                <a:gd name="T20" fmla="*/ 0 w 1935"/>
                <a:gd name="T21" fmla="*/ 0 h 737"/>
                <a:gd name="T22" fmla="*/ 0 w 1935"/>
                <a:gd name="T23" fmla="*/ 0 h 737"/>
                <a:gd name="T24" fmla="*/ 0 w 1935"/>
                <a:gd name="T25" fmla="*/ 0 h 737"/>
                <a:gd name="T26" fmla="*/ 0 w 1935"/>
                <a:gd name="T27" fmla="*/ 0 h 737"/>
                <a:gd name="T28" fmla="*/ 0 w 1935"/>
                <a:gd name="T29" fmla="*/ 0 h 737"/>
                <a:gd name="T30" fmla="*/ 0 w 1935"/>
                <a:gd name="T31" fmla="*/ 0 h 737"/>
                <a:gd name="T32" fmla="*/ 0 w 1935"/>
                <a:gd name="T33" fmla="*/ 0 h 737"/>
                <a:gd name="T34" fmla="*/ 0 w 1935"/>
                <a:gd name="T35" fmla="*/ 0 h 737"/>
                <a:gd name="T36" fmla="*/ 0 w 1935"/>
                <a:gd name="T37" fmla="*/ 0 h 737"/>
                <a:gd name="T38" fmla="*/ 0 w 1935"/>
                <a:gd name="T39" fmla="*/ 0 h 737"/>
                <a:gd name="T40" fmla="*/ 0 w 1935"/>
                <a:gd name="T41" fmla="*/ 0 h 737"/>
                <a:gd name="T42" fmla="*/ 0 w 1935"/>
                <a:gd name="T43" fmla="*/ 0 h 737"/>
                <a:gd name="T44" fmla="*/ 0 w 1935"/>
                <a:gd name="T45" fmla="*/ 0 h 737"/>
                <a:gd name="T46" fmla="*/ 0 w 1935"/>
                <a:gd name="T47" fmla="*/ 0 h 737"/>
                <a:gd name="T48" fmla="*/ 0 w 1935"/>
                <a:gd name="T49" fmla="*/ 0 h 737"/>
                <a:gd name="T50" fmla="*/ 0 w 1935"/>
                <a:gd name="T51" fmla="*/ 0 h 737"/>
                <a:gd name="T52" fmla="*/ 0 w 1935"/>
                <a:gd name="T53" fmla="*/ 0 h 737"/>
                <a:gd name="T54" fmla="*/ 0 w 1935"/>
                <a:gd name="T55" fmla="*/ 0 h 737"/>
                <a:gd name="T56" fmla="*/ 0 w 1935"/>
                <a:gd name="T57" fmla="*/ 0 h 737"/>
                <a:gd name="T58" fmla="*/ 0 w 1935"/>
                <a:gd name="T59" fmla="*/ 0 h 737"/>
                <a:gd name="T60" fmla="*/ 0 w 1935"/>
                <a:gd name="T61" fmla="*/ 0 h 737"/>
                <a:gd name="T62" fmla="*/ 0 w 1935"/>
                <a:gd name="T63" fmla="*/ 0 h 737"/>
                <a:gd name="T64" fmla="*/ 0 w 1935"/>
                <a:gd name="T65" fmla="*/ 0 h 737"/>
                <a:gd name="T66" fmla="*/ 0 w 1935"/>
                <a:gd name="T67" fmla="*/ 0 h 737"/>
                <a:gd name="T68" fmla="*/ 0 w 1935"/>
                <a:gd name="T69" fmla="*/ 0 h 737"/>
                <a:gd name="T70" fmla="*/ 0 w 1935"/>
                <a:gd name="T71" fmla="*/ 0 h 737"/>
                <a:gd name="T72" fmla="*/ 0 w 1935"/>
                <a:gd name="T73" fmla="*/ 0 h 737"/>
                <a:gd name="T74" fmla="*/ 0 w 1935"/>
                <a:gd name="T75" fmla="*/ 0 h 737"/>
                <a:gd name="T76" fmla="*/ 0 w 1935"/>
                <a:gd name="T77" fmla="*/ 0 h 737"/>
                <a:gd name="T78" fmla="*/ 0 w 1935"/>
                <a:gd name="T79" fmla="*/ 0 h 737"/>
                <a:gd name="T80" fmla="*/ 0 w 1935"/>
                <a:gd name="T81" fmla="*/ 0 h 737"/>
                <a:gd name="T82" fmla="*/ 0 w 1935"/>
                <a:gd name="T83" fmla="*/ 0 h 737"/>
                <a:gd name="T84" fmla="*/ 0 w 1935"/>
                <a:gd name="T85" fmla="*/ 0 h 737"/>
                <a:gd name="T86" fmla="*/ 0 w 1935"/>
                <a:gd name="T87" fmla="*/ 0 h 737"/>
                <a:gd name="T88" fmla="*/ 0 w 1935"/>
                <a:gd name="T89" fmla="*/ 0 h 737"/>
                <a:gd name="T90" fmla="*/ 0 w 1935"/>
                <a:gd name="T91" fmla="*/ 0 h 737"/>
                <a:gd name="T92" fmla="*/ 0 w 1935"/>
                <a:gd name="T93" fmla="*/ 0 h 737"/>
                <a:gd name="T94" fmla="*/ 0 w 1935"/>
                <a:gd name="T95" fmla="*/ 0 h 7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5" h="737">
                  <a:moveTo>
                    <a:pt x="0" y="719"/>
                  </a:moveTo>
                  <a:lnTo>
                    <a:pt x="8" y="712"/>
                  </a:lnTo>
                  <a:lnTo>
                    <a:pt x="18" y="705"/>
                  </a:lnTo>
                  <a:lnTo>
                    <a:pt x="30" y="696"/>
                  </a:lnTo>
                  <a:lnTo>
                    <a:pt x="44" y="687"/>
                  </a:lnTo>
                  <a:lnTo>
                    <a:pt x="58" y="677"/>
                  </a:lnTo>
                  <a:lnTo>
                    <a:pt x="73" y="667"/>
                  </a:lnTo>
                  <a:lnTo>
                    <a:pt x="89" y="657"/>
                  </a:lnTo>
                  <a:lnTo>
                    <a:pt x="105" y="647"/>
                  </a:lnTo>
                  <a:lnTo>
                    <a:pt x="121" y="636"/>
                  </a:lnTo>
                  <a:lnTo>
                    <a:pt x="137" y="627"/>
                  </a:lnTo>
                  <a:lnTo>
                    <a:pt x="151" y="617"/>
                  </a:lnTo>
                  <a:lnTo>
                    <a:pt x="166" y="607"/>
                  </a:lnTo>
                  <a:lnTo>
                    <a:pt x="179" y="599"/>
                  </a:lnTo>
                  <a:lnTo>
                    <a:pt x="190" y="590"/>
                  </a:lnTo>
                  <a:lnTo>
                    <a:pt x="201" y="583"/>
                  </a:lnTo>
                  <a:lnTo>
                    <a:pt x="208" y="577"/>
                  </a:lnTo>
                  <a:lnTo>
                    <a:pt x="222" y="567"/>
                  </a:lnTo>
                  <a:lnTo>
                    <a:pt x="239" y="559"/>
                  </a:lnTo>
                  <a:lnTo>
                    <a:pt x="260" y="549"/>
                  </a:lnTo>
                  <a:lnTo>
                    <a:pt x="284" y="541"/>
                  </a:lnTo>
                  <a:lnTo>
                    <a:pt x="307" y="534"/>
                  </a:lnTo>
                  <a:lnTo>
                    <a:pt x="328" y="525"/>
                  </a:lnTo>
                  <a:lnTo>
                    <a:pt x="347" y="519"/>
                  </a:lnTo>
                  <a:lnTo>
                    <a:pt x="362" y="512"/>
                  </a:lnTo>
                  <a:lnTo>
                    <a:pt x="384" y="496"/>
                  </a:lnTo>
                  <a:lnTo>
                    <a:pt x="397" y="478"/>
                  </a:lnTo>
                  <a:lnTo>
                    <a:pt x="404" y="459"/>
                  </a:lnTo>
                  <a:lnTo>
                    <a:pt x="408" y="440"/>
                  </a:lnTo>
                  <a:lnTo>
                    <a:pt x="411" y="421"/>
                  </a:lnTo>
                  <a:lnTo>
                    <a:pt x="418" y="402"/>
                  </a:lnTo>
                  <a:lnTo>
                    <a:pt x="428" y="383"/>
                  </a:lnTo>
                  <a:lnTo>
                    <a:pt x="447" y="365"/>
                  </a:lnTo>
                  <a:lnTo>
                    <a:pt x="468" y="352"/>
                  </a:lnTo>
                  <a:lnTo>
                    <a:pt x="488" y="343"/>
                  </a:lnTo>
                  <a:lnTo>
                    <a:pt x="509" y="337"/>
                  </a:lnTo>
                  <a:lnTo>
                    <a:pt x="531" y="332"/>
                  </a:lnTo>
                  <a:lnTo>
                    <a:pt x="552" y="327"/>
                  </a:lnTo>
                  <a:lnTo>
                    <a:pt x="573" y="322"/>
                  </a:lnTo>
                  <a:lnTo>
                    <a:pt x="593" y="316"/>
                  </a:lnTo>
                  <a:lnTo>
                    <a:pt x="614" y="307"/>
                  </a:lnTo>
                  <a:lnTo>
                    <a:pt x="637" y="294"/>
                  </a:lnTo>
                  <a:lnTo>
                    <a:pt x="658" y="279"/>
                  </a:lnTo>
                  <a:lnTo>
                    <a:pt x="674" y="262"/>
                  </a:lnTo>
                  <a:lnTo>
                    <a:pt x="690" y="246"/>
                  </a:lnTo>
                  <a:lnTo>
                    <a:pt x="704" y="227"/>
                  </a:lnTo>
                  <a:lnTo>
                    <a:pt x="717" y="209"/>
                  </a:lnTo>
                  <a:lnTo>
                    <a:pt x="731" y="190"/>
                  </a:lnTo>
                  <a:lnTo>
                    <a:pt x="746" y="171"/>
                  </a:lnTo>
                  <a:lnTo>
                    <a:pt x="758" y="157"/>
                  </a:lnTo>
                  <a:lnTo>
                    <a:pt x="773" y="141"/>
                  </a:lnTo>
                  <a:lnTo>
                    <a:pt x="789" y="126"/>
                  </a:lnTo>
                  <a:lnTo>
                    <a:pt x="806" y="112"/>
                  </a:lnTo>
                  <a:lnTo>
                    <a:pt x="824" y="97"/>
                  </a:lnTo>
                  <a:lnTo>
                    <a:pt x="844" y="82"/>
                  </a:lnTo>
                  <a:lnTo>
                    <a:pt x="864" y="70"/>
                  </a:lnTo>
                  <a:lnTo>
                    <a:pt x="886" y="56"/>
                  </a:lnTo>
                  <a:lnTo>
                    <a:pt x="908" y="44"/>
                  </a:lnTo>
                  <a:lnTo>
                    <a:pt x="931" y="34"/>
                  </a:lnTo>
                  <a:lnTo>
                    <a:pt x="955" y="25"/>
                  </a:lnTo>
                  <a:lnTo>
                    <a:pt x="980" y="16"/>
                  </a:lnTo>
                  <a:lnTo>
                    <a:pt x="1006" y="10"/>
                  </a:lnTo>
                  <a:lnTo>
                    <a:pt x="1032" y="5"/>
                  </a:lnTo>
                  <a:lnTo>
                    <a:pt x="1059" y="2"/>
                  </a:lnTo>
                  <a:lnTo>
                    <a:pt x="1086" y="0"/>
                  </a:lnTo>
                  <a:lnTo>
                    <a:pt x="1114" y="3"/>
                  </a:lnTo>
                  <a:lnTo>
                    <a:pt x="1138" y="9"/>
                  </a:lnTo>
                  <a:lnTo>
                    <a:pt x="1155" y="18"/>
                  </a:lnTo>
                  <a:lnTo>
                    <a:pt x="1171" y="29"/>
                  </a:lnTo>
                  <a:lnTo>
                    <a:pt x="1186" y="41"/>
                  </a:lnTo>
                  <a:lnTo>
                    <a:pt x="1200" y="54"/>
                  </a:lnTo>
                  <a:lnTo>
                    <a:pt x="1216" y="66"/>
                  </a:lnTo>
                  <a:lnTo>
                    <a:pt x="1234" y="77"/>
                  </a:lnTo>
                  <a:lnTo>
                    <a:pt x="1242" y="79"/>
                  </a:lnTo>
                  <a:lnTo>
                    <a:pt x="1250" y="81"/>
                  </a:lnTo>
                  <a:lnTo>
                    <a:pt x="1258" y="82"/>
                  </a:lnTo>
                  <a:lnTo>
                    <a:pt x="1266" y="83"/>
                  </a:lnTo>
                  <a:lnTo>
                    <a:pt x="1274" y="84"/>
                  </a:lnTo>
                  <a:lnTo>
                    <a:pt x="1281" y="86"/>
                  </a:lnTo>
                  <a:lnTo>
                    <a:pt x="1288" y="88"/>
                  </a:lnTo>
                  <a:lnTo>
                    <a:pt x="1295" y="93"/>
                  </a:lnTo>
                  <a:lnTo>
                    <a:pt x="1314" y="109"/>
                  </a:lnTo>
                  <a:lnTo>
                    <a:pt x="1330" y="125"/>
                  </a:lnTo>
                  <a:lnTo>
                    <a:pt x="1347" y="141"/>
                  </a:lnTo>
                  <a:lnTo>
                    <a:pt x="1363" y="157"/>
                  </a:lnTo>
                  <a:lnTo>
                    <a:pt x="1379" y="172"/>
                  </a:lnTo>
                  <a:lnTo>
                    <a:pt x="1395" y="188"/>
                  </a:lnTo>
                  <a:lnTo>
                    <a:pt x="1413" y="204"/>
                  </a:lnTo>
                  <a:lnTo>
                    <a:pt x="1433" y="219"/>
                  </a:lnTo>
                  <a:lnTo>
                    <a:pt x="1441" y="226"/>
                  </a:lnTo>
                  <a:lnTo>
                    <a:pt x="1449" y="231"/>
                  </a:lnTo>
                  <a:lnTo>
                    <a:pt x="1456" y="236"/>
                  </a:lnTo>
                  <a:lnTo>
                    <a:pt x="1462" y="242"/>
                  </a:lnTo>
                  <a:lnTo>
                    <a:pt x="1468" y="250"/>
                  </a:lnTo>
                  <a:lnTo>
                    <a:pt x="1472" y="256"/>
                  </a:lnTo>
                  <a:lnTo>
                    <a:pt x="1475" y="264"/>
                  </a:lnTo>
                  <a:lnTo>
                    <a:pt x="1476" y="274"/>
                  </a:lnTo>
                  <a:lnTo>
                    <a:pt x="1474" y="290"/>
                  </a:lnTo>
                  <a:lnTo>
                    <a:pt x="1468" y="304"/>
                  </a:lnTo>
                  <a:lnTo>
                    <a:pt x="1462" y="319"/>
                  </a:lnTo>
                  <a:lnTo>
                    <a:pt x="1459" y="335"/>
                  </a:lnTo>
                  <a:lnTo>
                    <a:pt x="1461" y="351"/>
                  </a:lnTo>
                  <a:lnTo>
                    <a:pt x="1466" y="367"/>
                  </a:lnTo>
                  <a:lnTo>
                    <a:pt x="1473" y="382"/>
                  </a:lnTo>
                  <a:lnTo>
                    <a:pt x="1483" y="396"/>
                  </a:lnTo>
                  <a:lnTo>
                    <a:pt x="1496" y="410"/>
                  </a:lnTo>
                  <a:lnTo>
                    <a:pt x="1510" y="423"/>
                  </a:lnTo>
                  <a:lnTo>
                    <a:pt x="1525" y="435"/>
                  </a:lnTo>
                  <a:lnTo>
                    <a:pt x="1542" y="447"/>
                  </a:lnTo>
                  <a:lnTo>
                    <a:pt x="1559" y="458"/>
                  </a:lnTo>
                  <a:lnTo>
                    <a:pt x="1578" y="469"/>
                  </a:lnTo>
                  <a:lnTo>
                    <a:pt x="1595" y="478"/>
                  </a:lnTo>
                  <a:lnTo>
                    <a:pt x="1613" y="488"/>
                  </a:lnTo>
                  <a:lnTo>
                    <a:pt x="1631" y="496"/>
                  </a:lnTo>
                  <a:lnTo>
                    <a:pt x="1648" y="503"/>
                  </a:lnTo>
                  <a:lnTo>
                    <a:pt x="1664" y="510"/>
                  </a:lnTo>
                  <a:lnTo>
                    <a:pt x="1678" y="516"/>
                  </a:lnTo>
                  <a:lnTo>
                    <a:pt x="1695" y="524"/>
                  </a:lnTo>
                  <a:lnTo>
                    <a:pt x="1711" y="534"/>
                  </a:lnTo>
                  <a:lnTo>
                    <a:pt x="1726" y="544"/>
                  </a:lnTo>
                  <a:lnTo>
                    <a:pt x="1742" y="556"/>
                  </a:lnTo>
                  <a:lnTo>
                    <a:pt x="1756" y="568"/>
                  </a:lnTo>
                  <a:lnTo>
                    <a:pt x="1770" y="581"/>
                  </a:lnTo>
                  <a:lnTo>
                    <a:pt x="1785" y="593"/>
                  </a:lnTo>
                  <a:lnTo>
                    <a:pt x="1800" y="606"/>
                  </a:lnTo>
                  <a:lnTo>
                    <a:pt x="1814" y="620"/>
                  </a:lnTo>
                  <a:lnTo>
                    <a:pt x="1829" y="631"/>
                  </a:lnTo>
                  <a:lnTo>
                    <a:pt x="1845" y="643"/>
                  </a:lnTo>
                  <a:lnTo>
                    <a:pt x="1861" y="653"/>
                  </a:lnTo>
                  <a:lnTo>
                    <a:pt x="1878" y="663"/>
                  </a:lnTo>
                  <a:lnTo>
                    <a:pt x="1896" y="671"/>
                  </a:lnTo>
                  <a:lnTo>
                    <a:pt x="1915" y="677"/>
                  </a:lnTo>
                  <a:lnTo>
                    <a:pt x="1935" y="681"/>
                  </a:lnTo>
                  <a:lnTo>
                    <a:pt x="1930" y="692"/>
                  </a:lnTo>
                  <a:lnTo>
                    <a:pt x="1925" y="699"/>
                  </a:lnTo>
                  <a:lnTo>
                    <a:pt x="1917" y="706"/>
                  </a:lnTo>
                  <a:lnTo>
                    <a:pt x="1910" y="710"/>
                  </a:lnTo>
                  <a:lnTo>
                    <a:pt x="1901" y="713"/>
                  </a:lnTo>
                  <a:lnTo>
                    <a:pt x="1892" y="715"/>
                  </a:lnTo>
                  <a:lnTo>
                    <a:pt x="1883" y="718"/>
                  </a:lnTo>
                  <a:lnTo>
                    <a:pt x="1872" y="720"/>
                  </a:lnTo>
                  <a:lnTo>
                    <a:pt x="1739" y="720"/>
                  </a:lnTo>
                  <a:lnTo>
                    <a:pt x="1724" y="723"/>
                  </a:lnTo>
                  <a:lnTo>
                    <a:pt x="1711" y="725"/>
                  </a:lnTo>
                  <a:lnTo>
                    <a:pt x="1697" y="728"/>
                  </a:lnTo>
                  <a:lnTo>
                    <a:pt x="1685" y="730"/>
                  </a:lnTo>
                  <a:lnTo>
                    <a:pt x="1672" y="732"/>
                  </a:lnTo>
                  <a:lnTo>
                    <a:pt x="1658" y="733"/>
                  </a:lnTo>
                  <a:lnTo>
                    <a:pt x="1645" y="735"/>
                  </a:lnTo>
                  <a:lnTo>
                    <a:pt x="1630" y="737"/>
                  </a:lnTo>
                  <a:lnTo>
                    <a:pt x="1053" y="737"/>
                  </a:lnTo>
                  <a:lnTo>
                    <a:pt x="1037" y="733"/>
                  </a:lnTo>
                  <a:lnTo>
                    <a:pt x="1019" y="730"/>
                  </a:lnTo>
                  <a:lnTo>
                    <a:pt x="1000" y="727"/>
                  </a:lnTo>
                  <a:lnTo>
                    <a:pt x="981" y="723"/>
                  </a:lnTo>
                  <a:lnTo>
                    <a:pt x="961" y="721"/>
                  </a:lnTo>
                  <a:lnTo>
                    <a:pt x="942" y="719"/>
                  </a:lnTo>
                  <a:lnTo>
                    <a:pt x="923" y="716"/>
                  </a:lnTo>
                  <a:lnTo>
                    <a:pt x="906" y="713"/>
                  </a:lnTo>
                  <a:lnTo>
                    <a:pt x="730" y="713"/>
                  </a:lnTo>
                  <a:lnTo>
                    <a:pt x="712" y="711"/>
                  </a:lnTo>
                  <a:lnTo>
                    <a:pt x="694" y="709"/>
                  </a:lnTo>
                  <a:lnTo>
                    <a:pt x="676" y="707"/>
                  </a:lnTo>
                  <a:lnTo>
                    <a:pt x="660" y="703"/>
                  </a:lnTo>
                  <a:lnTo>
                    <a:pt x="642" y="701"/>
                  </a:lnTo>
                  <a:lnTo>
                    <a:pt x="625" y="699"/>
                  </a:lnTo>
                  <a:lnTo>
                    <a:pt x="608" y="697"/>
                  </a:lnTo>
                  <a:lnTo>
                    <a:pt x="592" y="695"/>
                  </a:lnTo>
                  <a:lnTo>
                    <a:pt x="575" y="694"/>
                  </a:lnTo>
                  <a:lnTo>
                    <a:pt x="558" y="692"/>
                  </a:lnTo>
                  <a:lnTo>
                    <a:pt x="541" y="691"/>
                  </a:lnTo>
                  <a:lnTo>
                    <a:pt x="523" y="689"/>
                  </a:lnTo>
                  <a:lnTo>
                    <a:pt x="506" y="688"/>
                  </a:lnTo>
                  <a:lnTo>
                    <a:pt x="488" y="688"/>
                  </a:lnTo>
                  <a:lnTo>
                    <a:pt x="469" y="687"/>
                  </a:lnTo>
                  <a:lnTo>
                    <a:pt x="450" y="687"/>
                  </a:lnTo>
                  <a:lnTo>
                    <a:pt x="416" y="687"/>
                  </a:lnTo>
                  <a:lnTo>
                    <a:pt x="382" y="688"/>
                  </a:lnTo>
                  <a:lnTo>
                    <a:pt x="350" y="690"/>
                  </a:lnTo>
                  <a:lnTo>
                    <a:pt x="317" y="692"/>
                  </a:lnTo>
                  <a:lnTo>
                    <a:pt x="287" y="694"/>
                  </a:lnTo>
                  <a:lnTo>
                    <a:pt x="257" y="697"/>
                  </a:lnTo>
                  <a:lnTo>
                    <a:pt x="228" y="700"/>
                  </a:lnTo>
                  <a:lnTo>
                    <a:pt x="200" y="702"/>
                  </a:lnTo>
                  <a:lnTo>
                    <a:pt x="172" y="706"/>
                  </a:lnTo>
                  <a:lnTo>
                    <a:pt x="146" y="709"/>
                  </a:lnTo>
                  <a:lnTo>
                    <a:pt x="120" y="712"/>
                  </a:lnTo>
                  <a:lnTo>
                    <a:pt x="95" y="714"/>
                  </a:lnTo>
                  <a:lnTo>
                    <a:pt x="71" y="716"/>
                  </a:lnTo>
                  <a:lnTo>
                    <a:pt x="47" y="718"/>
                  </a:lnTo>
                  <a:lnTo>
                    <a:pt x="23" y="719"/>
                  </a:lnTo>
                  <a:lnTo>
                    <a:pt x="0" y="7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18475" name="Freeform 38">
              <a:extLst>
                <a:ext uri="{FF2B5EF4-FFF2-40B4-BE49-F238E27FC236}">
                  <a16:creationId xmlns:a16="http://schemas.microsoft.com/office/drawing/2014/main" id="{40148933-736D-433B-BBED-F92821A666B1}"/>
                </a:ext>
              </a:extLst>
            </p:cNvPr>
            <p:cNvSpPr>
              <a:spLocks/>
            </p:cNvSpPr>
            <p:nvPr/>
          </p:nvSpPr>
          <p:spPr bwMode="auto">
            <a:xfrm>
              <a:off x="1446" y="2873"/>
              <a:ext cx="464" cy="167"/>
            </a:xfrm>
            <a:custGeom>
              <a:avLst/>
              <a:gdLst>
                <a:gd name="T0" fmla="*/ 0 w 1817"/>
                <a:gd name="T1" fmla="*/ 0 h 697"/>
                <a:gd name="T2" fmla="*/ 0 w 1817"/>
                <a:gd name="T3" fmla="*/ 0 h 697"/>
                <a:gd name="T4" fmla="*/ 0 w 1817"/>
                <a:gd name="T5" fmla="*/ 0 h 697"/>
                <a:gd name="T6" fmla="*/ 0 w 1817"/>
                <a:gd name="T7" fmla="*/ 0 h 697"/>
                <a:gd name="T8" fmla="*/ 0 w 1817"/>
                <a:gd name="T9" fmla="*/ 0 h 697"/>
                <a:gd name="T10" fmla="*/ 0 w 1817"/>
                <a:gd name="T11" fmla="*/ 0 h 697"/>
                <a:gd name="T12" fmla="*/ 0 w 1817"/>
                <a:gd name="T13" fmla="*/ 0 h 697"/>
                <a:gd name="T14" fmla="*/ 0 w 1817"/>
                <a:gd name="T15" fmla="*/ 0 h 697"/>
                <a:gd name="T16" fmla="*/ 0 w 1817"/>
                <a:gd name="T17" fmla="*/ 0 h 697"/>
                <a:gd name="T18" fmla="*/ 0 w 1817"/>
                <a:gd name="T19" fmla="*/ 0 h 697"/>
                <a:gd name="T20" fmla="*/ 0 w 1817"/>
                <a:gd name="T21" fmla="*/ 0 h 697"/>
                <a:gd name="T22" fmla="*/ 0 w 1817"/>
                <a:gd name="T23" fmla="*/ 0 h 697"/>
                <a:gd name="T24" fmla="*/ 0 w 1817"/>
                <a:gd name="T25" fmla="*/ 0 h 697"/>
                <a:gd name="T26" fmla="*/ 0 w 1817"/>
                <a:gd name="T27" fmla="*/ 0 h 697"/>
                <a:gd name="T28" fmla="*/ 0 w 1817"/>
                <a:gd name="T29" fmla="*/ 0 h 697"/>
                <a:gd name="T30" fmla="*/ 0 w 1817"/>
                <a:gd name="T31" fmla="*/ 0 h 697"/>
                <a:gd name="T32" fmla="*/ 0 w 1817"/>
                <a:gd name="T33" fmla="*/ 0 h 697"/>
                <a:gd name="T34" fmla="*/ 0 w 1817"/>
                <a:gd name="T35" fmla="*/ 0 h 697"/>
                <a:gd name="T36" fmla="*/ 0 w 1817"/>
                <a:gd name="T37" fmla="*/ 0 h 697"/>
                <a:gd name="T38" fmla="*/ 0 w 1817"/>
                <a:gd name="T39" fmla="*/ 0 h 697"/>
                <a:gd name="T40" fmla="*/ 0 w 1817"/>
                <a:gd name="T41" fmla="*/ 0 h 697"/>
                <a:gd name="T42" fmla="*/ 0 w 1817"/>
                <a:gd name="T43" fmla="*/ 0 h 697"/>
                <a:gd name="T44" fmla="*/ 0 w 1817"/>
                <a:gd name="T45" fmla="*/ 0 h 697"/>
                <a:gd name="T46" fmla="*/ 0 w 1817"/>
                <a:gd name="T47" fmla="*/ 0 h 697"/>
                <a:gd name="T48" fmla="*/ 0 w 1817"/>
                <a:gd name="T49" fmla="*/ 0 h 697"/>
                <a:gd name="T50" fmla="*/ 0 w 1817"/>
                <a:gd name="T51" fmla="*/ 0 h 697"/>
                <a:gd name="T52" fmla="*/ 0 w 1817"/>
                <a:gd name="T53" fmla="*/ 0 h 697"/>
                <a:gd name="T54" fmla="*/ 0 w 1817"/>
                <a:gd name="T55" fmla="*/ 0 h 697"/>
                <a:gd name="T56" fmla="*/ 0 w 1817"/>
                <a:gd name="T57" fmla="*/ 0 h 697"/>
                <a:gd name="T58" fmla="*/ 0 w 1817"/>
                <a:gd name="T59" fmla="*/ 0 h 697"/>
                <a:gd name="T60" fmla="*/ 0 w 1817"/>
                <a:gd name="T61" fmla="*/ 0 h 697"/>
                <a:gd name="T62" fmla="*/ 0 w 1817"/>
                <a:gd name="T63" fmla="*/ 0 h 697"/>
                <a:gd name="T64" fmla="*/ 0 w 1817"/>
                <a:gd name="T65" fmla="*/ 0 h 697"/>
                <a:gd name="T66" fmla="*/ 0 w 1817"/>
                <a:gd name="T67" fmla="*/ 0 h 697"/>
                <a:gd name="T68" fmla="*/ 0 w 1817"/>
                <a:gd name="T69" fmla="*/ 0 h 697"/>
                <a:gd name="T70" fmla="*/ 0 w 1817"/>
                <a:gd name="T71" fmla="*/ 0 h 697"/>
                <a:gd name="T72" fmla="*/ 0 w 1817"/>
                <a:gd name="T73" fmla="*/ 0 h 697"/>
                <a:gd name="T74" fmla="*/ 0 w 1817"/>
                <a:gd name="T75" fmla="*/ 0 h 697"/>
                <a:gd name="T76" fmla="*/ 0 w 1817"/>
                <a:gd name="T77" fmla="*/ 0 h 697"/>
                <a:gd name="T78" fmla="*/ 0 w 1817"/>
                <a:gd name="T79" fmla="*/ 0 h 697"/>
                <a:gd name="T80" fmla="*/ 0 w 1817"/>
                <a:gd name="T81" fmla="*/ 0 h 697"/>
                <a:gd name="T82" fmla="*/ 0 w 1817"/>
                <a:gd name="T83" fmla="*/ 0 h 697"/>
                <a:gd name="T84" fmla="*/ 0 w 1817"/>
                <a:gd name="T85" fmla="*/ 0 h 697"/>
                <a:gd name="T86" fmla="*/ 0 w 1817"/>
                <a:gd name="T87" fmla="*/ 0 h 697"/>
                <a:gd name="T88" fmla="*/ 0 w 1817"/>
                <a:gd name="T89" fmla="*/ 0 h 697"/>
                <a:gd name="T90" fmla="*/ 0 w 1817"/>
                <a:gd name="T91" fmla="*/ 0 h 697"/>
                <a:gd name="T92" fmla="*/ 0 w 1817"/>
                <a:gd name="T93" fmla="*/ 0 h 697"/>
                <a:gd name="T94" fmla="*/ 0 w 1817"/>
                <a:gd name="T95" fmla="*/ 0 h 6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817" h="697">
                  <a:moveTo>
                    <a:pt x="0" y="677"/>
                  </a:moveTo>
                  <a:lnTo>
                    <a:pt x="8" y="671"/>
                  </a:lnTo>
                  <a:lnTo>
                    <a:pt x="18" y="663"/>
                  </a:lnTo>
                  <a:lnTo>
                    <a:pt x="30" y="655"/>
                  </a:lnTo>
                  <a:lnTo>
                    <a:pt x="43" y="647"/>
                  </a:lnTo>
                  <a:lnTo>
                    <a:pt x="58" y="637"/>
                  </a:lnTo>
                  <a:lnTo>
                    <a:pt x="74" y="629"/>
                  </a:lnTo>
                  <a:lnTo>
                    <a:pt x="89" y="619"/>
                  </a:lnTo>
                  <a:lnTo>
                    <a:pt x="106" y="610"/>
                  </a:lnTo>
                  <a:lnTo>
                    <a:pt x="122" y="601"/>
                  </a:lnTo>
                  <a:lnTo>
                    <a:pt x="137" y="591"/>
                  </a:lnTo>
                  <a:lnTo>
                    <a:pt x="153" y="583"/>
                  </a:lnTo>
                  <a:lnTo>
                    <a:pt x="168" y="574"/>
                  </a:lnTo>
                  <a:lnTo>
                    <a:pt x="180" y="566"/>
                  </a:lnTo>
                  <a:lnTo>
                    <a:pt x="192" y="559"/>
                  </a:lnTo>
                  <a:lnTo>
                    <a:pt x="201" y="552"/>
                  </a:lnTo>
                  <a:lnTo>
                    <a:pt x="209" y="546"/>
                  </a:lnTo>
                  <a:lnTo>
                    <a:pt x="219" y="539"/>
                  </a:lnTo>
                  <a:lnTo>
                    <a:pt x="230" y="532"/>
                  </a:lnTo>
                  <a:lnTo>
                    <a:pt x="241" y="528"/>
                  </a:lnTo>
                  <a:lnTo>
                    <a:pt x="254" y="525"/>
                  </a:lnTo>
                  <a:lnTo>
                    <a:pt x="265" y="523"/>
                  </a:lnTo>
                  <a:lnTo>
                    <a:pt x="278" y="520"/>
                  </a:lnTo>
                  <a:lnTo>
                    <a:pt x="290" y="516"/>
                  </a:lnTo>
                  <a:lnTo>
                    <a:pt x="302" y="510"/>
                  </a:lnTo>
                  <a:lnTo>
                    <a:pt x="323" y="495"/>
                  </a:lnTo>
                  <a:lnTo>
                    <a:pt x="339" y="475"/>
                  </a:lnTo>
                  <a:lnTo>
                    <a:pt x="350" y="454"/>
                  </a:lnTo>
                  <a:lnTo>
                    <a:pt x="360" y="431"/>
                  </a:lnTo>
                  <a:lnTo>
                    <a:pt x="369" y="409"/>
                  </a:lnTo>
                  <a:lnTo>
                    <a:pt x="380" y="387"/>
                  </a:lnTo>
                  <a:lnTo>
                    <a:pt x="393" y="367"/>
                  </a:lnTo>
                  <a:lnTo>
                    <a:pt x="412" y="349"/>
                  </a:lnTo>
                  <a:lnTo>
                    <a:pt x="431" y="338"/>
                  </a:lnTo>
                  <a:lnTo>
                    <a:pt x="452" y="328"/>
                  </a:lnTo>
                  <a:lnTo>
                    <a:pt x="473" y="322"/>
                  </a:lnTo>
                  <a:lnTo>
                    <a:pt x="494" y="316"/>
                  </a:lnTo>
                  <a:lnTo>
                    <a:pt x="516" y="311"/>
                  </a:lnTo>
                  <a:lnTo>
                    <a:pt x="537" y="306"/>
                  </a:lnTo>
                  <a:lnTo>
                    <a:pt x="557" y="300"/>
                  </a:lnTo>
                  <a:lnTo>
                    <a:pt x="577" y="291"/>
                  </a:lnTo>
                  <a:lnTo>
                    <a:pt x="598" y="279"/>
                  </a:lnTo>
                  <a:lnTo>
                    <a:pt x="615" y="264"/>
                  </a:lnTo>
                  <a:lnTo>
                    <a:pt x="631" y="248"/>
                  </a:lnTo>
                  <a:lnTo>
                    <a:pt x="645" y="232"/>
                  </a:lnTo>
                  <a:lnTo>
                    <a:pt x="657" y="215"/>
                  </a:lnTo>
                  <a:lnTo>
                    <a:pt x="670" y="197"/>
                  </a:lnTo>
                  <a:lnTo>
                    <a:pt x="682" y="179"/>
                  </a:lnTo>
                  <a:lnTo>
                    <a:pt x="696" y="162"/>
                  </a:lnTo>
                  <a:lnTo>
                    <a:pt x="708" y="148"/>
                  </a:lnTo>
                  <a:lnTo>
                    <a:pt x="721" y="133"/>
                  </a:lnTo>
                  <a:lnTo>
                    <a:pt x="735" y="120"/>
                  </a:lnTo>
                  <a:lnTo>
                    <a:pt x="751" y="105"/>
                  </a:lnTo>
                  <a:lnTo>
                    <a:pt x="767" y="91"/>
                  </a:lnTo>
                  <a:lnTo>
                    <a:pt x="785" y="79"/>
                  </a:lnTo>
                  <a:lnTo>
                    <a:pt x="803" y="65"/>
                  </a:lnTo>
                  <a:lnTo>
                    <a:pt x="823" y="54"/>
                  </a:lnTo>
                  <a:lnTo>
                    <a:pt x="843" y="42"/>
                  </a:lnTo>
                  <a:lnTo>
                    <a:pt x="864" y="32"/>
                  </a:lnTo>
                  <a:lnTo>
                    <a:pt x="886" y="23"/>
                  </a:lnTo>
                  <a:lnTo>
                    <a:pt x="909" y="15"/>
                  </a:lnTo>
                  <a:lnTo>
                    <a:pt x="932" y="9"/>
                  </a:lnTo>
                  <a:lnTo>
                    <a:pt x="955" y="4"/>
                  </a:lnTo>
                  <a:lnTo>
                    <a:pt x="979" y="1"/>
                  </a:lnTo>
                  <a:lnTo>
                    <a:pt x="1004" y="0"/>
                  </a:lnTo>
                  <a:lnTo>
                    <a:pt x="1030" y="2"/>
                  </a:lnTo>
                  <a:lnTo>
                    <a:pt x="1050" y="9"/>
                  </a:lnTo>
                  <a:lnTo>
                    <a:pt x="1067" y="17"/>
                  </a:lnTo>
                  <a:lnTo>
                    <a:pt x="1082" y="27"/>
                  </a:lnTo>
                  <a:lnTo>
                    <a:pt x="1095" y="39"/>
                  </a:lnTo>
                  <a:lnTo>
                    <a:pt x="1108" y="52"/>
                  </a:lnTo>
                  <a:lnTo>
                    <a:pt x="1121" y="63"/>
                  </a:lnTo>
                  <a:lnTo>
                    <a:pt x="1138" y="72"/>
                  </a:lnTo>
                  <a:lnTo>
                    <a:pt x="1146" y="75"/>
                  </a:lnTo>
                  <a:lnTo>
                    <a:pt x="1153" y="77"/>
                  </a:lnTo>
                  <a:lnTo>
                    <a:pt x="1160" y="78"/>
                  </a:lnTo>
                  <a:lnTo>
                    <a:pt x="1168" y="79"/>
                  </a:lnTo>
                  <a:lnTo>
                    <a:pt x="1174" y="80"/>
                  </a:lnTo>
                  <a:lnTo>
                    <a:pt x="1181" y="82"/>
                  </a:lnTo>
                  <a:lnTo>
                    <a:pt x="1186" y="84"/>
                  </a:lnTo>
                  <a:lnTo>
                    <a:pt x="1193" y="88"/>
                  </a:lnTo>
                  <a:lnTo>
                    <a:pt x="1211" y="104"/>
                  </a:lnTo>
                  <a:lnTo>
                    <a:pt x="1226" y="119"/>
                  </a:lnTo>
                  <a:lnTo>
                    <a:pt x="1241" y="133"/>
                  </a:lnTo>
                  <a:lnTo>
                    <a:pt x="1255" y="148"/>
                  </a:lnTo>
                  <a:lnTo>
                    <a:pt x="1269" y="163"/>
                  </a:lnTo>
                  <a:lnTo>
                    <a:pt x="1284" y="177"/>
                  </a:lnTo>
                  <a:lnTo>
                    <a:pt x="1301" y="193"/>
                  </a:lnTo>
                  <a:lnTo>
                    <a:pt x="1318" y="208"/>
                  </a:lnTo>
                  <a:lnTo>
                    <a:pt x="1326" y="213"/>
                  </a:lnTo>
                  <a:lnTo>
                    <a:pt x="1333" y="218"/>
                  </a:lnTo>
                  <a:lnTo>
                    <a:pt x="1339" y="223"/>
                  </a:lnTo>
                  <a:lnTo>
                    <a:pt x="1346" y="230"/>
                  </a:lnTo>
                  <a:lnTo>
                    <a:pt x="1350" y="236"/>
                  </a:lnTo>
                  <a:lnTo>
                    <a:pt x="1354" y="242"/>
                  </a:lnTo>
                  <a:lnTo>
                    <a:pt x="1356" y="251"/>
                  </a:lnTo>
                  <a:lnTo>
                    <a:pt x="1357" y="259"/>
                  </a:lnTo>
                  <a:lnTo>
                    <a:pt x="1355" y="274"/>
                  </a:lnTo>
                  <a:lnTo>
                    <a:pt x="1351" y="287"/>
                  </a:lnTo>
                  <a:lnTo>
                    <a:pt x="1346" y="301"/>
                  </a:lnTo>
                  <a:lnTo>
                    <a:pt x="1344" y="317"/>
                  </a:lnTo>
                  <a:lnTo>
                    <a:pt x="1345" y="332"/>
                  </a:lnTo>
                  <a:lnTo>
                    <a:pt x="1350" y="347"/>
                  </a:lnTo>
                  <a:lnTo>
                    <a:pt x="1356" y="362"/>
                  </a:lnTo>
                  <a:lnTo>
                    <a:pt x="1366" y="375"/>
                  </a:lnTo>
                  <a:lnTo>
                    <a:pt x="1376" y="388"/>
                  </a:lnTo>
                  <a:lnTo>
                    <a:pt x="1389" y="400"/>
                  </a:lnTo>
                  <a:lnTo>
                    <a:pt x="1403" y="412"/>
                  </a:lnTo>
                  <a:lnTo>
                    <a:pt x="1418" y="423"/>
                  </a:lnTo>
                  <a:lnTo>
                    <a:pt x="1434" y="434"/>
                  </a:lnTo>
                  <a:lnTo>
                    <a:pt x="1451" y="443"/>
                  </a:lnTo>
                  <a:lnTo>
                    <a:pt x="1466" y="453"/>
                  </a:lnTo>
                  <a:lnTo>
                    <a:pt x="1483" y="461"/>
                  </a:lnTo>
                  <a:lnTo>
                    <a:pt x="1499" y="470"/>
                  </a:lnTo>
                  <a:lnTo>
                    <a:pt x="1514" y="476"/>
                  </a:lnTo>
                  <a:lnTo>
                    <a:pt x="1528" y="483"/>
                  </a:lnTo>
                  <a:lnTo>
                    <a:pt x="1542" y="488"/>
                  </a:lnTo>
                  <a:lnTo>
                    <a:pt x="1557" y="497"/>
                  </a:lnTo>
                  <a:lnTo>
                    <a:pt x="1573" y="506"/>
                  </a:lnTo>
                  <a:lnTo>
                    <a:pt x="1590" y="518"/>
                  </a:lnTo>
                  <a:lnTo>
                    <a:pt x="1606" y="530"/>
                  </a:lnTo>
                  <a:lnTo>
                    <a:pt x="1622" y="544"/>
                  </a:lnTo>
                  <a:lnTo>
                    <a:pt x="1639" y="558"/>
                  </a:lnTo>
                  <a:lnTo>
                    <a:pt x="1657" y="572"/>
                  </a:lnTo>
                  <a:lnTo>
                    <a:pt x="1674" y="587"/>
                  </a:lnTo>
                  <a:lnTo>
                    <a:pt x="1690" y="602"/>
                  </a:lnTo>
                  <a:lnTo>
                    <a:pt x="1708" y="615"/>
                  </a:lnTo>
                  <a:lnTo>
                    <a:pt x="1726" y="629"/>
                  </a:lnTo>
                  <a:lnTo>
                    <a:pt x="1744" y="640"/>
                  </a:lnTo>
                  <a:lnTo>
                    <a:pt x="1762" y="651"/>
                  </a:lnTo>
                  <a:lnTo>
                    <a:pt x="1781" y="659"/>
                  </a:lnTo>
                  <a:lnTo>
                    <a:pt x="1798" y="667"/>
                  </a:lnTo>
                  <a:lnTo>
                    <a:pt x="1817" y="671"/>
                  </a:lnTo>
                  <a:lnTo>
                    <a:pt x="1811" y="680"/>
                  </a:lnTo>
                  <a:lnTo>
                    <a:pt x="1802" y="684"/>
                  </a:lnTo>
                  <a:lnTo>
                    <a:pt x="1788" y="685"/>
                  </a:lnTo>
                  <a:lnTo>
                    <a:pt x="1773" y="685"/>
                  </a:lnTo>
                  <a:lnTo>
                    <a:pt x="1758" y="683"/>
                  </a:lnTo>
                  <a:lnTo>
                    <a:pt x="1742" y="681"/>
                  </a:lnTo>
                  <a:lnTo>
                    <a:pt x="1728" y="681"/>
                  </a:lnTo>
                  <a:lnTo>
                    <a:pt x="1718" y="682"/>
                  </a:lnTo>
                  <a:lnTo>
                    <a:pt x="1596" y="682"/>
                  </a:lnTo>
                  <a:lnTo>
                    <a:pt x="1583" y="685"/>
                  </a:lnTo>
                  <a:lnTo>
                    <a:pt x="1571" y="687"/>
                  </a:lnTo>
                  <a:lnTo>
                    <a:pt x="1558" y="690"/>
                  </a:lnTo>
                  <a:lnTo>
                    <a:pt x="1547" y="691"/>
                  </a:lnTo>
                  <a:lnTo>
                    <a:pt x="1535" y="692"/>
                  </a:lnTo>
                  <a:lnTo>
                    <a:pt x="1524" y="694"/>
                  </a:lnTo>
                  <a:lnTo>
                    <a:pt x="1511" y="695"/>
                  </a:lnTo>
                  <a:lnTo>
                    <a:pt x="1498" y="697"/>
                  </a:lnTo>
                  <a:lnTo>
                    <a:pt x="974" y="697"/>
                  </a:lnTo>
                  <a:lnTo>
                    <a:pt x="959" y="693"/>
                  </a:lnTo>
                  <a:lnTo>
                    <a:pt x="943" y="690"/>
                  </a:lnTo>
                  <a:lnTo>
                    <a:pt x="927" y="687"/>
                  </a:lnTo>
                  <a:lnTo>
                    <a:pt x="909" y="684"/>
                  </a:lnTo>
                  <a:lnTo>
                    <a:pt x="890" y="682"/>
                  </a:lnTo>
                  <a:lnTo>
                    <a:pt x="873" y="680"/>
                  </a:lnTo>
                  <a:lnTo>
                    <a:pt x="856" y="678"/>
                  </a:lnTo>
                  <a:lnTo>
                    <a:pt x="841" y="675"/>
                  </a:lnTo>
                  <a:lnTo>
                    <a:pt x="681" y="675"/>
                  </a:lnTo>
                  <a:lnTo>
                    <a:pt x="665" y="673"/>
                  </a:lnTo>
                  <a:lnTo>
                    <a:pt x="649" y="671"/>
                  </a:lnTo>
                  <a:lnTo>
                    <a:pt x="633" y="669"/>
                  </a:lnTo>
                  <a:lnTo>
                    <a:pt x="617" y="667"/>
                  </a:lnTo>
                  <a:lnTo>
                    <a:pt x="602" y="664"/>
                  </a:lnTo>
                  <a:lnTo>
                    <a:pt x="587" y="662"/>
                  </a:lnTo>
                  <a:lnTo>
                    <a:pt x="571" y="660"/>
                  </a:lnTo>
                  <a:lnTo>
                    <a:pt x="557" y="658"/>
                  </a:lnTo>
                  <a:lnTo>
                    <a:pt x="541" y="656"/>
                  </a:lnTo>
                  <a:lnTo>
                    <a:pt x="525" y="655"/>
                  </a:lnTo>
                  <a:lnTo>
                    <a:pt x="509" y="653"/>
                  </a:lnTo>
                  <a:lnTo>
                    <a:pt x="494" y="652"/>
                  </a:lnTo>
                  <a:lnTo>
                    <a:pt x="478" y="651"/>
                  </a:lnTo>
                  <a:lnTo>
                    <a:pt x="461" y="651"/>
                  </a:lnTo>
                  <a:lnTo>
                    <a:pt x="445" y="650"/>
                  </a:lnTo>
                  <a:lnTo>
                    <a:pt x="428" y="650"/>
                  </a:lnTo>
                  <a:lnTo>
                    <a:pt x="396" y="650"/>
                  </a:lnTo>
                  <a:lnTo>
                    <a:pt x="365" y="651"/>
                  </a:lnTo>
                  <a:lnTo>
                    <a:pt x="334" y="652"/>
                  </a:lnTo>
                  <a:lnTo>
                    <a:pt x="304" y="654"/>
                  </a:lnTo>
                  <a:lnTo>
                    <a:pt x="275" y="656"/>
                  </a:lnTo>
                  <a:lnTo>
                    <a:pt x="246" y="658"/>
                  </a:lnTo>
                  <a:lnTo>
                    <a:pt x="219" y="661"/>
                  </a:lnTo>
                  <a:lnTo>
                    <a:pt x="192" y="663"/>
                  </a:lnTo>
                  <a:lnTo>
                    <a:pt x="165" y="665"/>
                  </a:lnTo>
                  <a:lnTo>
                    <a:pt x="140" y="669"/>
                  </a:lnTo>
                  <a:lnTo>
                    <a:pt x="114" y="671"/>
                  </a:lnTo>
                  <a:lnTo>
                    <a:pt x="90" y="673"/>
                  </a:lnTo>
                  <a:lnTo>
                    <a:pt x="66" y="675"/>
                  </a:lnTo>
                  <a:lnTo>
                    <a:pt x="43" y="676"/>
                  </a:lnTo>
                  <a:lnTo>
                    <a:pt x="21" y="677"/>
                  </a:lnTo>
                  <a:lnTo>
                    <a:pt x="0" y="677"/>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grpSp>
      <p:sp>
        <p:nvSpPr>
          <p:cNvPr id="18437" name="Line 39">
            <a:extLst>
              <a:ext uri="{FF2B5EF4-FFF2-40B4-BE49-F238E27FC236}">
                <a16:creationId xmlns:a16="http://schemas.microsoft.com/office/drawing/2014/main" id="{404E3463-4892-4F6E-8E04-95CC8A4D5DA4}"/>
              </a:ext>
            </a:extLst>
          </p:cNvPr>
          <p:cNvSpPr>
            <a:spLocks noChangeShapeType="1"/>
          </p:cNvSpPr>
          <p:nvPr/>
        </p:nvSpPr>
        <p:spPr bwMode="auto">
          <a:xfrm>
            <a:off x="2641298" y="5146524"/>
            <a:ext cx="0" cy="47171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24" name="Text Box 40">
            <a:extLst>
              <a:ext uri="{FF2B5EF4-FFF2-40B4-BE49-F238E27FC236}">
                <a16:creationId xmlns:a16="http://schemas.microsoft.com/office/drawing/2014/main" id="{35A4DE84-E849-41F9-9DC1-86DB0B37A65E}"/>
              </a:ext>
            </a:extLst>
          </p:cNvPr>
          <p:cNvSpPr txBox="1">
            <a:spLocks noChangeArrowheads="1"/>
          </p:cNvSpPr>
          <p:nvPr/>
        </p:nvSpPr>
        <p:spPr bwMode="auto">
          <a:xfrm>
            <a:off x="1891394" y="6006799"/>
            <a:ext cx="14000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セシウム吸着材</a:t>
            </a:r>
            <a:br>
              <a:rPr lang="ja-JP" altLang="en-US" sz="1200">
                <a:latin typeface="Meiryo UI" panose="020B0604030504040204" pitchFamily="50" charset="-128"/>
                <a:ea typeface="Meiryo UI" panose="020B0604030504040204" pitchFamily="50" charset="-128"/>
              </a:rPr>
            </a:br>
            <a:r>
              <a:rPr lang="ja-JP" altLang="en-US" sz="1200">
                <a:latin typeface="Meiryo UI" panose="020B0604030504040204" pitchFamily="50" charset="-128"/>
                <a:ea typeface="Meiryo UI" panose="020B0604030504040204" pitchFamily="50" charset="-128"/>
              </a:rPr>
              <a:t>廃棄物</a:t>
            </a:r>
          </a:p>
        </p:txBody>
      </p:sp>
      <p:sp>
        <p:nvSpPr>
          <p:cNvPr id="16426" name="Text Box 42">
            <a:extLst>
              <a:ext uri="{FF2B5EF4-FFF2-40B4-BE49-F238E27FC236}">
                <a16:creationId xmlns:a16="http://schemas.microsoft.com/office/drawing/2014/main" id="{FADECD43-B26B-463F-9799-EF93139601D7}"/>
              </a:ext>
            </a:extLst>
          </p:cNvPr>
          <p:cNvSpPr txBox="1">
            <a:spLocks noChangeArrowheads="1"/>
          </p:cNvSpPr>
          <p:nvPr/>
        </p:nvSpPr>
        <p:spPr bwMode="auto">
          <a:xfrm>
            <a:off x="1873251" y="2663977"/>
            <a:ext cx="27864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民間企業保有</a:t>
            </a:r>
            <a:br>
              <a:rPr lang="ja-JP" altLang="en-US" sz="1200">
                <a:latin typeface="Meiryo UI" panose="020B0604030504040204" pitchFamily="50" charset="-128"/>
                <a:ea typeface="Meiryo UI" panose="020B0604030504040204" pitchFamily="50" charset="-128"/>
              </a:rPr>
            </a:br>
            <a:r>
              <a:rPr lang="ja-JP" altLang="en-US" sz="1200">
                <a:latin typeface="Meiryo UI" panose="020B0604030504040204" pitchFamily="50" charset="-128"/>
                <a:ea typeface="Meiryo UI" panose="020B0604030504040204" pitchFamily="50" charset="-128"/>
              </a:rPr>
              <a:t>放射能物質（劣化ウラン、トリウム含）</a:t>
            </a:r>
          </a:p>
        </p:txBody>
      </p:sp>
      <p:sp>
        <p:nvSpPr>
          <p:cNvPr id="16427" name="Text Box 43">
            <a:extLst>
              <a:ext uri="{FF2B5EF4-FFF2-40B4-BE49-F238E27FC236}">
                <a16:creationId xmlns:a16="http://schemas.microsoft.com/office/drawing/2014/main" id="{043E8835-AB2F-4767-B58A-45FD40B6EE04}"/>
              </a:ext>
            </a:extLst>
          </p:cNvPr>
          <p:cNvSpPr txBox="1">
            <a:spLocks noChangeArrowheads="1"/>
          </p:cNvSpPr>
          <p:nvPr/>
        </p:nvSpPr>
        <p:spPr bwMode="auto">
          <a:xfrm>
            <a:off x="8038799" y="1372810"/>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日本政府</a:t>
            </a:r>
          </a:p>
        </p:txBody>
      </p:sp>
      <p:sp>
        <p:nvSpPr>
          <p:cNvPr id="16428" name="Text Box 44">
            <a:extLst>
              <a:ext uri="{FF2B5EF4-FFF2-40B4-BE49-F238E27FC236}">
                <a16:creationId xmlns:a16="http://schemas.microsoft.com/office/drawing/2014/main" id="{B63340C2-7267-4ECD-91F6-25A145E9C774}"/>
              </a:ext>
            </a:extLst>
          </p:cNvPr>
          <p:cNvSpPr txBox="1">
            <a:spLocks noChangeArrowheads="1"/>
          </p:cNvSpPr>
          <p:nvPr/>
        </p:nvSpPr>
        <p:spPr bwMode="auto">
          <a:xfrm>
            <a:off x="9145513" y="1374323"/>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東京電力</a:t>
            </a:r>
          </a:p>
        </p:txBody>
      </p:sp>
      <p:sp>
        <p:nvSpPr>
          <p:cNvPr id="16430" name="Text Box 46">
            <a:extLst>
              <a:ext uri="{FF2B5EF4-FFF2-40B4-BE49-F238E27FC236}">
                <a16:creationId xmlns:a16="http://schemas.microsoft.com/office/drawing/2014/main" id="{AB4150D4-6707-493D-8E6E-A960FB9317B3}"/>
              </a:ext>
            </a:extLst>
          </p:cNvPr>
          <p:cNvSpPr txBox="1">
            <a:spLocks noChangeArrowheads="1"/>
          </p:cNvSpPr>
          <p:nvPr/>
        </p:nvSpPr>
        <p:spPr bwMode="auto">
          <a:xfrm>
            <a:off x="6950227" y="1374323"/>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協賛企業</a:t>
            </a:r>
          </a:p>
        </p:txBody>
      </p:sp>
      <p:pic>
        <p:nvPicPr>
          <p:cNvPr id="16433" name="Picture 49">
            <a:extLst>
              <a:ext uri="{FF2B5EF4-FFF2-40B4-BE49-F238E27FC236}">
                <a16:creationId xmlns:a16="http://schemas.microsoft.com/office/drawing/2014/main" id="{9C259B98-EC6F-4D74-84D1-130691F5C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1899" t="11072" r="22397" b="75322"/>
          <a:stretch>
            <a:fillRect/>
          </a:stretch>
        </p:blipFill>
        <p:spPr bwMode="auto">
          <a:xfrm>
            <a:off x="1909536" y="2015369"/>
            <a:ext cx="1179286" cy="693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4" name="Picture 50">
            <a:extLst>
              <a:ext uri="{FF2B5EF4-FFF2-40B4-BE49-F238E27FC236}">
                <a16:creationId xmlns:a16="http://schemas.microsoft.com/office/drawing/2014/main" id="{FC434AB8-E0BC-4ABC-98C0-0C71920FBB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656" y="5087560"/>
            <a:ext cx="1871738" cy="151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35" name="Text Box 51">
            <a:extLst>
              <a:ext uri="{FF2B5EF4-FFF2-40B4-BE49-F238E27FC236}">
                <a16:creationId xmlns:a16="http://schemas.microsoft.com/office/drawing/2014/main" id="{097DE20B-06B0-4CAC-A0CF-4F330BD0E692}"/>
              </a:ext>
            </a:extLst>
          </p:cNvPr>
          <p:cNvSpPr txBox="1">
            <a:spLocks noChangeArrowheads="1"/>
          </p:cNvSpPr>
          <p:nvPr/>
        </p:nvSpPr>
        <p:spPr bwMode="auto">
          <a:xfrm>
            <a:off x="7313835" y="6377215"/>
            <a:ext cx="13516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北海道・中川町</a:t>
            </a:r>
          </a:p>
        </p:txBody>
      </p:sp>
      <p:sp>
        <p:nvSpPr>
          <p:cNvPr id="16437" name="Text Box 53">
            <a:extLst>
              <a:ext uri="{FF2B5EF4-FFF2-40B4-BE49-F238E27FC236}">
                <a16:creationId xmlns:a16="http://schemas.microsoft.com/office/drawing/2014/main" id="{003E9623-FA83-4AD8-8B48-CB4FD7F14D48}"/>
              </a:ext>
            </a:extLst>
          </p:cNvPr>
          <p:cNvSpPr txBox="1">
            <a:spLocks noChangeArrowheads="1"/>
          </p:cNvSpPr>
          <p:nvPr/>
        </p:nvSpPr>
        <p:spPr bwMode="auto">
          <a:xfrm>
            <a:off x="6061227" y="5591024"/>
            <a:ext cx="6727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移送</a:t>
            </a:r>
          </a:p>
        </p:txBody>
      </p:sp>
      <p:pic>
        <p:nvPicPr>
          <p:cNvPr id="18447" name="Picture 43">
            <a:extLst>
              <a:ext uri="{FF2B5EF4-FFF2-40B4-BE49-F238E27FC236}">
                <a16:creationId xmlns:a16="http://schemas.microsoft.com/office/drawing/2014/main" id="{97483C56-8BF3-4715-A2A3-87B63239ECD2}"/>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gray">
          <a:xfrm>
            <a:off x="7654775" y="3279322"/>
            <a:ext cx="92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Line 55">
            <a:extLst>
              <a:ext uri="{FF2B5EF4-FFF2-40B4-BE49-F238E27FC236}">
                <a16:creationId xmlns:a16="http://schemas.microsoft.com/office/drawing/2014/main" id="{70D16AAA-9C5B-42B0-9631-97CC5D642E01}"/>
              </a:ext>
            </a:extLst>
          </p:cNvPr>
          <p:cNvSpPr>
            <a:spLocks noChangeShapeType="1"/>
          </p:cNvSpPr>
          <p:nvPr/>
        </p:nvSpPr>
        <p:spPr bwMode="auto">
          <a:xfrm flipV="1">
            <a:off x="8088691" y="4422322"/>
            <a:ext cx="0" cy="834571"/>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0" name="Text Box 56">
            <a:extLst>
              <a:ext uri="{FF2B5EF4-FFF2-40B4-BE49-F238E27FC236}">
                <a16:creationId xmlns:a16="http://schemas.microsoft.com/office/drawing/2014/main" id="{DCE1996E-E817-4F9A-AF54-74643D698EBA}"/>
              </a:ext>
            </a:extLst>
          </p:cNvPr>
          <p:cNvSpPr txBox="1">
            <a:spLocks noChangeArrowheads="1"/>
          </p:cNvSpPr>
          <p:nvPr/>
        </p:nvSpPr>
        <p:spPr bwMode="auto">
          <a:xfrm>
            <a:off x="8545184" y="3867453"/>
            <a:ext cx="90281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溶融塩炉</a:t>
            </a:r>
          </a:p>
        </p:txBody>
      </p:sp>
      <p:sp>
        <p:nvSpPr>
          <p:cNvPr id="18450" name="Text Box 57">
            <a:extLst>
              <a:ext uri="{FF2B5EF4-FFF2-40B4-BE49-F238E27FC236}">
                <a16:creationId xmlns:a16="http://schemas.microsoft.com/office/drawing/2014/main" id="{D786D610-14D7-456A-8D0D-301EA63C5A3F}"/>
              </a:ext>
            </a:extLst>
          </p:cNvPr>
          <p:cNvSpPr txBox="1">
            <a:spLocks noChangeArrowheads="1"/>
          </p:cNvSpPr>
          <p:nvPr/>
        </p:nvSpPr>
        <p:spPr bwMode="auto">
          <a:xfrm>
            <a:off x="1605644" y="710595"/>
            <a:ext cx="9085035" cy="35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50000"/>
              </a:spcBef>
              <a:buFontTx/>
              <a:buNone/>
            </a:pPr>
            <a:r>
              <a:rPr lang="ja-JP" altLang="en-US" sz="1714">
                <a:latin typeface="Meiryo UI" panose="020B0604030504040204" pitchFamily="50" charset="-128"/>
                <a:ea typeface="Meiryo UI" panose="020B0604030504040204" pitchFamily="50" charset="-128"/>
              </a:rPr>
              <a:t>民間企業などが保有するウラン、トリウムなど放射性物質の総合的管理施設</a:t>
            </a:r>
          </a:p>
        </p:txBody>
      </p:sp>
      <p:sp>
        <p:nvSpPr>
          <p:cNvPr id="18451" name="Line 58">
            <a:extLst>
              <a:ext uri="{FF2B5EF4-FFF2-40B4-BE49-F238E27FC236}">
                <a16:creationId xmlns:a16="http://schemas.microsoft.com/office/drawing/2014/main" id="{7568D991-1DCD-4025-B4BA-0873A706C7B9}"/>
              </a:ext>
            </a:extLst>
          </p:cNvPr>
          <p:cNvSpPr>
            <a:spLocks noChangeShapeType="1"/>
          </p:cNvSpPr>
          <p:nvPr/>
        </p:nvSpPr>
        <p:spPr bwMode="auto">
          <a:xfrm>
            <a:off x="3029858" y="2698751"/>
            <a:ext cx="1548190" cy="1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3" name="AutoShape 59">
            <a:extLst>
              <a:ext uri="{FF2B5EF4-FFF2-40B4-BE49-F238E27FC236}">
                <a16:creationId xmlns:a16="http://schemas.microsoft.com/office/drawing/2014/main" id="{D356FE09-FC7B-4AAA-90BA-077C646F64EE}"/>
              </a:ext>
            </a:extLst>
          </p:cNvPr>
          <p:cNvSpPr>
            <a:spLocks noChangeArrowheads="1"/>
          </p:cNvSpPr>
          <p:nvPr/>
        </p:nvSpPr>
        <p:spPr bwMode="auto">
          <a:xfrm>
            <a:off x="8478763" y="4355799"/>
            <a:ext cx="1923143" cy="860273"/>
          </a:xfrm>
          <a:prstGeom prst="wedgeRoundRectCallout">
            <a:avLst>
              <a:gd name="adj1" fmla="val -53880"/>
              <a:gd name="adj2" fmla="val 69926"/>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ja-JP" altLang="en-US" sz="1200">
                <a:latin typeface="Meiryo UI" panose="020B0604030504040204" pitchFamily="50" charset="-128"/>
                <a:ea typeface="Meiryo UI" panose="020B0604030504040204" pitchFamily="50" charset="-128"/>
              </a:rPr>
              <a:t>将来、溶融塩炉が開発された時に放射性物質の減量処理を実施。それまで厳重に保管</a:t>
            </a:r>
          </a:p>
        </p:txBody>
      </p:sp>
      <p:pic>
        <p:nvPicPr>
          <p:cNvPr id="18453" name="Picture 61" descr="gold_oil_barrels_350">
            <a:extLst>
              <a:ext uri="{FF2B5EF4-FFF2-40B4-BE49-F238E27FC236}">
                <a16:creationId xmlns:a16="http://schemas.microsoft.com/office/drawing/2014/main" id="{88397018-7C61-4867-9E28-8EDDEDA9E4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2692" y="2213429"/>
            <a:ext cx="1755321" cy="129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4" name="Line 64">
            <a:extLst>
              <a:ext uri="{FF2B5EF4-FFF2-40B4-BE49-F238E27FC236}">
                <a16:creationId xmlns:a16="http://schemas.microsoft.com/office/drawing/2014/main" id="{C0A5B11F-77E8-4BD2-B0A7-70DDACEE9045}"/>
              </a:ext>
            </a:extLst>
          </p:cNvPr>
          <p:cNvSpPr>
            <a:spLocks noChangeShapeType="1"/>
          </p:cNvSpPr>
          <p:nvPr/>
        </p:nvSpPr>
        <p:spPr bwMode="auto">
          <a:xfrm>
            <a:off x="2936120" y="5872238"/>
            <a:ext cx="1641929" cy="15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9" name="Text Box 65">
            <a:extLst>
              <a:ext uri="{FF2B5EF4-FFF2-40B4-BE49-F238E27FC236}">
                <a16:creationId xmlns:a16="http://schemas.microsoft.com/office/drawing/2014/main" id="{EAA7BD3C-F65C-4B62-8751-788821F00B2E}"/>
              </a:ext>
            </a:extLst>
          </p:cNvPr>
          <p:cNvSpPr txBox="1">
            <a:spLocks noChangeArrowheads="1"/>
          </p:cNvSpPr>
          <p:nvPr/>
        </p:nvSpPr>
        <p:spPr bwMode="auto">
          <a:xfrm>
            <a:off x="2936120" y="5253870"/>
            <a:ext cx="1522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defRPr/>
            </a:pPr>
            <a:r>
              <a:rPr lang="ja-JP" altLang="en-US" sz="1200" dirty="0">
                <a:latin typeface="Meiryo UI" panose="020B0604030504040204" pitchFamily="50" charset="-128"/>
                <a:ea typeface="Meiryo UI" panose="020B0604030504040204" pitchFamily="50" charset="-128"/>
              </a:rPr>
              <a:t>吸着材であるプルシアンブルーから</a:t>
            </a:r>
            <a:br>
              <a:rPr lang="ja-JP" altLang="en-US"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Ｃｓのみ抽出・濃縮</a:t>
            </a:r>
          </a:p>
        </p:txBody>
      </p:sp>
      <p:sp>
        <p:nvSpPr>
          <p:cNvPr id="18456" name="Line 66">
            <a:extLst>
              <a:ext uri="{FF2B5EF4-FFF2-40B4-BE49-F238E27FC236}">
                <a16:creationId xmlns:a16="http://schemas.microsoft.com/office/drawing/2014/main" id="{94FD52B8-19BF-4BD7-B614-3C6F067AA687}"/>
              </a:ext>
            </a:extLst>
          </p:cNvPr>
          <p:cNvSpPr>
            <a:spLocks noChangeShapeType="1"/>
          </p:cNvSpPr>
          <p:nvPr/>
        </p:nvSpPr>
        <p:spPr bwMode="auto">
          <a:xfrm>
            <a:off x="5385406" y="5863167"/>
            <a:ext cx="18944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53" name="AutoShape 69">
            <a:extLst>
              <a:ext uri="{FF2B5EF4-FFF2-40B4-BE49-F238E27FC236}">
                <a16:creationId xmlns:a16="http://schemas.microsoft.com/office/drawing/2014/main" id="{084359B9-2620-45F1-96F8-AB0B104A9551}"/>
              </a:ext>
            </a:extLst>
          </p:cNvPr>
          <p:cNvSpPr>
            <a:spLocks noChangeArrowheads="1"/>
          </p:cNvSpPr>
          <p:nvPr/>
        </p:nvSpPr>
        <p:spPr bwMode="auto">
          <a:xfrm>
            <a:off x="3096382" y="1276048"/>
            <a:ext cx="2715381" cy="860274"/>
          </a:xfrm>
          <a:prstGeom prst="wedgeRoundRectCallout">
            <a:avLst>
              <a:gd name="adj1" fmla="val -49769"/>
              <a:gd name="adj2" fmla="val 69926"/>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ja-JP" altLang="en-US" sz="1200">
                <a:latin typeface="Meiryo UI" panose="020B0604030504040204" pitchFamily="50" charset="-128"/>
                <a:ea typeface="Meiryo UI" panose="020B0604030504040204" pitchFamily="50" charset="-128"/>
              </a:rPr>
              <a:t>将来、懸念される東海・東南海・南海地震及びそれに伴う津波などから放射性廃棄物の流出などの災害対策を総合的な管理を実施する。</a:t>
            </a:r>
          </a:p>
        </p:txBody>
      </p:sp>
      <p:sp>
        <p:nvSpPr>
          <p:cNvPr id="16454" name="Text Box 70">
            <a:extLst>
              <a:ext uri="{FF2B5EF4-FFF2-40B4-BE49-F238E27FC236}">
                <a16:creationId xmlns:a16="http://schemas.microsoft.com/office/drawing/2014/main" id="{0F128DED-5BF2-47B2-97DD-E3C56CA56E38}"/>
              </a:ext>
            </a:extLst>
          </p:cNvPr>
          <p:cNvSpPr txBox="1">
            <a:spLocks noChangeArrowheads="1"/>
          </p:cNvSpPr>
          <p:nvPr/>
        </p:nvSpPr>
        <p:spPr bwMode="auto">
          <a:xfrm>
            <a:off x="8864298" y="5557762"/>
            <a:ext cx="142572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ja-JP" altLang="en-US" sz="1000">
                <a:latin typeface="Meiryo UI" panose="020B0604030504040204" pitchFamily="50" charset="-128"/>
                <a:ea typeface="Meiryo UI" panose="020B0604030504040204" pitchFamily="50" charset="-128"/>
              </a:rPr>
              <a:t>セシウム１３７の半減期は約３０年なので、その倍としても６０年の保管で無効化する間、保管。</a:t>
            </a:r>
          </a:p>
        </p:txBody>
      </p:sp>
      <p:sp>
        <p:nvSpPr>
          <p:cNvPr id="16455" name="Text Box 71">
            <a:extLst>
              <a:ext uri="{FF2B5EF4-FFF2-40B4-BE49-F238E27FC236}">
                <a16:creationId xmlns:a16="http://schemas.microsoft.com/office/drawing/2014/main" id="{A7AD41E9-7B04-4C6E-9497-30A100EFC547}"/>
              </a:ext>
            </a:extLst>
          </p:cNvPr>
          <p:cNvSpPr txBox="1">
            <a:spLocks noChangeArrowheads="1"/>
          </p:cNvSpPr>
          <p:nvPr/>
        </p:nvSpPr>
        <p:spPr bwMode="auto">
          <a:xfrm>
            <a:off x="5356679" y="3599846"/>
            <a:ext cx="6727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移送</a:t>
            </a:r>
          </a:p>
        </p:txBody>
      </p:sp>
      <p:sp>
        <p:nvSpPr>
          <p:cNvPr id="16457" name="Text Box 73">
            <a:extLst>
              <a:ext uri="{FF2B5EF4-FFF2-40B4-BE49-F238E27FC236}">
                <a16:creationId xmlns:a16="http://schemas.microsoft.com/office/drawing/2014/main" id="{FD25A925-E3F6-4F8F-9697-AE69A75692D6}"/>
              </a:ext>
            </a:extLst>
          </p:cNvPr>
          <p:cNvSpPr txBox="1">
            <a:spLocks noChangeArrowheads="1"/>
          </p:cNvSpPr>
          <p:nvPr/>
        </p:nvSpPr>
        <p:spPr bwMode="auto">
          <a:xfrm>
            <a:off x="2910417" y="3249084"/>
            <a:ext cx="1641929"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三井化学／三井金属</a:t>
            </a:r>
          </a:p>
        </p:txBody>
      </p:sp>
      <p:sp>
        <p:nvSpPr>
          <p:cNvPr id="18462" name="Rectangle 74">
            <a:extLst>
              <a:ext uri="{FF2B5EF4-FFF2-40B4-BE49-F238E27FC236}">
                <a16:creationId xmlns:a16="http://schemas.microsoft.com/office/drawing/2014/main" id="{A17D9175-4403-4E4C-B903-0C0D5FC21870}"/>
              </a:ext>
            </a:extLst>
          </p:cNvPr>
          <p:cNvSpPr>
            <a:spLocks noChangeArrowheads="1"/>
          </p:cNvSpPr>
          <p:nvPr/>
        </p:nvSpPr>
        <p:spPr bwMode="auto">
          <a:xfrm>
            <a:off x="6659941" y="2097013"/>
            <a:ext cx="3831167" cy="4584095"/>
          </a:xfrm>
          <a:prstGeom prst="rect">
            <a:avLst/>
          </a:prstGeom>
          <a:solidFill>
            <a:schemeClr val="accent1">
              <a:alpha val="16862"/>
            </a:schemeClr>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18463" name="Line 75">
            <a:extLst>
              <a:ext uri="{FF2B5EF4-FFF2-40B4-BE49-F238E27FC236}">
                <a16:creationId xmlns:a16="http://schemas.microsoft.com/office/drawing/2014/main" id="{2F8A875B-0F79-48A7-AC64-5058C0D1203C}"/>
              </a:ext>
            </a:extLst>
          </p:cNvPr>
          <p:cNvSpPr>
            <a:spLocks noChangeShapeType="1"/>
          </p:cNvSpPr>
          <p:nvPr/>
        </p:nvSpPr>
        <p:spPr bwMode="auto">
          <a:xfrm>
            <a:off x="7488465"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4" name="Line 76">
            <a:extLst>
              <a:ext uri="{FF2B5EF4-FFF2-40B4-BE49-F238E27FC236}">
                <a16:creationId xmlns:a16="http://schemas.microsoft.com/office/drawing/2014/main" id="{9EEC14C8-25BA-42C4-8F94-D08B40214928}"/>
              </a:ext>
            </a:extLst>
          </p:cNvPr>
          <p:cNvSpPr>
            <a:spLocks noChangeShapeType="1"/>
          </p:cNvSpPr>
          <p:nvPr/>
        </p:nvSpPr>
        <p:spPr bwMode="auto">
          <a:xfrm>
            <a:off x="8522608"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5" name="Line 77">
            <a:extLst>
              <a:ext uri="{FF2B5EF4-FFF2-40B4-BE49-F238E27FC236}">
                <a16:creationId xmlns:a16="http://schemas.microsoft.com/office/drawing/2014/main" id="{4F793BC6-4B40-4EFB-8E4B-198E70C4FE8C}"/>
              </a:ext>
            </a:extLst>
          </p:cNvPr>
          <p:cNvSpPr>
            <a:spLocks noChangeShapeType="1"/>
          </p:cNvSpPr>
          <p:nvPr/>
        </p:nvSpPr>
        <p:spPr bwMode="auto">
          <a:xfrm>
            <a:off x="9559774"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6" name="Text Box 78">
            <a:extLst>
              <a:ext uri="{FF2B5EF4-FFF2-40B4-BE49-F238E27FC236}">
                <a16:creationId xmlns:a16="http://schemas.microsoft.com/office/drawing/2014/main" id="{2CA0F3FA-6288-48EC-A421-7BE35E6D97F7}"/>
              </a:ext>
            </a:extLst>
          </p:cNvPr>
          <p:cNvSpPr txBox="1">
            <a:spLocks noChangeArrowheads="1"/>
          </p:cNvSpPr>
          <p:nvPr/>
        </p:nvSpPr>
        <p:spPr bwMode="auto">
          <a:xfrm>
            <a:off x="7650240" y="2296584"/>
            <a:ext cx="1973035" cy="35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50000"/>
              </a:spcBef>
              <a:buFontTx/>
              <a:buNone/>
            </a:pPr>
            <a:r>
              <a:rPr lang="ja-JP" altLang="en-US" sz="1714">
                <a:latin typeface="Meiryo UI" panose="020B0604030504040204" pitchFamily="50" charset="-128"/>
                <a:ea typeface="Meiryo UI" panose="020B0604030504040204" pitchFamily="50" charset="-128"/>
              </a:rPr>
              <a:t>国家戦略特区？</a:t>
            </a:r>
          </a:p>
        </p:txBody>
      </p:sp>
      <p:pic>
        <p:nvPicPr>
          <p:cNvPr id="16431" name="Picture 47" descr="drycask">
            <a:extLst>
              <a:ext uri="{FF2B5EF4-FFF2-40B4-BE49-F238E27FC236}">
                <a16:creationId xmlns:a16="http://schemas.microsoft.com/office/drawing/2014/main" id="{520D372D-28AE-49B7-9676-3974817D8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3406" y="5083024"/>
            <a:ext cx="784678" cy="122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8" name="Line 67">
            <a:extLst>
              <a:ext uri="{FF2B5EF4-FFF2-40B4-BE49-F238E27FC236}">
                <a16:creationId xmlns:a16="http://schemas.microsoft.com/office/drawing/2014/main" id="{8191319E-E59E-4291-BC90-82B7AF7D7355}"/>
              </a:ext>
            </a:extLst>
          </p:cNvPr>
          <p:cNvSpPr>
            <a:spLocks noChangeShapeType="1"/>
          </p:cNvSpPr>
          <p:nvPr/>
        </p:nvSpPr>
        <p:spPr bwMode="auto">
          <a:xfrm>
            <a:off x="5584977" y="3362476"/>
            <a:ext cx="1868714" cy="21650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64" name="Text Box 80">
            <a:extLst>
              <a:ext uri="{FF2B5EF4-FFF2-40B4-BE49-F238E27FC236}">
                <a16:creationId xmlns:a16="http://schemas.microsoft.com/office/drawing/2014/main" id="{E0D1C590-453F-4CE8-A5A9-E1AD3527F523}"/>
              </a:ext>
            </a:extLst>
          </p:cNvPr>
          <p:cNvSpPr txBox="1">
            <a:spLocks noChangeArrowheads="1"/>
          </p:cNvSpPr>
          <p:nvPr/>
        </p:nvSpPr>
        <p:spPr bwMode="auto">
          <a:xfrm>
            <a:off x="7235977" y="2759227"/>
            <a:ext cx="2646878" cy="33855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放射性物質総合管理機構？</a:t>
            </a:r>
          </a:p>
        </p:txBody>
      </p:sp>
      <p:sp>
        <p:nvSpPr>
          <p:cNvPr id="16465" name="Text Box 81">
            <a:extLst>
              <a:ext uri="{FF2B5EF4-FFF2-40B4-BE49-F238E27FC236}">
                <a16:creationId xmlns:a16="http://schemas.microsoft.com/office/drawing/2014/main" id="{E0B12A9D-FD84-4889-9509-A92ED237580F}"/>
              </a:ext>
            </a:extLst>
          </p:cNvPr>
          <p:cNvSpPr txBox="1">
            <a:spLocks noChangeArrowheads="1"/>
          </p:cNvSpPr>
          <p:nvPr/>
        </p:nvSpPr>
        <p:spPr bwMode="auto">
          <a:xfrm>
            <a:off x="3456216" y="5928805"/>
            <a:ext cx="646332" cy="276999"/>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産総研</a:t>
            </a:r>
          </a:p>
        </p:txBody>
      </p:sp>
      <p:sp>
        <p:nvSpPr>
          <p:cNvPr id="42" name="テキスト ボックス 41">
            <a:extLst>
              <a:ext uri="{FF2B5EF4-FFF2-40B4-BE49-F238E27FC236}">
                <a16:creationId xmlns:a16="http://schemas.microsoft.com/office/drawing/2014/main" id="{14E3A42C-C307-40BA-9E35-01858C23AE7E}"/>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民間も放射性廃棄物を保管している・・・これを統合管理できないか？</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rgbClr val="C00000"/>
                </a:solidFill>
                <a:latin typeface="Meiryo UI" panose="020B0604030504040204" pitchFamily="50" charset="-128"/>
                <a:ea typeface="Meiryo UI" panose="020B0604030504040204" pitchFamily="50" charset="-128"/>
              </a:rPr>
              <a:t>３</a:t>
            </a:r>
          </a:p>
        </p:txBody>
      </p:sp>
      <p:sp>
        <p:nvSpPr>
          <p:cNvPr id="3" name="テキスト ボックス 2"/>
          <p:cNvSpPr txBox="1"/>
          <p:nvPr/>
        </p:nvSpPr>
        <p:spPr>
          <a:xfrm>
            <a:off x="1415753"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原子力利用</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437654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1枚目の画像">
            <a:extLst>
              <a:ext uri="{FF2B5EF4-FFF2-40B4-BE49-F238E27FC236}">
                <a16:creationId xmlns:a16="http://schemas.microsoft.com/office/drawing/2014/main" id="{899E5B9A-DC43-3238-DF3C-2E9AD76A7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064" y="1064554"/>
            <a:ext cx="5313872" cy="267464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03FC4975-FFC5-A151-A724-CEF968533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941" y="3859064"/>
            <a:ext cx="5296851" cy="2515857"/>
          </a:xfrm>
          <a:prstGeom prst="rect">
            <a:avLst/>
          </a:prstGeom>
        </p:spPr>
      </p:pic>
      <p:pic>
        <p:nvPicPr>
          <p:cNvPr id="11" name="図 10">
            <a:extLst>
              <a:ext uri="{FF2B5EF4-FFF2-40B4-BE49-F238E27FC236}">
                <a16:creationId xmlns:a16="http://schemas.microsoft.com/office/drawing/2014/main" id="{ED602736-5C94-EB45-499C-89D50F46EC87}"/>
              </a:ext>
            </a:extLst>
          </p:cNvPr>
          <p:cNvPicPr>
            <a:picLocks noChangeAspect="1"/>
          </p:cNvPicPr>
          <p:nvPr/>
        </p:nvPicPr>
        <p:blipFill>
          <a:blip r:embed="rId5"/>
          <a:stretch>
            <a:fillRect/>
          </a:stretch>
        </p:blipFill>
        <p:spPr>
          <a:xfrm>
            <a:off x="357278" y="2375562"/>
            <a:ext cx="2786332" cy="1730095"/>
          </a:xfrm>
          <a:prstGeom prst="rect">
            <a:avLst/>
          </a:prstGeom>
        </p:spPr>
      </p:pic>
      <p:pic>
        <p:nvPicPr>
          <p:cNvPr id="13" name="図 12">
            <a:extLst>
              <a:ext uri="{FF2B5EF4-FFF2-40B4-BE49-F238E27FC236}">
                <a16:creationId xmlns:a16="http://schemas.microsoft.com/office/drawing/2014/main" id="{B62E2DF6-E7F7-995B-5F11-CA1153A314AE}"/>
              </a:ext>
            </a:extLst>
          </p:cNvPr>
          <p:cNvPicPr>
            <a:picLocks noChangeAspect="1"/>
          </p:cNvPicPr>
          <p:nvPr/>
        </p:nvPicPr>
        <p:blipFill>
          <a:blip r:embed="rId6"/>
          <a:stretch>
            <a:fillRect/>
          </a:stretch>
        </p:blipFill>
        <p:spPr>
          <a:xfrm>
            <a:off x="9048390" y="3054305"/>
            <a:ext cx="2942326" cy="2585680"/>
          </a:xfrm>
          <a:prstGeom prst="rect">
            <a:avLst/>
          </a:prstGeom>
        </p:spPr>
      </p:pic>
      <p:sp>
        <p:nvSpPr>
          <p:cNvPr id="14" name="テキスト ボックス 13">
            <a:extLst>
              <a:ext uri="{FF2B5EF4-FFF2-40B4-BE49-F238E27FC236}">
                <a16:creationId xmlns:a16="http://schemas.microsoft.com/office/drawing/2014/main" id="{037F8FF5-52F1-4043-4883-D63F785DA2F4}"/>
              </a:ext>
            </a:extLst>
          </p:cNvPr>
          <p:cNvSpPr txBox="1"/>
          <p:nvPr/>
        </p:nvSpPr>
        <p:spPr>
          <a:xfrm>
            <a:off x="8895989" y="5759368"/>
            <a:ext cx="3247127" cy="923330"/>
          </a:xfrm>
          <a:prstGeom prst="rect">
            <a:avLst/>
          </a:prstGeom>
          <a:noFill/>
        </p:spPr>
        <p:txBody>
          <a:bodyPr wrap="square" rtlCol="0">
            <a:spAutoFit/>
          </a:bodyPr>
          <a:lstStyle/>
          <a:p>
            <a:r>
              <a:rPr kumimoji="1" lang="en-US" altLang="ja-JP" dirty="0">
                <a:latin typeface="UD デジタル 教科書体 NK-B" panose="02020700000000000000" pitchFamily="18" charset="-128"/>
                <a:ea typeface="UD デジタル 教科書体 NK-B" panose="02020700000000000000" pitchFamily="18" charset="-128"/>
              </a:rPr>
              <a:t>C14</a:t>
            </a:r>
            <a:r>
              <a:rPr kumimoji="1" lang="ja-JP" altLang="en-US" dirty="0">
                <a:latin typeface="UD デジタル 教科書体 NK-B" panose="02020700000000000000" pitchFamily="18" charset="-128"/>
                <a:ea typeface="UD デジタル 教科書体 NK-B" panose="02020700000000000000" pitchFamily="18" charset="-128"/>
              </a:rPr>
              <a:t>と放射性メタンによる化学蒸着によりダイヤモンド表面にダイヤモンド被膜を形成させる。</a:t>
            </a:r>
          </a:p>
        </p:txBody>
      </p:sp>
      <p:pic>
        <p:nvPicPr>
          <p:cNvPr id="17" name="図 16">
            <a:extLst>
              <a:ext uri="{FF2B5EF4-FFF2-40B4-BE49-F238E27FC236}">
                <a16:creationId xmlns:a16="http://schemas.microsoft.com/office/drawing/2014/main" id="{48CEE2CF-7726-8ACE-744B-9F6C2596FBFE}"/>
              </a:ext>
            </a:extLst>
          </p:cNvPr>
          <p:cNvPicPr>
            <a:picLocks noChangeAspect="1"/>
          </p:cNvPicPr>
          <p:nvPr/>
        </p:nvPicPr>
        <p:blipFill>
          <a:blip r:embed="rId7"/>
          <a:stretch>
            <a:fillRect/>
          </a:stretch>
        </p:blipFill>
        <p:spPr>
          <a:xfrm>
            <a:off x="201283" y="4285380"/>
            <a:ext cx="3070325" cy="2098525"/>
          </a:xfrm>
          <a:prstGeom prst="rect">
            <a:avLst/>
          </a:prstGeom>
        </p:spPr>
      </p:pic>
      <p:sp>
        <p:nvSpPr>
          <p:cNvPr id="18" name="テキスト ボックス 17">
            <a:extLst>
              <a:ext uri="{FF2B5EF4-FFF2-40B4-BE49-F238E27FC236}">
                <a16:creationId xmlns:a16="http://schemas.microsoft.com/office/drawing/2014/main" id="{461EF0C6-73E6-6B2E-A3A0-DBA1F714674C}"/>
              </a:ext>
            </a:extLst>
          </p:cNvPr>
          <p:cNvSpPr txBox="1"/>
          <p:nvPr/>
        </p:nvSpPr>
        <p:spPr>
          <a:xfrm>
            <a:off x="140898" y="6374921"/>
            <a:ext cx="3663351"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ロシア</a:t>
            </a:r>
            <a:r>
              <a:rPr lang="ja-JP" altLang="en-US" sz="1400" dirty="0">
                <a:latin typeface="BIZ UDPゴシック" panose="020B0400000000000000" pitchFamily="50" charset="-128"/>
                <a:ea typeface="BIZ UDPゴシック" panose="020B0400000000000000" pitchFamily="50" charset="-128"/>
              </a:rPr>
              <a:t>のニッケル</a:t>
            </a:r>
            <a:r>
              <a:rPr lang="en-US" altLang="ja-JP" sz="1400" dirty="0">
                <a:latin typeface="BIZ UDPゴシック" panose="020B0400000000000000" pitchFamily="50" charset="-128"/>
                <a:ea typeface="BIZ UDPゴシック" panose="020B0400000000000000" pitchFamily="50" charset="-128"/>
              </a:rPr>
              <a:t>63</a:t>
            </a:r>
            <a:r>
              <a:rPr lang="ja-JP" altLang="en-US" sz="1400" dirty="0">
                <a:latin typeface="BIZ UDPゴシック" panose="020B0400000000000000" pitchFamily="50" charset="-128"/>
                <a:ea typeface="BIZ UDPゴシック" panose="020B0400000000000000" pitchFamily="50" charset="-128"/>
              </a:rPr>
              <a:t>の核電池（寿命</a:t>
            </a:r>
            <a:r>
              <a:rPr lang="en-US" altLang="ja-JP" sz="1400" dirty="0">
                <a:latin typeface="BIZ UDPゴシック" panose="020B0400000000000000" pitchFamily="50" charset="-128"/>
                <a:ea typeface="BIZ UDPゴシック" panose="020B0400000000000000" pitchFamily="50" charset="-128"/>
              </a:rPr>
              <a:t>50</a:t>
            </a:r>
            <a:r>
              <a:rPr lang="ja-JP" altLang="en-US" sz="1400" dirty="0">
                <a:latin typeface="BIZ UDPゴシック" panose="020B0400000000000000" pitchFamily="50" charset="-128"/>
                <a:ea typeface="BIZ UDPゴシック" panose="020B0400000000000000" pitchFamily="50" charset="-128"/>
              </a:rPr>
              <a:t>年）</a:t>
            </a:r>
            <a:endParaRPr kumimoji="1" lang="en-US" altLang="ja-JP" sz="1400" dirty="0">
              <a:latin typeface="BIZ UDPゴシック" panose="020B0400000000000000" pitchFamily="50" charset="-128"/>
              <a:ea typeface="BIZ UDPゴシック" panose="020B0400000000000000" pitchFamily="50" charset="-128"/>
            </a:endParaRPr>
          </a:p>
        </p:txBody>
      </p:sp>
      <p:pic>
        <p:nvPicPr>
          <p:cNvPr id="20" name="図 19">
            <a:extLst>
              <a:ext uri="{FF2B5EF4-FFF2-40B4-BE49-F238E27FC236}">
                <a16:creationId xmlns:a16="http://schemas.microsoft.com/office/drawing/2014/main" id="{936FD6B8-C913-57F0-FBC6-7BCE0658A186}"/>
              </a:ext>
            </a:extLst>
          </p:cNvPr>
          <p:cNvPicPr>
            <a:picLocks noChangeAspect="1"/>
          </p:cNvPicPr>
          <p:nvPr/>
        </p:nvPicPr>
        <p:blipFill>
          <a:blip r:embed="rId8"/>
          <a:stretch>
            <a:fillRect/>
          </a:stretch>
        </p:blipFill>
        <p:spPr>
          <a:xfrm>
            <a:off x="9298588" y="883728"/>
            <a:ext cx="2441930" cy="1957798"/>
          </a:xfrm>
          <a:prstGeom prst="rect">
            <a:avLst/>
          </a:prstGeom>
        </p:spPr>
      </p:pic>
      <p:pic>
        <p:nvPicPr>
          <p:cNvPr id="21" name="Picture 8" descr="NDBのダイヤモンド電池">
            <a:extLst>
              <a:ext uri="{FF2B5EF4-FFF2-40B4-BE49-F238E27FC236}">
                <a16:creationId xmlns:a16="http://schemas.microsoft.com/office/drawing/2014/main" id="{17C54A0E-62B9-1376-CBD8-C1A5E9653C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283" y="589088"/>
            <a:ext cx="2441930" cy="1826564"/>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91FA63F0-D878-44D5-8989-CD49B950B076}"/>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spc="175" dirty="0">
                <a:solidFill>
                  <a:schemeClr val="bg1"/>
                </a:solidFill>
                <a:latin typeface="Cooper Black" panose="0208090404030B020404" pitchFamily="18" charset="0"/>
              </a:rPr>
              <a:t>Nuclear</a:t>
            </a:r>
            <a:r>
              <a:rPr lang="en-US" altLang="ja-JP" sz="2800" spc="-10" dirty="0">
                <a:solidFill>
                  <a:schemeClr val="bg1"/>
                </a:solidFill>
                <a:latin typeface="Cooper Black" panose="0208090404030B020404" pitchFamily="18" charset="0"/>
              </a:rPr>
              <a:t> </a:t>
            </a:r>
            <a:r>
              <a:rPr lang="en-US" altLang="ja-JP" sz="2800" spc="195" dirty="0">
                <a:solidFill>
                  <a:schemeClr val="bg1"/>
                </a:solidFill>
                <a:latin typeface="Cooper Black" panose="0208090404030B020404" pitchFamily="18" charset="0"/>
              </a:rPr>
              <a:t>Battery</a:t>
            </a:r>
            <a:endParaRPr kumimoji="1" lang="ja-JP" altLang="en-US" sz="2800" b="1" dirty="0">
              <a:solidFill>
                <a:schemeClr val="bg1"/>
              </a:solidFill>
              <a:latin typeface="Cooper Black" panose="0208090404030B020404" pitchFamily="18" charset="0"/>
              <a:ea typeface="Meiryo UI" panose="020B0604030504040204" pitchFamily="50" charset="-128"/>
            </a:endParaRPr>
          </a:p>
        </p:txBody>
      </p:sp>
    </p:spTree>
    <p:extLst>
      <p:ext uri="{BB962C8B-B14F-4D97-AF65-F5344CB8AC3E}">
        <p14:creationId xmlns:p14="http://schemas.microsoft.com/office/powerpoint/2010/main" val="229682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91FA63F0-D878-44D5-8989-CD49B950B076}"/>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劣化ウラン水素吸蔵</a:t>
            </a:r>
            <a:endParaRPr kumimoji="1" lang="ja-JP" altLang="en-US" sz="2800" b="1" dirty="0">
              <a:solidFill>
                <a:schemeClr val="bg1"/>
              </a:solidFill>
              <a:latin typeface="UD デジタル 教科書体 NK-B" panose="02020700000000000000" pitchFamily="18" charset="-128"/>
              <a:ea typeface="UD デジタル 教科書体 NK-B" panose="02020700000000000000" pitchFamily="18" charset="-128"/>
            </a:endParaRPr>
          </a:p>
        </p:txBody>
      </p:sp>
      <p:pic>
        <p:nvPicPr>
          <p:cNvPr id="2052" name="Picture 4" descr="濃縮ウラン - Enriched uranium - JapaneseClass.jp">
            <a:extLst>
              <a:ext uri="{FF2B5EF4-FFF2-40B4-BE49-F238E27FC236}">
                <a16:creationId xmlns:a16="http://schemas.microsoft.com/office/drawing/2014/main" id="{C654908D-0D2D-498E-B8C7-E970D1CEB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537" y="637754"/>
            <a:ext cx="5349039" cy="48462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CCF3A96-1111-4A8E-A97C-59B0E4461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68" y="523220"/>
            <a:ext cx="6138111" cy="3210232"/>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CF9816F5-397F-4DD7-B963-5C2250DF3B25}"/>
              </a:ext>
            </a:extLst>
          </p:cNvPr>
          <p:cNvSpPr txBox="1"/>
          <p:nvPr/>
        </p:nvSpPr>
        <p:spPr>
          <a:xfrm>
            <a:off x="161423" y="3840095"/>
            <a:ext cx="6383755" cy="1477328"/>
          </a:xfrm>
          <a:prstGeom prst="rect">
            <a:avLst/>
          </a:prstGeom>
          <a:noFill/>
        </p:spPr>
        <p:txBody>
          <a:bodyPr wrap="square">
            <a:spAutoFit/>
          </a:bodyPr>
          <a:lstStyle/>
          <a:p>
            <a:r>
              <a:rPr lang="ja-JP" altLang="en-US" dirty="0">
                <a:solidFill>
                  <a:srgbClr val="000000"/>
                </a:solidFill>
                <a:latin typeface="BIZ UDPゴシック" panose="020B0400000000000000" pitchFamily="50" charset="-128"/>
                <a:ea typeface="BIZ UDPゴシック" panose="020B0400000000000000" pitchFamily="50" charset="-128"/>
              </a:rPr>
              <a:t>劣化ウランは、</a:t>
            </a:r>
            <a:r>
              <a:rPr lang="ja-JP" altLang="en-US" b="0" i="0" dirty="0">
                <a:solidFill>
                  <a:srgbClr val="000000"/>
                </a:solidFill>
                <a:effectLst/>
                <a:latin typeface="BIZ UDPゴシック" panose="020B0400000000000000" pitchFamily="50" charset="-128"/>
                <a:ea typeface="BIZ UDPゴシック" panose="020B0400000000000000" pitchFamily="50" charset="-128"/>
              </a:rPr>
              <a:t>立方センチメートルあたり</a:t>
            </a:r>
            <a:r>
              <a:rPr lang="en-US" altLang="ja-JP" b="0" i="0" dirty="0">
                <a:solidFill>
                  <a:srgbClr val="000000"/>
                </a:solidFill>
                <a:effectLst/>
                <a:latin typeface="BIZ UDPゴシック" panose="020B0400000000000000" pitchFamily="50" charset="-128"/>
                <a:ea typeface="BIZ UDPゴシック" panose="020B0400000000000000" pitchFamily="50" charset="-128"/>
              </a:rPr>
              <a:t>19.1</a:t>
            </a:r>
            <a:r>
              <a:rPr lang="ja-JP" altLang="en-US" b="0" i="0" dirty="0">
                <a:solidFill>
                  <a:srgbClr val="000000"/>
                </a:solidFill>
                <a:effectLst/>
                <a:latin typeface="BIZ UDPゴシック" panose="020B0400000000000000" pitchFamily="50" charset="-128"/>
                <a:ea typeface="BIZ UDPゴシック" panose="020B0400000000000000" pitchFamily="50" charset="-128"/>
              </a:rPr>
              <a:t>グラムと鉛よりも</a:t>
            </a:r>
            <a:r>
              <a:rPr lang="en-US" altLang="ja-JP" b="0" i="0" dirty="0">
                <a:solidFill>
                  <a:srgbClr val="000000"/>
                </a:solidFill>
                <a:effectLst/>
                <a:latin typeface="BIZ UDPゴシック" panose="020B0400000000000000" pitchFamily="50" charset="-128"/>
                <a:ea typeface="BIZ UDPゴシック" panose="020B0400000000000000" pitchFamily="50" charset="-128"/>
              </a:rPr>
              <a:t>68.4% </a:t>
            </a:r>
            <a:r>
              <a:rPr lang="ja-JP" altLang="en-US" b="0" i="0" dirty="0">
                <a:solidFill>
                  <a:srgbClr val="000000"/>
                </a:solidFill>
                <a:effectLst/>
                <a:latin typeface="BIZ UDPゴシック" panose="020B0400000000000000" pitchFamily="50" charset="-128"/>
                <a:ea typeface="BIZ UDPゴシック" panose="020B0400000000000000" pitchFamily="50" charset="-128"/>
              </a:rPr>
              <a:t>密度が高い特徴がある。</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dirty="0">
                <a:solidFill>
                  <a:srgbClr val="000000"/>
                </a:solidFill>
                <a:latin typeface="BIZ UDPゴシック" panose="020B0400000000000000" pitchFamily="50" charset="-128"/>
                <a:ea typeface="BIZ UDPゴシック" panose="020B0400000000000000" pitchFamily="50" charset="-128"/>
              </a:rPr>
              <a:t>確かに原子番号</a:t>
            </a:r>
            <a:r>
              <a:rPr lang="en-US" altLang="ja-JP" dirty="0">
                <a:solidFill>
                  <a:srgbClr val="000000"/>
                </a:solidFill>
                <a:latin typeface="BIZ UDPゴシック" panose="020B0400000000000000" pitchFamily="50" charset="-128"/>
                <a:ea typeface="BIZ UDPゴシック" panose="020B0400000000000000" pitchFamily="50" charset="-128"/>
              </a:rPr>
              <a:t>92</a:t>
            </a:r>
            <a:r>
              <a:rPr lang="ja-JP" altLang="en-US" dirty="0">
                <a:solidFill>
                  <a:srgbClr val="000000"/>
                </a:solidFill>
                <a:latin typeface="BIZ UDPゴシック" panose="020B0400000000000000" pitchFamily="50" charset="-128"/>
                <a:ea typeface="BIZ UDPゴシック" panose="020B0400000000000000" pitchFamily="50" charset="-128"/>
              </a:rPr>
              <a:t>番のウランは水素を良く吸って貯蔵してくれそうである。</a:t>
            </a:r>
            <a:endParaRPr lang="ja-JP" altLang="en-US"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EE8F785A-D4AF-4730-B1EA-9846205FFEE3}"/>
              </a:ext>
            </a:extLst>
          </p:cNvPr>
          <p:cNvSpPr txBox="1"/>
          <p:nvPr/>
        </p:nvSpPr>
        <p:spPr>
          <a:xfrm>
            <a:off x="0" y="5666613"/>
            <a:ext cx="12192000" cy="923330"/>
          </a:xfrm>
          <a:prstGeom prst="rect">
            <a:avLst/>
          </a:prstGeom>
          <a:solidFill>
            <a:schemeClr val="tx2">
              <a:lumMod val="20000"/>
              <a:lumOff val="80000"/>
            </a:schemeClr>
          </a:solidFill>
          <a:ln>
            <a:solidFill>
              <a:srgbClr val="C00000"/>
            </a:solidFill>
          </a:ln>
        </p:spPr>
        <p:txBody>
          <a:bodyPr wrap="square">
            <a:spAutoFit/>
          </a:bodyPr>
          <a:lstStyle/>
          <a:p>
            <a:r>
              <a:rPr lang="ja-JP" altLang="en-US" b="0" i="0" dirty="0">
                <a:solidFill>
                  <a:srgbClr val="000000"/>
                </a:solidFill>
                <a:effectLst/>
                <a:latin typeface="UD デジタル 教科書体 NK-B" panose="02020700000000000000" pitchFamily="18" charset="-128"/>
                <a:ea typeface="UD デジタル 教科書体 NK-B" panose="02020700000000000000" pitchFamily="18" charset="-128"/>
              </a:rPr>
              <a:t>水素を吸蔵した劣化ウラン </a:t>
            </a:r>
            <a:r>
              <a:rPr lang="en-US" altLang="ja-JP" b="0" i="0" dirty="0">
                <a:solidFill>
                  <a:srgbClr val="000000"/>
                </a:solidFill>
                <a:effectLst/>
                <a:latin typeface="UD デジタル 教科書体 NK-B" panose="02020700000000000000" pitchFamily="18" charset="-128"/>
                <a:ea typeface="UD デジタル 教科書体 NK-B" panose="02020700000000000000" pitchFamily="18" charset="-128"/>
              </a:rPr>
              <a:t>(U238) </a:t>
            </a:r>
            <a:r>
              <a:rPr lang="ja-JP" altLang="en-US" b="0" i="0" dirty="0">
                <a:solidFill>
                  <a:srgbClr val="000000"/>
                </a:solidFill>
                <a:effectLst/>
                <a:latin typeface="UD デジタル 教科書体 NK-B" panose="02020700000000000000" pitchFamily="18" charset="-128"/>
                <a:ea typeface="UD デジタル 教科書体 NK-B" panose="02020700000000000000" pitchFamily="18" charset="-128"/>
              </a:rPr>
              <a:t>のより良い使用法は、高速炉に入れて中性子を照射して、劣化ウランを燃料として使用し、熱と電力を使用して水素を生成することです。正しく行えば、電力を必要とせずに熱化学的硫黄 </a:t>
            </a:r>
            <a:r>
              <a:rPr lang="en-US" altLang="ja-JP"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ja-JP" altLang="en-US" b="0" i="0" dirty="0">
                <a:solidFill>
                  <a:srgbClr val="000000"/>
                </a:solidFill>
                <a:effectLst/>
                <a:latin typeface="UD デジタル 教科書体 NK-B" panose="02020700000000000000" pitchFamily="18" charset="-128"/>
                <a:ea typeface="UD デジタル 教科書体 NK-B" panose="02020700000000000000" pitchFamily="18" charset="-128"/>
              </a:rPr>
              <a:t>ヨウ素サイクルを使用できる可能性。</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22" name="テキスト ボックス 21">
            <a:extLst>
              <a:ext uri="{FF2B5EF4-FFF2-40B4-BE49-F238E27FC236}">
                <a16:creationId xmlns:a16="http://schemas.microsoft.com/office/drawing/2014/main" id="{CD4A3321-9F54-44D5-8577-1728144CE751}"/>
              </a:ext>
            </a:extLst>
          </p:cNvPr>
          <p:cNvSpPr txBox="1"/>
          <p:nvPr/>
        </p:nvSpPr>
        <p:spPr>
          <a:xfrm>
            <a:off x="1" y="6661254"/>
            <a:ext cx="12192000" cy="200055"/>
          </a:xfrm>
          <a:prstGeom prst="rect">
            <a:avLst/>
          </a:prstGeom>
          <a:noFill/>
        </p:spPr>
        <p:txBody>
          <a:bodyPr wrap="square">
            <a:spAutoFit/>
          </a:bodyPr>
          <a:lstStyle/>
          <a:p>
            <a:r>
              <a:rPr lang="en-US" altLang="ja-JP" sz="700" dirty="0">
                <a:latin typeface="Amasis MT Pro Black" panose="02040A04050005020304" pitchFamily="18" charset="0"/>
                <a:hlinkClick r:id="rId5"/>
              </a:rPr>
              <a:t>https://www.gov.uk/government/publications/longer-duration-energy-storage-demonstration-programme-successful-projects/longer-duration-energy-storage-demonstration-programme-stream-2-phase-2-details-of-successful-projects</a:t>
            </a:r>
            <a:r>
              <a:rPr lang="ja-JP" altLang="en-US" sz="700" dirty="0">
                <a:latin typeface="Amasis MT Pro Black" panose="02040A04050005020304" pitchFamily="18" charset="0"/>
              </a:rPr>
              <a:t>　</a:t>
            </a:r>
          </a:p>
        </p:txBody>
      </p:sp>
    </p:spTree>
    <p:extLst>
      <p:ext uri="{BB962C8B-B14F-4D97-AF65-F5344CB8AC3E}">
        <p14:creationId xmlns:p14="http://schemas.microsoft.com/office/powerpoint/2010/main" val="3275460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91FA63F0-D878-44D5-8989-CD49B950B076}"/>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水素吸蔵ウラン</a:t>
            </a:r>
            <a:r>
              <a:rPr lang="en-US" altLang="ja-JP" sz="2800" spc="-10" dirty="0">
                <a:solidFill>
                  <a:schemeClr val="bg1"/>
                </a:solidFill>
                <a:latin typeface="UD デジタル 教科書体 NK-B" panose="02020700000000000000" pitchFamily="18" charset="-128"/>
                <a:ea typeface="UD デジタル 教科書体 NK-B" panose="02020700000000000000" pitchFamily="18" charset="-128"/>
              </a:rPr>
              <a:t>235</a:t>
            </a:r>
            <a:endParaRPr kumimoji="1" lang="ja-JP" altLang="en-US" sz="28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 name="楕円 1">
            <a:extLst>
              <a:ext uri="{FF2B5EF4-FFF2-40B4-BE49-F238E27FC236}">
                <a16:creationId xmlns:a16="http://schemas.microsoft.com/office/drawing/2014/main" id="{14C7780C-9524-407B-BDD5-32DE224F67E5}"/>
              </a:ext>
            </a:extLst>
          </p:cNvPr>
          <p:cNvSpPr/>
          <p:nvPr/>
        </p:nvSpPr>
        <p:spPr>
          <a:xfrm>
            <a:off x="4464994" y="2101175"/>
            <a:ext cx="3239311" cy="3142034"/>
          </a:xfrm>
          <a:prstGeom prst="ellipse">
            <a:avLst/>
          </a:prstGeom>
          <a:solidFill>
            <a:srgbClr val="C00000"/>
          </a:solidFill>
          <a:ln>
            <a:solidFill>
              <a:srgbClr val="C00000"/>
            </a:solidFill>
          </a:ln>
          <a:effectLst>
            <a:glow rad="2286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300" dirty="0">
                <a:latin typeface="BIZ UDPゴシック" panose="020B0400000000000000" pitchFamily="50" charset="-128"/>
                <a:ea typeface="BIZ UDPゴシック" panose="020B0400000000000000" pitchFamily="50" charset="-128"/>
              </a:rPr>
              <a:t>U235</a:t>
            </a:r>
            <a:endParaRPr kumimoji="1" lang="ja-JP" altLang="en-US" sz="53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F1188B14-0235-4450-97F3-3616D9B41DC2}"/>
              </a:ext>
            </a:extLst>
          </p:cNvPr>
          <p:cNvSpPr txBox="1"/>
          <p:nvPr/>
        </p:nvSpPr>
        <p:spPr>
          <a:xfrm>
            <a:off x="4795735" y="4159930"/>
            <a:ext cx="2733472" cy="646331"/>
          </a:xfrm>
          <a:prstGeom prst="rect">
            <a:avLst/>
          </a:prstGeom>
          <a:noFill/>
        </p:spPr>
        <p:txBody>
          <a:bodyPr wrap="square" rtlCol="0">
            <a:spAutoFit/>
          </a:bodyPr>
          <a:lstStyle/>
          <a:p>
            <a:pPr algn="ctr"/>
            <a:r>
              <a:rPr lang="ja-JP" altLang="en-US" sz="3600" b="1" dirty="0">
                <a:solidFill>
                  <a:schemeClr val="accent5">
                    <a:lumMod val="20000"/>
                    <a:lumOff val="80000"/>
                  </a:schemeClr>
                </a:solidFill>
                <a:latin typeface="BIZ UDPゴシック" panose="020B0400000000000000" pitchFamily="50" charset="-128"/>
                <a:ea typeface="BIZ UDPゴシック" panose="020B0400000000000000" pitchFamily="50" charset="-128"/>
              </a:rPr>
              <a:t>三重</a:t>
            </a:r>
            <a:r>
              <a:rPr kumimoji="1" lang="ja-JP" altLang="en-US" sz="3600" b="1" dirty="0">
                <a:solidFill>
                  <a:schemeClr val="accent5">
                    <a:lumMod val="20000"/>
                    <a:lumOff val="80000"/>
                  </a:schemeClr>
                </a:solidFill>
                <a:latin typeface="BIZ UDPゴシック" panose="020B0400000000000000" pitchFamily="50" charset="-128"/>
                <a:ea typeface="BIZ UDPゴシック" panose="020B0400000000000000" pitchFamily="50" charset="-128"/>
              </a:rPr>
              <a:t>水素</a:t>
            </a:r>
          </a:p>
        </p:txBody>
      </p:sp>
      <p:sp>
        <p:nvSpPr>
          <p:cNvPr id="4" name="矢印: 下 3">
            <a:extLst>
              <a:ext uri="{FF2B5EF4-FFF2-40B4-BE49-F238E27FC236}">
                <a16:creationId xmlns:a16="http://schemas.microsoft.com/office/drawing/2014/main" id="{7892CFD8-D925-4E92-93D5-9DAF0AF927EF}"/>
              </a:ext>
            </a:extLst>
          </p:cNvPr>
          <p:cNvSpPr/>
          <p:nvPr/>
        </p:nvSpPr>
        <p:spPr>
          <a:xfrm>
            <a:off x="5520445" y="1551162"/>
            <a:ext cx="1128408" cy="455126"/>
          </a:xfrm>
          <a:prstGeom prst="downArrow">
            <a:avLst/>
          </a:prstGeom>
          <a:solidFill>
            <a:srgbClr val="FFC000"/>
          </a:solidFill>
          <a:ln>
            <a:solidFill>
              <a:srgbClr val="FFC000"/>
            </a:solidFill>
          </a:ln>
          <a:effectLst>
            <a:glow rad="1016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A93AD195-E463-493D-A3B9-F4059574BDA5}"/>
              </a:ext>
            </a:extLst>
          </p:cNvPr>
          <p:cNvSpPr/>
          <p:nvPr/>
        </p:nvSpPr>
        <p:spPr>
          <a:xfrm rot="10800000">
            <a:off x="5520445" y="5348459"/>
            <a:ext cx="1128408" cy="455126"/>
          </a:xfrm>
          <a:prstGeom prst="downArrow">
            <a:avLst/>
          </a:prstGeom>
          <a:solidFill>
            <a:srgbClr val="FFC000"/>
          </a:solidFill>
          <a:ln>
            <a:solidFill>
              <a:srgbClr val="FFC000"/>
            </a:solidFill>
          </a:ln>
          <a:effectLst>
            <a:glow rad="1016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969A2BD-E72C-4B57-8501-325F53BD973D}"/>
              </a:ext>
            </a:extLst>
          </p:cNvPr>
          <p:cNvSpPr txBox="1"/>
          <p:nvPr/>
        </p:nvSpPr>
        <p:spPr>
          <a:xfrm>
            <a:off x="4717913" y="2406877"/>
            <a:ext cx="2733472" cy="646331"/>
          </a:xfrm>
          <a:prstGeom prst="rect">
            <a:avLst/>
          </a:prstGeom>
          <a:noFill/>
        </p:spPr>
        <p:txBody>
          <a:bodyPr wrap="square" rtlCol="0">
            <a:spAutoFit/>
          </a:bodyPr>
          <a:lstStyle/>
          <a:p>
            <a:pPr algn="ctr"/>
            <a:r>
              <a:rPr kumimoji="1" lang="ja-JP" altLang="en-US" sz="3600" b="1" dirty="0">
                <a:solidFill>
                  <a:schemeClr val="accent1">
                    <a:lumMod val="60000"/>
                    <a:lumOff val="40000"/>
                  </a:schemeClr>
                </a:solidFill>
                <a:latin typeface="BIZ UDPゴシック" panose="020B0400000000000000" pitchFamily="50" charset="-128"/>
                <a:ea typeface="BIZ UDPゴシック" panose="020B0400000000000000" pitchFamily="50" charset="-128"/>
              </a:rPr>
              <a:t>重水素</a:t>
            </a:r>
          </a:p>
        </p:txBody>
      </p:sp>
      <p:sp>
        <p:nvSpPr>
          <p:cNvPr id="15" name="矢印: 下 14">
            <a:extLst>
              <a:ext uri="{FF2B5EF4-FFF2-40B4-BE49-F238E27FC236}">
                <a16:creationId xmlns:a16="http://schemas.microsoft.com/office/drawing/2014/main" id="{08B2DA22-6861-41EE-A79D-B12BF097E4DB}"/>
              </a:ext>
            </a:extLst>
          </p:cNvPr>
          <p:cNvSpPr/>
          <p:nvPr/>
        </p:nvSpPr>
        <p:spPr>
          <a:xfrm rot="16200000">
            <a:off x="3533213" y="3368163"/>
            <a:ext cx="1128408" cy="455126"/>
          </a:xfrm>
          <a:prstGeom prst="downArrow">
            <a:avLst/>
          </a:prstGeom>
          <a:solidFill>
            <a:srgbClr val="FFC000"/>
          </a:solidFill>
          <a:ln>
            <a:solidFill>
              <a:srgbClr val="FFC000"/>
            </a:solidFill>
          </a:ln>
          <a:effectLst>
            <a:glow rad="1016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下 16">
            <a:extLst>
              <a:ext uri="{FF2B5EF4-FFF2-40B4-BE49-F238E27FC236}">
                <a16:creationId xmlns:a16="http://schemas.microsoft.com/office/drawing/2014/main" id="{32B0DD10-BE80-4BA6-ABFC-27C1C6E35A94}"/>
              </a:ext>
            </a:extLst>
          </p:cNvPr>
          <p:cNvSpPr/>
          <p:nvPr/>
        </p:nvSpPr>
        <p:spPr>
          <a:xfrm rot="5400000">
            <a:off x="7533034" y="3389849"/>
            <a:ext cx="1128408" cy="455126"/>
          </a:xfrm>
          <a:prstGeom prst="downArrow">
            <a:avLst/>
          </a:prstGeom>
          <a:solidFill>
            <a:srgbClr val="FFC000"/>
          </a:solidFill>
          <a:ln>
            <a:solidFill>
              <a:srgbClr val="FFC000"/>
            </a:solidFill>
          </a:ln>
          <a:effectLst>
            <a:glow rad="1016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925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8696" y="829111"/>
            <a:ext cx="7481993" cy="894562"/>
          </a:xfrm>
          <a:prstGeom prst="rect">
            <a:avLst/>
          </a:prstGeom>
        </p:spPr>
        <p:txBody>
          <a:bodyPr vert="horz" wrap="square" lIns="0" tIns="11516" rIns="0" bIns="0" rtlCol="0" anchor="ctr">
            <a:spAutoFit/>
          </a:bodyPr>
          <a:lstStyle/>
          <a:p>
            <a:pPr marL="44914">
              <a:lnSpc>
                <a:spcPct val="100000"/>
              </a:lnSpc>
              <a:spcBef>
                <a:spcPts val="91"/>
              </a:spcBef>
            </a:pPr>
            <a:r>
              <a:rPr sz="1904" spc="-14" baseline="25793" dirty="0">
                <a:latin typeface="BIZ UDPゴシック" panose="020B0400000000000000" pitchFamily="50" charset="-128"/>
                <a:ea typeface="BIZ UDPゴシック" panose="020B0400000000000000" pitchFamily="50" charset="-128"/>
                <a:cs typeface="Tahoma"/>
              </a:rPr>
              <a:t>99</a:t>
            </a:r>
            <a:r>
              <a:rPr sz="1904" spc="-9" dirty="0">
                <a:latin typeface="BIZ UDPゴシック" panose="020B0400000000000000" pitchFamily="50" charset="-128"/>
                <a:ea typeface="BIZ UDPゴシック" panose="020B0400000000000000" pitchFamily="50" charset="-128"/>
                <a:cs typeface="Tahoma"/>
              </a:rPr>
              <a:t>Mo</a:t>
            </a:r>
            <a:r>
              <a:rPr sz="1904" spc="-14" dirty="0">
                <a:latin typeface="BIZ UDPゴシック" panose="020B0400000000000000" pitchFamily="50" charset="-128"/>
                <a:ea typeface="BIZ UDPゴシック" panose="020B0400000000000000" pitchFamily="50" charset="-128"/>
                <a:cs typeface="ＭＳ Ｐゴシック"/>
              </a:rPr>
              <a:t>の娘核種である</a:t>
            </a:r>
            <a:r>
              <a:rPr sz="1904" spc="-74" baseline="25793" dirty="0">
                <a:latin typeface="BIZ UDPゴシック" panose="020B0400000000000000" pitchFamily="50" charset="-128"/>
                <a:ea typeface="BIZ UDPゴシック" panose="020B0400000000000000" pitchFamily="50" charset="-128"/>
                <a:cs typeface="Tahoma"/>
              </a:rPr>
              <a:t>99m</a:t>
            </a:r>
            <a:r>
              <a:rPr sz="1904" spc="-50" dirty="0">
                <a:latin typeface="BIZ UDPゴシック" panose="020B0400000000000000" pitchFamily="50" charset="-128"/>
                <a:ea typeface="BIZ UDPゴシック" panose="020B0400000000000000" pitchFamily="50" charset="-128"/>
                <a:cs typeface="Tahoma"/>
              </a:rPr>
              <a:t>Tc</a:t>
            </a:r>
            <a:r>
              <a:rPr sz="1904" spc="-14" dirty="0">
                <a:latin typeface="BIZ UDPゴシック" panose="020B0400000000000000" pitchFamily="50" charset="-128"/>
                <a:ea typeface="BIZ UDPゴシック" panose="020B0400000000000000" pitchFamily="50" charset="-128"/>
                <a:cs typeface="ＭＳ Ｐゴシック"/>
              </a:rPr>
              <a:t>は核医学検査薬として</a:t>
            </a:r>
            <a:endParaRPr sz="1904" dirty="0">
              <a:latin typeface="BIZ UDPゴシック" panose="020B0400000000000000" pitchFamily="50" charset="-128"/>
              <a:ea typeface="BIZ UDPゴシック" panose="020B0400000000000000" pitchFamily="50" charset="-128"/>
              <a:cs typeface="ＭＳ Ｐゴシック"/>
            </a:endParaRPr>
          </a:p>
          <a:p>
            <a:pPr marL="23033" marR="20154">
              <a:lnSpc>
                <a:spcPts val="2349"/>
              </a:lnSpc>
              <a:spcBef>
                <a:spcPts val="36"/>
              </a:spcBef>
            </a:pPr>
            <a:r>
              <a:rPr sz="1904" spc="-23" dirty="0">
                <a:latin typeface="BIZ UDPゴシック" panose="020B0400000000000000" pitchFamily="50" charset="-128"/>
                <a:ea typeface="BIZ UDPゴシック" panose="020B0400000000000000" pitchFamily="50" charset="-128"/>
                <a:cs typeface="ＭＳ Ｐゴシック"/>
              </a:rPr>
              <a:t>利用。日本は、欧米につぐ世界第</a:t>
            </a:r>
            <a:r>
              <a:rPr sz="1904" dirty="0">
                <a:latin typeface="BIZ UDPゴシック" panose="020B0400000000000000" pitchFamily="50" charset="-128"/>
                <a:ea typeface="BIZ UDPゴシック" panose="020B0400000000000000" pitchFamily="50" charset="-128"/>
                <a:cs typeface="Tahoma"/>
              </a:rPr>
              <a:t>3</a:t>
            </a:r>
            <a:r>
              <a:rPr sz="1904" spc="-9" dirty="0">
                <a:latin typeface="BIZ UDPゴシック" panose="020B0400000000000000" pitchFamily="50" charset="-128"/>
                <a:ea typeface="BIZ UDPゴシック" panose="020B0400000000000000" pitchFamily="50" charset="-128"/>
                <a:cs typeface="ＭＳ Ｐゴシック"/>
              </a:rPr>
              <a:t>位の消費国で</a:t>
            </a:r>
            <a:r>
              <a:rPr sz="1904" spc="-23" dirty="0">
                <a:latin typeface="BIZ UDPゴシック" panose="020B0400000000000000" pitchFamily="50" charset="-128"/>
                <a:ea typeface="BIZ UDPゴシック" panose="020B0400000000000000" pitchFamily="50" charset="-128"/>
                <a:cs typeface="ＭＳ Ｐゴシック"/>
              </a:rPr>
              <a:t>あるにもかかわらず、</a:t>
            </a:r>
            <a:r>
              <a:rPr sz="1950" i="1" spc="-54" dirty="0">
                <a:solidFill>
                  <a:srgbClr val="FF0000"/>
                </a:solidFill>
                <a:latin typeface="BIZ UDPゴシック" panose="020B0400000000000000" pitchFamily="50" charset="-128"/>
                <a:ea typeface="BIZ UDPゴシック" panose="020B0400000000000000" pitchFamily="50" charset="-128"/>
                <a:cs typeface="ＭＳ Ｐゴシック"/>
              </a:rPr>
              <a:t>国産化率はゼロ</a:t>
            </a:r>
            <a:endParaRPr sz="1904" dirty="0">
              <a:latin typeface="BIZ UDPゴシック" panose="020B0400000000000000" pitchFamily="50" charset="-128"/>
              <a:ea typeface="BIZ UDPゴシック" panose="020B0400000000000000" pitchFamily="50" charset="-128"/>
              <a:cs typeface="ＭＳ Ｐゴシック"/>
            </a:endParaRPr>
          </a:p>
        </p:txBody>
      </p:sp>
      <p:sp>
        <p:nvSpPr>
          <p:cNvPr id="3" name="object 3"/>
          <p:cNvSpPr txBox="1"/>
          <p:nvPr/>
        </p:nvSpPr>
        <p:spPr>
          <a:xfrm>
            <a:off x="601692" y="1967681"/>
            <a:ext cx="6499513" cy="1127319"/>
          </a:xfrm>
          <a:prstGeom prst="rect">
            <a:avLst/>
          </a:prstGeom>
        </p:spPr>
        <p:txBody>
          <a:bodyPr vert="horz" wrap="square" lIns="0" tIns="11516" rIns="0" bIns="0" rtlCol="0">
            <a:spAutoFit/>
          </a:bodyPr>
          <a:lstStyle/>
          <a:p>
            <a:pPr marL="295395" indent="-242995">
              <a:lnSpc>
                <a:spcPts val="2235"/>
              </a:lnSpc>
              <a:spcBef>
                <a:spcPts val="91"/>
              </a:spcBef>
              <a:buSzPct val="142857"/>
              <a:buFont typeface="HGP"/>
              <a:buChar char="○"/>
              <a:tabLst>
                <a:tab pos="295970" algn="l"/>
              </a:tabLst>
            </a:pPr>
            <a:r>
              <a:rPr sz="1904" spc="-14" baseline="25793" dirty="0">
                <a:solidFill>
                  <a:srgbClr val="FF0000"/>
                </a:solidFill>
                <a:latin typeface="BIZ UDPゴシック" panose="020B0400000000000000" pitchFamily="50" charset="-128"/>
                <a:ea typeface="BIZ UDPゴシック" panose="020B0400000000000000" pitchFamily="50" charset="-128"/>
                <a:cs typeface="Tahoma"/>
              </a:rPr>
              <a:t>99</a:t>
            </a:r>
            <a:r>
              <a:rPr sz="1904" spc="-9" dirty="0">
                <a:solidFill>
                  <a:srgbClr val="FF0000"/>
                </a:solidFill>
                <a:latin typeface="BIZ UDPゴシック" panose="020B0400000000000000" pitchFamily="50" charset="-128"/>
                <a:ea typeface="BIZ UDPゴシック" panose="020B0400000000000000" pitchFamily="50" charset="-128"/>
                <a:cs typeface="Tahoma"/>
              </a:rPr>
              <a:t>Mo</a:t>
            </a:r>
            <a:r>
              <a:rPr sz="1904" dirty="0">
                <a:solidFill>
                  <a:srgbClr val="FF0000"/>
                </a:solidFill>
                <a:latin typeface="BIZ UDPゴシック" panose="020B0400000000000000" pitchFamily="50" charset="-128"/>
                <a:ea typeface="BIZ UDPゴシック" panose="020B0400000000000000" pitchFamily="50" charset="-128"/>
                <a:cs typeface="ＭＳ Ｐゴシック"/>
              </a:rPr>
              <a:t>は</a:t>
            </a:r>
            <a:r>
              <a:rPr sz="1904" dirty="0">
                <a:solidFill>
                  <a:srgbClr val="FF0000"/>
                </a:solidFill>
                <a:latin typeface="BIZ UDPゴシック" panose="020B0400000000000000" pitchFamily="50" charset="-128"/>
                <a:ea typeface="BIZ UDPゴシック" panose="020B0400000000000000" pitchFamily="50" charset="-128"/>
                <a:cs typeface="Tahoma"/>
              </a:rPr>
              <a:t>100%</a:t>
            </a:r>
            <a:r>
              <a:rPr sz="1904" spc="-9" dirty="0">
                <a:solidFill>
                  <a:srgbClr val="FF0000"/>
                </a:solidFill>
                <a:latin typeface="BIZ UDPゴシック" panose="020B0400000000000000" pitchFamily="50" charset="-128"/>
                <a:ea typeface="BIZ UDPゴシック" panose="020B0400000000000000" pitchFamily="50" charset="-128"/>
                <a:cs typeface="ＭＳ Ｐゴシック"/>
              </a:rPr>
              <a:t>外国から輸入</a:t>
            </a:r>
            <a:endParaRPr sz="1904" dirty="0">
              <a:latin typeface="BIZ UDPゴシック" panose="020B0400000000000000" pitchFamily="50" charset="-128"/>
              <a:ea typeface="BIZ UDPゴシック" panose="020B0400000000000000" pitchFamily="50" charset="-128"/>
              <a:cs typeface="ＭＳ Ｐゴシック"/>
            </a:endParaRPr>
          </a:p>
          <a:p>
            <a:pPr marL="496931" marR="16123" indent="-268331">
              <a:lnSpc>
                <a:spcPts val="1904"/>
              </a:lnSpc>
              <a:spcBef>
                <a:spcPts val="14"/>
              </a:spcBef>
            </a:pPr>
            <a:r>
              <a:rPr sz="1587" spc="-23" dirty="0">
                <a:latin typeface="BIZ UDPゴシック" panose="020B0400000000000000" pitchFamily="50" charset="-128"/>
                <a:ea typeface="BIZ UDPゴシック" panose="020B0400000000000000" pitchFamily="50" charset="-128"/>
                <a:cs typeface="ＭＳ Ｐゴシック"/>
              </a:rPr>
              <a:t>⇒ </a:t>
            </a:r>
            <a:r>
              <a:rPr sz="1587" spc="-23" dirty="0" err="1">
                <a:latin typeface="BIZ UDPゴシック" panose="020B0400000000000000" pitchFamily="50" charset="-128"/>
                <a:ea typeface="BIZ UDPゴシック" panose="020B0400000000000000" pitchFamily="50" charset="-128"/>
                <a:cs typeface="ＭＳ Ｐゴシック"/>
              </a:rPr>
              <a:t>欧米の製造用原子炉の老朽化、航空</a:t>
            </a:r>
            <a:r>
              <a:rPr sz="1587" spc="-9" dirty="0" err="1">
                <a:latin typeface="BIZ UDPゴシック" panose="020B0400000000000000" pitchFamily="50" charset="-128"/>
                <a:ea typeface="BIZ UDPゴシック" panose="020B0400000000000000" pitchFamily="50" charset="-128"/>
                <a:cs typeface="ＭＳ Ｐゴシック"/>
              </a:rPr>
              <a:t>輸送</a:t>
            </a:r>
            <a:r>
              <a:rPr lang="ja-JP" altLang="en-US" sz="1587" spc="-9" dirty="0">
                <a:latin typeface="BIZ UDPゴシック" panose="020B0400000000000000" pitchFamily="50" charset="-128"/>
                <a:ea typeface="BIZ UDPゴシック" panose="020B0400000000000000" pitchFamily="50" charset="-128"/>
                <a:cs typeface="ＭＳ Ｐゴシック"/>
              </a:rPr>
              <a:t>遅滞など</a:t>
            </a:r>
            <a:r>
              <a:rPr sz="1587" spc="-9" dirty="0" err="1">
                <a:latin typeface="BIZ UDPゴシック" panose="020B0400000000000000" pitchFamily="50" charset="-128"/>
                <a:ea typeface="BIZ UDPゴシック" panose="020B0400000000000000" pitchFamily="50" charset="-128"/>
                <a:cs typeface="ＭＳ Ｐゴシック"/>
              </a:rPr>
              <a:t>の影響</a:t>
            </a:r>
            <a:r>
              <a:rPr sz="1587" spc="-9" dirty="0">
                <a:latin typeface="BIZ UDPゴシック" panose="020B0400000000000000" pitchFamily="50" charset="-128"/>
                <a:ea typeface="BIZ UDPゴシック" panose="020B0400000000000000" pitchFamily="50" charset="-128"/>
                <a:cs typeface="ＭＳ Ｐゴシック"/>
              </a:rPr>
              <a:t>。</a:t>
            </a:r>
            <a:endParaRPr sz="1587" dirty="0">
              <a:latin typeface="BIZ UDPゴシック" panose="020B0400000000000000" pitchFamily="50" charset="-128"/>
              <a:ea typeface="BIZ UDPゴシック" panose="020B0400000000000000" pitchFamily="50" charset="-128"/>
              <a:cs typeface="ＭＳ Ｐゴシック"/>
            </a:endParaRPr>
          </a:p>
          <a:p>
            <a:pPr marL="265452" indent="-242419">
              <a:lnSpc>
                <a:spcPts val="2262"/>
              </a:lnSpc>
              <a:spcBef>
                <a:spcPts val="358"/>
              </a:spcBef>
              <a:buSzPct val="142857"/>
              <a:buFont typeface="HGP"/>
              <a:buChar char="○"/>
              <a:tabLst>
                <a:tab pos="265452" algn="l"/>
              </a:tabLst>
            </a:pPr>
            <a:r>
              <a:rPr sz="1904" spc="-14" baseline="25793" dirty="0">
                <a:solidFill>
                  <a:srgbClr val="FF0000"/>
                </a:solidFill>
                <a:latin typeface="BIZ UDPゴシック" panose="020B0400000000000000" pitchFamily="50" charset="-128"/>
                <a:ea typeface="BIZ UDPゴシック" panose="020B0400000000000000" pitchFamily="50" charset="-128"/>
                <a:cs typeface="Tahoma"/>
              </a:rPr>
              <a:t>99</a:t>
            </a:r>
            <a:r>
              <a:rPr sz="1904" spc="-9" dirty="0">
                <a:solidFill>
                  <a:srgbClr val="FF0000"/>
                </a:solidFill>
                <a:latin typeface="BIZ UDPゴシック" panose="020B0400000000000000" pitchFamily="50" charset="-128"/>
                <a:ea typeface="BIZ UDPゴシック" panose="020B0400000000000000" pitchFamily="50" charset="-128"/>
                <a:cs typeface="Tahoma"/>
              </a:rPr>
              <a:t>Mo</a:t>
            </a:r>
            <a:r>
              <a:rPr sz="1904" dirty="0">
                <a:solidFill>
                  <a:srgbClr val="FF0000"/>
                </a:solidFill>
                <a:latin typeface="BIZ UDPゴシック" panose="020B0400000000000000" pitchFamily="50" charset="-128"/>
                <a:ea typeface="BIZ UDPゴシック" panose="020B0400000000000000" pitchFamily="50" charset="-128"/>
                <a:cs typeface="ＭＳ Ｐゴシック"/>
              </a:rPr>
              <a:t>は</a:t>
            </a:r>
            <a:r>
              <a:rPr sz="1904" baseline="25793" dirty="0">
                <a:solidFill>
                  <a:srgbClr val="FF0000"/>
                </a:solidFill>
                <a:latin typeface="BIZ UDPゴシック" panose="020B0400000000000000" pitchFamily="50" charset="-128"/>
                <a:ea typeface="BIZ UDPゴシック" panose="020B0400000000000000" pitchFamily="50" charset="-128"/>
                <a:cs typeface="Tahoma"/>
              </a:rPr>
              <a:t>235</a:t>
            </a:r>
            <a:r>
              <a:rPr sz="1904" dirty="0">
                <a:solidFill>
                  <a:srgbClr val="FF0000"/>
                </a:solidFill>
                <a:latin typeface="BIZ UDPゴシック" panose="020B0400000000000000" pitchFamily="50" charset="-128"/>
                <a:ea typeface="BIZ UDPゴシック" panose="020B0400000000000000" pitchFamily="50" charset="-128"/>
                <a:cs typeface="Tahoma"/>
              </a:rPr>
              <a:t>U</a:t>
            </a:r>
            <a:r>
              <a:rPr sz="1904" spc="-23" dirty="0">
                <a:solidFill>
                  <a:srgbClr val="FF0000"/>
                </a:solidFill>
                <a:latin typeface="BIZ UDPゴシック" panose="020B0400000000000000" pitchFamily="50" charset="-128"/>
                <a:ea typeface="BIZ UDPゴシック" panose="020B0400000000000000" pitchFamily="50" charset="-128"/>
                <a:cs typeface="ＭＳ Ｐゴシック"/>
              </a:rPr>
              <a:t>を中性子照射により製造</a:t>
            </a:r>
            <a:endParaRPr sz="1904" dirty="0">
              <a:latin typeface="BIZ UDPゴシック" panose="020B0400000000000000" pitchFamily="50" charset="-128"/>
              <a:ea typeface="BIZ UDPゴシック" panose="020B0400000000000000" pitchFamily="50" charset="-128"/>
              <a:cs typeface="ＭＳ Ｐゴシック"/>
            </a:endParaRPr>
          </a:p>
          <a:p>
            <a:pPr marL="228600">
              <a:lnSpc>
                <a:spcPts val="1882"/>
              </a:lnSpc>
              <a:tabLst>
                <a:tab pos="564302" algn="l"/>
              </a:tabLst>
            </a:pPr>
            <a:r>
              <a:rPr sz="1587" spc="-45" dirty="0">
                <a:latin typeface="BIZ UDPゴシック" panose="020B0400000000000000" pitchFamily="50" charset="-128"/>
                <a:ea typeface="BIZ UDPゴシック" panose="020B0400000000000000" pitchFamily="50" charset="-128"/>
                <a:cs typeface="ＭＳ Ｐゴシック"/>
              </a:rPr>
              <a:t>⇒</a:t>
            </a:r>
            <a:r>
              <a:rPr sz="1587" dirty="0">
                <a:latin typeface="BIZ UDPゴシック" panose="020B0400000000000000" pitchFamily="50" charset="-128"/>
                <a:ea typeface="BIZ UDPゴシック" panose="020B0400000000000000" pitchFamily="50" charset="-128"/>
                <a:cs typeface="ＭＳ Ｐゴシック"/>
              </a:rPr>
              <a:t>	</a:t>
            </a:r>
            <a:r>
              <a:rPr sz="1587" spc="-9" dirty="0">
                <a:latin typeface="BIZ UDPゴシック" panose="020B0400000000000000" pitchFamily="50" charset="-128"/>
                <a:ea typeface="BIZ UDPゴシック" panose="020B0400000000000000" pitchFamily="50" charset="-128"/>
                <a:cs typeface="ＭＳ Ｐゴシック"/>
              </a:rPr>
              <a:t>核分裂性廃棄物処理及び核不拡散上の問題。</a:t>
            </a:r>
            <a:endParaRPr sz="1587" dirty="0">
              <a:latin typeface="BIZ UDPゴシック" panose="020B0400000000000000" pitchFamily="50" charset="-128"/>
              <a:ea typeface="BIZ UDPゴシック" panose="020B0400000000000000" pitchFamily="50" charset="-128"/>
              <a:cs typeface="ＭＳ Ｐゴシック"/>
            </a:endParaRPr>
          </a:p>
        </p:txBody>
      </p:sp>
      <p:sp>
        <p:nvSpPr>
          <p:cNvPr id="4" name="object 4"/>
          <p:cNvSpPr txBox="1"/>
          <p:nvPr/>
        </p:nvSpPr>
        <p:spPr>
          <a:xfrm>
            <a:off x="8950320" y="3068274"/>
            <a:ext cx="2737265" cy="231458"/>
          </a:xfrm>
          <a:prstGeom prst="rect">
            <a:avLst/>
          </a:prstGeom>
        </p:spPr>
        <p:txBody>
          <a:bodyPr vert="horz" wrap="square" lIns="0" tIns="14971" rIns="0" bIns="0" rtlCol="0">
            <a:spAutoFit/>
          </a:bodyPr>
          <a:lstStyle/>
          <a:p>
            <a:pPr marL="34549">
              <a:spcBef>
                <a:spcPts val="118"/>
              </a:spcBef>
            </a:pPr>
            <a:r>
              <a:rPr sz="1428" spc="61" baseline="23809" dirty="0">
                <a:latin typeface="BIZ UDPゴシック" panose="020B0400000000000000" pitchFamily="50" charset="-128"/>
                <a:ea typeface="BIZ UDPゴシック" panose="020B0400000000000000" pitchFamily="50" charset="-128"/>
                <a:cs typeface="Tahoma"/>
              </a:rPr>
              <a:t>99</a:t>
            </a:r>
            <a:r>
              <a:rPr sz="1428" spc="14" baseline="23809" dirty="0">
                <a:latin typeface="BIZ UDPゴシック" panose="020B0400000000000000" pitchFamily="50" charset="-128"/>
                <a:ea typeface="BIZ UDPゴシック" panose="020B0400000000000000" pitchFamily="50" charset="-128"/>
                <a:cs typeface="Tahoma"/>
              </a:rPr>
              <a:t> </a:t>
            </a:r>
            <a:r>
              <a:rPr sz="1406" spc="150" dirty="0">
                <a:latin typeface="BIZ UDPゴシック" panose="020B0400000000000000" pitchFamily="50" charset="-128"/>
                <a:ea typeface="BIZ UDPゴシック" panose="020B0400000000000000" pitchFamily="50" charset="-128"/>
                <a:cs typeface="Tahoma"/>
              </a:rPr>
              <a:t>Mo</a:t>
            </a:r>
            <a:r>
              <a:rPr sz="1406" spc="-5" dirty="0">
                <a:latin typeface="BIZ UDPゴシック" panose="020B0400000000000000" pitchFamily="50" charset="-128"/>
                <a:ea typeface="BIZ UDPゴシック" panose="020B0400000000000000" pitchFamily="50" charset="-128"/>
                <a:cs typeface="HGP創英角ｺﾞｼｯｸUB"/>
              </a:rPr>
              <a:t>の需要(国別の使用量)</a:t>
            </a:r>
            <a:endParaRPr sz="1406" dirty="0">
              <a:latin typeface="BIZ UDPゴシック" panose="020B0400000000000000" pitchFamily="50" charset="-128"/>
              <a:ea typeface="BIZ UDPゴシック" panose="020B0400000000000000" pitchFamily="50" charset="-128"/>
              <a:cs typeface="HGP創英角ｺﾞｼｯｸUB"/>
            </a:endParaRPr>
          </a:p>
        </p:txBody>
      </p:sp>
      <p:sp>
        <p:nvSpPr>
          <p:cNvPr id="5" name="object 5"/>
          <p:cNvSpPr/>
          <p:nvPr/>
        </p:nvSpPr>
        <p:spPr>
          <a:xfrm>
            <a:off x="8092477" y="3240707"/>
            <a:ext cx="2236480" cy="11516"/>
          </a:xfrm>
          <a:custGeom>
            <a:avLst/>
            <a:gdLst/>
            <a:ahLst/>
            <a:cxnLst/>
            <a:rect l="l" t="t" r="r" b="b"/>
            <a:pathLst>
              <a:path w="2466340" h="12700">
                <a:moveTo>
                  <a:pt x="2465831" y="0"/>
                </a:moveTo>
                <a:lnTo>
                  <a:pt x="0" y="0"/>
                </a:lnTo>
                <a:lnTo>
                  <a:pt x="0" y="12191"/>
                </a:lnTo>
                <a:lnTo>
                  <a:pt x="2465831" y="12191"/>
                </a:lnTo>
                <a:lnTo>
                  <a:pt x="2465831" y="0"/>
                </a:lnTo>
                <a:close/>
              </a:path>
            </a:pathLst>
          </a:custGeom>
          <a:solidFill>
            <a:srgbClr val="000000"/>
          </a:solidFill>
        </p:spPr>
        <p:txBody>
          <a:bodyPr wrap="square" lIns="0" tIns="0" rIns="0" bIns="0" rtlCol="0"/>
          <a:lstStyle/>
          <a:p>
            <a:endParaRPr sz="1632">
              <a:latin typeface="BIZ UDPゴシック" panose="020B0400000000000000" pitchFamily="50" charset="-128"/>
              <a:ea typeface="BIZ UDPゴシック" panose="020B0400000000000000" pitchFamily="50" charset="-128"/>
            </a:endParaRPr>
          </a:p>
        </p:txBody>
      </p:sp>
      <p:pic>
        <p:nvPicPr>
          <p:cNvPr id="6" name="object 6"/>
          <p:cNvPicPr/>
          <p:nvPr/>
        </p:nvPicPr>
        <p:blipFill>
          <a:blip r:embed="rId2" cstate="print"/>
          <a:stretch>
            <a:fillRect/>
          </a:stretch>
        </p:blipFill>
        <p:spPr>
          <a:xfrm>
            <a:off x="8666323" y="707841"/>
            <a:ext cx="2480626" cy="2292679"/>
          </a:xfrm>
          <a:prstGeom prst="rect">
            <a:avLst/>
          </a:prstGeom>
        </p:spPr>
      </p:pic>
      <p:sp>
        <p:nvSpPr>
          <p:cNvPr id="13" name="object 13"/>
          <p:cNvSpPr txBox="1"/>
          <p:nvPr/>
        </p:nvSpPr>
        <p:spPr>
          <a:xfrm>
            <a:off x="5259042" y="3503433"/>
            <a:ext cx="1673915" cy="255862"/>
          </a:xfrm>
          <a:prstGeom prst="rect">
            <a:avLst/>
          </a:prstGeom>
        </p:spPr>
        <p:txBody>
          <a:bodyPr vert="horz" wrap="square" lIns="0" tIns="11516" rIns="0" bIns="0" rtlCol="0">
            <a:spAutoFit/>
          </a:bodyPr>
          <a:lstStyle/>
          <a:p>
            <a:pPr marL="34549">
              <a:spcBef>
                <a:spcPts val="91"/>
              </a:spcBef>
            </a:pPr>
            <a:r>
              <a:rPr sz="1564" spc="74" baseline="26570" dirty="0">
                <a:latin typeface="BIZ UDPゴシック" panose="020B0400000000000000" pitchFamily="50" charset="-128"/>
                <a:ea typeface="BIZ UDPゴシック" panose="020B0400000000000000" pitchFamily="50" charset="-128"/>
                <a:cs typeface="Tahoma"/>
              </a:rPr>
              <a:t>99</a:t>
            </a:r>
            <a:r>
              <a:rPr sz="1564" spc="-326" baseline="26570" dirty="0">
                <a:latin typeface="BIZ UDPゴシック" panose="020B0400000000000000" pitchFamily="50" charset="-128"/>
                <a:ea typeface="BIZ UDPゴシック" panose="020B0400000000000000" pitchFamily="50" charset="-128"/>
                <a:cs typeface="Tahoma"/>
              </a:rPr>
              <a:t> </a:t>
            </a:r>
            <a:r>
              <a:rPr sz="1587" spc="150" dirty="0">
                <a:latin typeface="BIZ UDPゴシック" panose="020B0400000000000000" pitchFamily="50" charset="-128"/>
                <a:ea typeface="BIZ UDPゴシック" panose="020B0400000000000000" pitchFamily="50" charset="-128"/>
                <a:cs typeface="Tahoma"/>
              </a:rPr>
              <a:t>Mo</a:t>
            </a:r>
            <a:r>
              <a:rPr sz="1587" b="1" spc="-18" dirty="0">
                <a:latin typeface="BIZ UDPゴシック" panose="020B0400000000000000" pitchFamily="50" charset="-128"/>
                <a:ea typeface="BIZ UDPゴシック" panose="020B0400000000000000" pitchFamily="50" charset="-128"/>
                <a:cs typeface="ＭＳ Ｐゴシック"/>
              </a:rPr>
              <a:t>製造方法</a:t>
            </a:r>
            <a:endParaRPr sz="1587" dirty="0">
              <a:latin typeface="BIZ UDPゴシック" panose="020B0400000000000000" pitchFamily="50" charset="-128"/>
              <a:ea typeface="BIZ UDPゴシック" panose="020B0400000000000000" pitchFamily="50" charset="-128"/>
              <a:cs typeface="ＭＳ Ｐゴシック"/>
            </a:endParaRPr>
          </a:p>
        </p:txBody>
      </p:sp>
      <p:sp>
        <p:nvSpPr>
          <p:cNvPr id="18" name="テキスト ボックス 17">
            <a:extLst>
              <a:ext uri="{FF2B5EF4-FFF2-40B4-BE49-F238E27FC236}">
                <a16:creationId xmlns:a16="http://schemas.microsoft.com/office/drawing/2014/main" id="{C614971A-2D82-EEA0-0143-548DD1813536}"/>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spc="195" dirty="0">
                <a:solidFill>
                  <a:schemeClr val="bg1"/>
                </a:solidFill>
                <a:latin typeface="UD デジタル 教科書体 NK-B" panose="02020700000000000000" pitchFamily="18" charset="-128"/>
                <a:ea typeface="UD デジタル 教科書体 NK-B" panose="02020700000000000000" pitchFamily="18" charset="-128"/>
              </a:rPr>
              <a:t>核医学検査薬テクネチウム</a:t>
            </a:r>
            <a:r>
              <a:rPr lang="en-US" altLang="ja-JP" sz="2800" spc="195" dirty="0">
                <a:solidFill>
                  <a:schemeClr val="accent4">
                    <a:lumMod val="60000"/>
                    <a:lumOff val="40000"/>
                  </a:schemeClr>
                </a:solidFill>
                <a:latin typeface="Cooper Black" panose="0208090404030B020404" pitchFamily="18" charset="0"/>
              </a:rPr>
              <a:t>Tc99</a:t>
            </a:r>
            <a:endParaRPr kumimoji="1" lang="ja-JP" altLang="en-US" sz="2800" b="1" dirty="0">
              <a:solidFill>
                <a:schemeClr val="accent4">
                  <a:lumMod val="60000"/>
                  <a:lumOff val="40000"/>
                </a:schemeClr>
              </a:solidFill>
              <a:latin typeface="Cooper Black" panose="0208090404030B020404" pitchFamily="18" charset="0"/>
              <a:ea typeface="Meiryo UI" panose="020B0604030504040204" pitchFamily="50" charset="-128"/>
            </a:endParaRPr>
          </a:p>
        </p:txBody>
      </p:sp>
      <p:grpSp>
        <p:nvGrpSpPr>
          <p:cNvPr id="7" name="object 3">
            <a:extLst>
              <a:ext uri="{FF2B5EF4-FFF2-40B4-BE49-F238E27FC236}">
                <a16:creationId xmlns:a16="http://schemas.microsoft.com/office/drawing/2014/main" id="{296B5FBA-4B79-73F7-696E-CD2A532A150B}"/>
              </a:ext>
            </a:extLst>
          </p:cNvPr>
          <p:cNvGrpSpPr/>
          <p:nvPr/>
        </p:nvGrpSpPr>
        <p:grpSpPr>
          <a:xfrm>
            <a:off x="1527243" y="3767929"/>
            <a:ext cx="8986540" cy="2931540"/>
            <a:chOff x="341375" y="3791711"/>
            <a:chExt cx="6941820" cy="2411095"/>
          </a:xfrm>
        </p:grpSpPr>
        <p:pic>
          <p:nvPicPr>
            <p:cNvPr id="8" name="object 4">
              <a:extLst>
                <a:ext uri="{FF2B5EF4-FFF2-40B4-BE49-F238E27FC236}">
                  <a16:creationId xmlns:a16="http://schemas.microsoft.com/office/drawing/2014/main" id="{09CC38A0-3C10-45B2-BDF1-BB94F546C64E}"/>
                </a:ext>
              </a:extLst>
            </p:cNvPr>
            <p:cNvPicPr/>
            <p:nvPr/>
          </p:nvPicPr>
          <p:blipFill>
            <a:blip r:embed="rId3" cstate="print"/>
            <a:stretch>
              <a:fillRect/>
            </a:stretch>
          </p:blipFill>
          <p:spPr>
            <a:xfrm>
              <a:off x="5327904" y="4415027"/>
              <a:ext cx="1955292" cy="1466050"/>
            </a:xfrm>
            <a:prstGeom prst="rect">
              <a:avLst/>
            </a:prstGeom>
          </p:spPr>
        </p:pic>
        <p:pic>
          <p:nvPicPr>
            <p:cNvPr id="9" name="object 5">
              <a:extLst>
                <a:ext uri="{FF2B5EF4-FFF2-40B4-BE49-F238E27FC236}">
                  <a16:creationId xmlns:a16="http://schemas.microsoft.com/office/drawing/2014/main" id="{AB7BE046-7AD0-30FD-A2C1-3CAECD9F1C49}"/>
                </a:ext>
              </a:extLst>
            </p:cNvPr>
            <p:cNvPicPr/>
            <p:nvPr/>
          </p:nvPicPr>
          <p:blipFill>
            <a:blip r:embed="rId4" cstate="print"/>
            <a:stretch>
              <a:fillRect/>
            </a:stretch>
          </p:blipFill>
          <p:spPr>
            <a:xfrm>
              <a:off x="341375" y="3791711"/>
              <a:ext cx="4997196" cy="2410968"/>
            </a:xfrm>
            <a:prstGeom prst="rect">
              <a:avLst/>
            </a:prstGeom>
          </p:spPr>
        </p:pic>
      </p:grpSp>
    </p:spTree>
    <p:extLst>
      <p:ext uri="{BB962C8B-B14F-4D97-AF65-F5344CB8AC3E}">
        <p14:creationId xmlns:p14="http://schemas.microsoft.com/office/powerpoint/2010/main" val="1348697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192B1D5-EE93-F6DB-5A1A-5D57015D2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167" y="523220"/>
            <a:ext cx="4281842" cy="6334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3B20E70-3488-43E1-9864-64CCA0517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10" y="1493581"/>
            <a:ext cx="3665867" cy="453345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59A1E84-2245-4A86-AE7B-942E61634079}"/>
              </a:ext>
            </a:extLst>
          </p:cNvPr>
          <p:cNvSpPr txBox="1"/>
          <p:nvPr/>
        </p:nvSpPr>
        <p:spPr>
          <a:xfrm>
            <a:off x="1" y="5996409"/>
            <a:ext cx="4416474" cy="646331"/>
          </a:xfrm>
          <a:prstGeom prst="rect">
            <a:avLst/>
          </a:prstGeom>
          <a:noFill/>
        </p:spPr>
        <p:txBody>
          <a:bodyPr wrap="square">
            <a:spAutoFit/>
          </a:bodyPr>
          <a:lstStyle/>
          <a:p>
            <a:pPr algn="ctr"/>
            <a:r>
              <a:rPr lang="en-US" altLang="ja-JP" b="1" i="0" dirty="0">
                <a:solidFill>
                  <a:srgbClr val="000000"/>
                </a:solidFill>
                <a:effectLst/>
                <a:latin typeface="Amasis MT Pro Black" panose="02040A04050005020304" pitchFamily="18" charset="0"/>
              </a:rPr>
              <a:t>Aircraft Reactor Experiment</a:t>
            </a:r>
          </a:p>
          <a:p>
            <a:pPr algn="ctr"/>
            <a:r>
              <a:rPr lang="en-US" altLang="ja-JP" b="1" i="0" dirty="0">
                <a:solidFill>
                  <a:srgbClr val="000000"/>
                </a:solidFill>
                <a:effectLst/>
                <a:latin typeface="Amasis MT Pro Black" panose="02040A04050005020304" pitchFamily="18" charset="0"/>
              </a:rPr>
              <a:t> (ARE)</a:t>
            </a:r>
            <a:r>
              <a:rPr lang="en-US" altLang="ja-JP" b="0" i="0" dirty="0">
                <a:solidFill>
                  <a:srgbClr val="000000"/>
                </a:solidFill>
                <a:effectLst/>
                <a:latin typeface="Amasis MT Pro Black" panose="02040A04050005020304" pitchFamily="18" charset="0"/>
              </a:rPr>
              <a:t> </a:t>
            </a:r>
            <a:endParaRPr lang="ja-JP" altLang="en-US"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3A35444A-0037-4B9D-982B-B3842A00F37F}"/>
              </a:ext>
            </a:extLst>
          </p:cNvPr>
          <p:cNvSpPr txBox="1"/>
          <p:nvPr/>
        </p:nvSpPr>
        <p:spPr>
          <a:xfrm rot="16200000">
            <a:off x="-2062943" y="3626596"/>
            <a:ext cx="4588895" cy="261610"/>
          </a:xfrm>
          <a:prstGeom prst="rect">
            <a:avLst/>
          </a:prstGeom>
          <a:noFill/>
        </p:spPr>
        <p:txBody>
          <a:bodyPr wrap="square">
            <a:spAutoFit/>
          </a:bodyPr>
          <a:lstStyle/>
          <a:p>
            <a:r>
              <a:rPr lang="en-US" altLang="ja-JP" sz="1050" dirty="0">
                <a:latin typeface="Amasis MT Pro Medium" panose="02040604050005020304" pitchFamily="18" charset="0"/>
              </a:rPr>
              <a:t>https://energyeducation.ca/encyclopedia/Aircraft_reactor_experiment</a:t>
            </a:r>
            <a:endParaRPr lang="ja-JP" altLang="en-US" sz="1050" dirty="0">
              <a:latin typeface="Amasis MT Pro Medium" panose="02040604050005020304" pitchFamily="18" charset="0"/>
            </a:endParaRPr>
          </a:p>
        </p:txBody>
      </p:sp>
      <p:sp>
        <p:nvSpPr>
          <p:cNvPr id="7" name="テキスト ボックス 6">
            <a:extLst>
              <a:ext uri="{FF2B5EF4-FFF2-40B4-BE49-F238E27FC236}">
                <a16:creationId xmlns:a16="http://schemas.microsoft.com/office/drawing/2014/main" id="{BC516616-B445-4193-8765-4AB65F8CCE39}"/>
              </a:ext>
            </a:extLst>
          </p:cNvPr>
          <p:cNvSpPr txBox="1"/>
          <p:nvPr/>
        </p:nvSpPr>
        <p:spPr>
          <a:xfrm>
            <a:off x="0" y="0"/>
            <a:ext cx="12192000" cy="523220"/>
          </a:xfrm>
          <a:prstGeom prst="rect">
            <a:avLst/>
          </a:prstGeom>
          <a:solidFill>
            <a:srgbClr val="052F61"/>
          </a:solidFill>
        </p:spPr>
        <p:txBody>
          <a:bodyPr wrap="square" rtlCol="0" anchor="ctr">
            <a:spAutoFit/>
          </a:bodyPr>
          <a:lstStyle/>
          <a:p>
            <a:pPr algn="ct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熱</a:t>
            </a:r>
            <a:r>
              <a:rPr lang="ja-JP" altLang="en-US" sz="2800" spc="-10" dirty="0">
                <a:solidFill>
                  <a:srgbClr val="FF0000"/>
                </a:solidFill>
                <a:latin typeface="UD デジタル 教科書体 NK-B" panose="02020700000000000000" pitchFamily="18" charset="-128"/>
                <a:ea typeface="UD デジタル 教科書体 NK-B" panose="02020700000000000000" pitchFamily="18" charset="-128"/>
              </a:rPr>
              <a:t>核</a:t>
            </a: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推進ロケット・エンジン</a:t>
            </a:r>
            <a:endParaRPr kumimoji="1" lang="ja-JP" altLang="en-US" sz="28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03204564-11CD-47D4-9D54-7A43776C2A8A}"/>
              </a:ext>
            </a:extLst>
          </p:cNvPr>
          <p:cNvSpPr txBox="1"/>
          <p:nvPr/>
        </p:nvSpPr>
        <p:spPr>
          <a:xfrm>
            <a:off x="623921" y="838958"/>
            <a:ext cx="2907564" cy="646331"/>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1950</a:t>
            </a:r>
            <a:r>
              <a:rPr kumimoji="1" lang="ja-JP" altLang="en-US" dirty="0">
                <a:latin typeface="BIZ UDPゴシック" panose="020B0400000000000000" pitchFamily="50" charset="-128"/>
                <a:ea typeface="BIZ UDPゴシック" panose="020B0400000000000000" pitchFamily="50" charset="-128"/>
              </a:rPr>
              <a:t>年に構想された</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航空機向け</a:t>
            </a:r>
            <a:r>
              <a:rPr kumimoji="1" lang="ja-JP" altLang="en-US" dirty="0">
                <a:solidFill>
                  <a:srgbClr val="C00000"/>
                </a:solidFill>
                <a:latin typeface="BIZ UDPゴシック" panose="020B0400000000000000" pitchFamily="50" charset="-128"/>
                <a:ea typeface="BIZ UDPゴシック" panose="020B0400000000000000" pitchFamily="50" charset="-128"/>
              </a:rPr>
              <a:t>溶融塩炉</a:t>
            </a:r>
          </a:p>
        </p:txBody>
      </p:sp>
      <p:pic>
        <p:nvPicPr>
          <p:cNvPr id="9" name="object 7">
            <a:extLst>
              <a:ext uri="{FF2B5EF4-FFF2-40B4-BE49-F238E27FC236}">
                <a16:creationId xmlns:a16="http://schemas.microsoft.com/office/drawing/2014/main" id="{F6521F5A-4006-4E6D-AF9E-01B3C9112724}"/>
              </a:ext>
            </a:extLst>
          </p:cNvPr>
          <p:cNvPicPr/>
          <p:nvPr/>
        </p:nvPicPr>
        <p:blipFill>
          <a:blip r:embed="rId4" cstate="print"/>
          <a:stretch>
            <a:fillRect/>
          </a:stretch>
        </p:blipFill>
        <p:spPr>
          <a:xfrm>
            <a:off x="4235064" y="1046440"/>
            <a:ext cx="3771900" cy="4980597"/>
          </a:xfrm>
          <a:prstGeom prst="rect">
            <a:avLst/>
          </a:prstGeom>
        </p:spPr>
      </p:pic>
      <p:sp>
        <p:nvSpPr>
          <p:cNvPr id="10" name="テキスト ボックス 9">
            <a:extLst>
              <a:ext uri="{FF2B5EF4-FFF2-40B4-BE49-F238E27FC236}">
                <a16:creationId xmlns:a16="http://schemas.microsoft.com/office/drawing/2014/main" id="{4C0CDF65-6D8B-4251-9671-C7F5158B10A2}"/>
              </a:ext>
            </a:extLst>
          </p:cNvPr>
          <p:cNvSpPr txBox="1"/>
          <p:nvPr/>
        </p:nvSpPr>
        <p:spPr>
          <a:xfrm>
            <a:off x="4642218" y="615536"/>
            <a:ext cx="2907564"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19</a:t>
            </a:r>
            <a:r>
              <a:rPr kumimoji="1" lang="ja-JP" altLang="en-US" dirty="0">
                <a:latin typeface="BIZ UDPゴシック" panose="020B0400000000000000" pitchFamily="50" charset="-128"/>
                <a:ea typeface="BIZ UDPゴシック" panose="020B0400000000000000" pitchFamily="50" charset="-128"/>
              </a:rPr>
              <a:t>７</a:t>
            </a:r>
            <a:r>
              <a:rPr kumimoji="1" lang="en-US" altLang="ja-JP" dirty="0">
                <a:latin typeface="BIZ UDPゴシック" panose="020B0400000000000000" pitchFamily="50" charset="-128"/>
                <a:ea typeface="BIZ UDPゴシック" panose="020B0400000000000000" pitchFamily="50" charset="-128"/>
              </a:rPr>
              <a:t>0</a:t>
            </a:r>
            <a:r>
              <a:rPr kumimoji="1" lang="ja-JP" altLang="en-US" dirty="0">
                <a:latin typeface="BIZ UDPゴシック" panose="020B0400000000000000" pitchFamily="50" charset="-128"/>
                <a:ea typeface="BIZ UDPゴシック" panose="020B0400000000000000" pitchFamily="50" charset="-128"/>
              </a:rPr>
              <a:t>年の熱核エンジン</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84334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979EB80-D202-4C5C-BEE6-DF837E2213D5}"/>
              </a:ext>
            </a:extLst>
          </p:cNvPr>
          <p:cNvSpPr/>
          <p:nvPr/>
        </p:nvSpPr>
        <p:spPr>
          <a:xfrm>
            <a:off x="0" y="-15766"/>
            <a:ext cx="12192000" cy="413057"/>
          </a:xfrm>
          <a:prstGeom prst="rect">
            <a:avLst/>
          </a:prstGeom>
          <a:solidFill>
            <a:srgbClr val="052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b="1" dirty="0">
                <a:solidFill>
                  <a:schemeClr val="bg1"/>
                </a:solidFill>
              </a:rPr>
              <a:t>Work-X</a:t>
            </a:r>
            <a:r>
              <a:rPr kumimoji="1" lang="ja-JP" altLang="en-US" sz="2000" b="1" dirty="0">
                <a:solidFill>
                  <a:schemeClr val="bg1"/>
                </a:solidFill>
              </a:rPr>
              <a:t>戦略研勉強会</a:t>
            </a:r>
          </a:p>
        </p:txBody>
      </p:sp>
      <p:sp>
        <p:nvSpPr>
          <p:cNvPr id="5" name="テキスト ボックス 4">
            <a:extLst>
              <a:ext uri="{FF2B5EF4-FFF2-40B4-BE49-F238E27FC236}">
                <a16:creationId xmlns:a16="http://schemas.microsoft.com/office/drawing/2014/main" id="{33BDC28C-73B8-4FEA-9BE1-033ABBF8E5E8}"/>
              </a:ext>
            </a:extLst>
          </p:cNvPr>
          <p:cNvSpPr txBox="1"/>
          <p:nvPr/>
        </p:nvSpPr>
        <p:spPr>
          <a:xfrm>
            <a:off x="0" y="698852"/>
            <a:ext cx="12192000" cy="1138773"/>
          </a:xfrm>
          <a:prstGeom prst="rect">
            <a:avLst/>
          </a:prstGeom>
          <a:noFill/>
        </p:spPr>
        <p:txBody>
          <a:bodyPr wrap="square" rtlCol="0">
            <a:spAutoFit/>
          </a:bodyPr>
          <a:lstStyle/>
          <a:p>
            <a:pPr algn="ctr"/>
            <a:r>
              <a:rPr kumimoji="1" lang="en-US" altLang="ja-JP" sz="40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40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4400" dirty="0">
                <a:solidFill>
                  <a:schemeClr val="accent3">
                    <a:lumMod val="50000"/>
                  </a:schemeClr>
                </a:solidFill>
                <a:effectLst>
                  <a:outerShdw blurRad="38100" dist="38100" dir="2700000" algn="tl">
                    <a:srgbClr val="000000">
                      <a:alpha val="43137"/>
                    </a:srgbClr>
                  </a:outerShdw>
                </a:effectLst>
                <a:latin typeface="Gill Sans Ultra Bold" panose="020B0A02020104020203" pitchFamily="34" charset="0"/>
                <a:ea typeface="BIZ UDP明朝 Medium" panose="02020500000000000000" pitchFamily="18" charset="-128"/>
              </a:rPr>
              <a:t>X </a:t>
            </a:r>
            <a:r>
              <a:rPr kumimoji="1" lang="ja-JP" altLang="en-US" sz="3600" b="1" dirty="0">
                <a:latin typeface="Gill Sans Ultra Bold" panose="020B0A02020104020203" pitchFamily="34" charset="0"/>
                <a:ea typeface="BIZ UDP明朝 Medium" panose="02020500000000000000" pitchFamily="18" charset="-128"/>
              </a:rPr>
              <a:t>戦略研勉強会</a:t>
            </a:r>
            <a:endParaRPr lang="en-US" altLang="ja-JP" sz="3600" b="1" dirty="0">
              <a:latin typeface="Georgia Pro Black" panose="020B0604020202020204" pitchFamily="18" charset="0"/>
              <a:ea typeface="BIZ UDP明朝 Medium" panose="02020500000000000000" pitchFamily="18" charset="-128"/>
            </a:endParaRPr>
          </a:p>
          <a:p>
            <a:pPr algn="ctr"/>
            <a:endParaRPr lang="en-US" altLang="ja-JP" sz="2400" b="1" dirty="0">
              <a:solidFill>
                <a:srgbClr val="C00000"/>
              </a:solidFill>
              <a:latin typeface="Gill Sans Ultra Bold" panose="020B0A02020104020203" pitchFamily="34" charset="0"/>
              <a:ea typeface="BIZ UDP明朝 Medium" panose="02020500000000000000" pitchFamily="18" charset="-128"/>
            </a:endParaRPr>
          </a:p>
        </p:txBody>
      </p:sp>
      <p:graphicFrame>
        <p:nvGraphicFramePr>
          <p:cNvPr id="6" name="表 3">
            <a:extLst>
              <a:ext uri="{FF2B5EF4-FFF2-40B4-BE49-F238E27FC236}">
                <a16:creationId xmlns:a16="http://schemas.microsoft.com/office/drawing/2014/main" id="{1AB1B693-8A1C-4129-AC24-ACC69F5EB160}"/>
              </a:ext>
            </a:extLst>
          </p:cNvPr>
          <p:cNvGraphicFramePr>
            <a:graphicFrameLocks noGrp="1"/>
          </p:cNvGraphicFramePr>
          <p:nvPr>
            <p:extLst>
              <p:ext uri="{D42A27DB-BD31-4B8C-83A1-F6EECF244321}">
                <p14:modId xmlns:p14="http://schemas.microsoft.com/office/powerpoint/2010/main" val="2717924839"/>
              </p:ext>
            </p:extLst>
          </p:nvPr>
        </p:nvGraphicFramePr>
        <p:xfrm>
          <a:off x="0" y="1716478"/>
          <a:ext cx="12192000" cy="4497341"/>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743572">
                  <a:extLst>
                    <a:ext uri="{9D8B030D-6E8A-4147-A177-3AD203B41FA5}">
                      <a16:colId xmlns:a16="http://schemas.microsoft.com/office/drawing/2014/main" val="3620762904"/>
                    </a:ext>
                  </a:extLst>
                </a:gridCol>
                <a:gridCol w="8265738">
                  <a:extLst>
                    <a:ext uri="{9D8B030D-6E8A-4147-A177-3AD203B41FA5}">
                      <a16:colId xmlns:a16="http://schemas.microsoft.com/office/drawing/2014/main" val="2514353749"/>
                    </a:ext>
                  </a:extLst>
                </a:gridCol>
              </a:tblGrid>
              <a:tr h="264886">
                <a:tc>
                  <a:txBody>
                    <a:bodyPr/>
                    <a:lstStyle/>
                    <a:p>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solidFill>
                      <a:srgbClr val="C00000"/>
                    </a:solidFill>
                  </a:tcPr>
                </a:tc>
                <a:tc>
                  <a:txBody>
                    <a:bodyPr/>
                    <a:lstStyle/>
                    <a:p>
                      <a:pPr algn="ctr"/>
                      <a:r>
                        <a:rPr kumimoji="1" lang="ja-JP" altLang="en-US" sz="24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solidFill>
                      <a:srgbClr val="C00000"/>
                    </a:solidFill>
                  </a:tcPr>
                </a:tc>
                <a:tc>
                  <a:txBody>
                    <a:bodyPr/>
                    <a:lstStyle/>
                    <a:p>
                      <a:pPr algn="ctr"/>
                      <a:r>
                        <a:rPr kumimoji="1" lang="ja-JP" altLang="en-US" sz="24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solidFill>
                      <a:srgbClr val="C00000"/>
                    </a:solidFill>
                  </a:tcPr>
                </a:tc>
                <a:extLst>
                  <a:ext uri="{0D108BD9-81ED-4DB2-BD59-A6C34878D82A}">
                    <a16:rowId xmlns:a16="http://schemas.microsoft.com/office/drawing/2014/main" val="252877368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chemeClr val="accent4">
                        <a:lumMod val="40000"/>
                        <a:lumOff val="60000"/>
                      </a:schemeClr>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a:t>
                      </a:r>
                      <a:r>
                        <a:rPr kumimoji="1" lang="ja-JP" altLang="en-US" sz="2000" b="1" dirty="0">
                          <a:latin typeface="BIZ UDP明朝 Medium" panose="02020500000000000000" pitchFamily="18" charset="-128"/>
                          <a:ea typeface="BIZ UDP明朝 Medium" panose="02020500000000000000" pitchFamily="18" charset="-128"/>
                        </a:rPr>
                        <a:t>３年</a:t>
                      </a:r>
                      <a:r>
                        <a:rPr kumimoji="1" lang="en-US" altLang="ja-JP" sz="2000" b="1" dirty="0">
                          <a:latin typeface="BIZ UDP明朝 Medium" panose="02020500000000000000" pitchFamily="18" charset="-128"/>
                          <a:ea typeface="BIZ UDP明朝 Medium" panose="02020500000000000000" pitchFamily="18" charset="-128"/>
                        </a:rPr>
                        <a:t>3</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日</a:t>
                      </a:r>
                    </a:p>
                  </a:txBody>
                  <a:tcPr anchor="ctr">
                    <a:solidFill>
                      <a:schemeClr val="accent4">
                        <a:lumMod val="40000"/>
                        <a:lumOff val="60000"/>
                      </a:schemeClr>
                    </a:solidFill>
                  </a:tcP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次世代原子力</a:t>
                      </a:r>
                      <a:r>
                        <a:rPr kumimoji="1" lang="ja-JP" altLang="en-US" sz="28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～新型炉、核廃棄物、原子力利用～</a:t>
                      </a:r>
                      <a:endParaRPr kumimoji="1" lang="ja-JP" altLang="en-US" sz="1600" b="1" dirty="0">
                        <a:latin typeface="BIZ UDP明朝 Medium" panose="02020500000000000000" pitchFamily="18" charset="-128"/>
                        <a:ea typeface="BIZ UDP明朝 Medium" panose="02020500000000000000" pitchFamily="18" charset="-128"/>
                      </a:endParaRPr>
                    </a:p>
                  </a:txBody>
                  <a:tcPr anchor="ctr">
                    <a:solidFill>
                      <a:schemeClr val="accent4">
                        <a:lumMod val="40000"/>
                        <a:lumOff val="60000"/>
                      </a:schemeClr>
                    </a:solidFill>
                  </a:tcPr>
                </a:tc>
                <a:extLst>
                  <a:ext uri="{0D108BD9-81ED-4DB2-BD59-A6C34878D82A}">
                    <a16:rowId xmlns:a16="http://schemas.microsoft.com/office/drawing/2014/main" val="2262407264"/>
                  </a:ext>
                </a:extLst>
              </a:tr>
              <a:tr h="655081">
                <a:tc>
                  <a:txBody>
                    <a:bodyPr/>
                    <a:lstStyle/>
                    <a:p>
                      <a:pPr algn="ctr"/>
                      <a:endParaRPr kumimoji="1" lang="ja-JP" altLang="en-US" sz="2000" b="1" dirty="0">
                        <a:latin typeface="BIZ UDP明朝 Medium" panose="02020500000000000000" pitchFamily="18" charset="-128"/>
                        <a:ea typeface="BIZ UDP明朝 Medium" panose="02020500000000000000" pitchFamily="18" charset="-128"/>
                      </a:endParaRPr>
                    </a:p>
                  </a:txBody>
                  <a:tcPr anchor="ctr">
                    <a:solidFill>
                      <a:schemeClr val="accent5">
                        <a:lumMod val="40000"/>
                        <a:lumOff val="60000"/>
                      </a:schemeClr>
                    </a:solidFill>
                  </a:tcPr>
                </a:tc>
                <a:tc>
                  <a:txBody>
                    <a:bodyPr/>
                    <a:lstStyle/>
                    <a:p>
                      <a:pPr algn="ctr"/>
                      <a:endParaRPr kumimoji="1" lang="ja-JP" altLang="en-US" sz="2000" b="1" dirty="0">
                        <a:latin typeface="BIZ UDP明朝 Medium" panose="02020500000000000000" pitchFamily="18" charset="-128"/>
                        <a:ea typeface="BIZ UDP明朝 Medium" panose="02020500000000000000" pitchFamily="18" charset="-128"/>
                      </a:endParaRPr>
                    </a:p>
                  </a:txBody>
                  <a:tcPr anchor="ctr">
                    <a:solidFill>
                      <a:schemeClr val="accent5">
                        <a:lumMod val="40000"/>
                        <a:lumOff val="60000"/>
                      </a:schemeClr>
                    </a:solidFill>
                  </a:tcPr>
                </a:tc>
                <a:tc>
                  <a:txBody>
                    <a:bodyPr/>
                    <a:lstStyle/>
                    <a:p>
                      <a:pPr algn="l"/>
                      <a:endParaRPr kumimoji="1" lang="ja-JP" altLang="en-US" sz="3200" b="1" dirty="0">
                        <a:latin typeface="BIZ UDP明朝 Medium" panose="02020500000000000000" pitchFamily="18" charset="-128"/>
                        <a:ea typeface="BIZ UDP明朝 Medium" panose="02020500000000000000" pitchFamily="18" charset="-128"/>
                      </a:endParaRPr>
                    </a:p>
                  </a:txBody>
                  <a:tcPr anchor="ctr">
                    <a:solidFill>
                      <a:schemeClr val="accent5">
                        <a:lumMod val="40000"/>
                        <a:lumOff val="60000"/>
                      </a:schemeClr>
                    </a:solidFill>
                  </a:tcPr>
                </a:tc>
                <a:extLst>
                  <a:ext uri="{0D108BD9-81ED-4DB2-BD59-A6C34878D82A}">
                    <a16:rowId xmlns:a16="http://schemas.microsoft.com/office/drawing/2014/main" val="3057619955"/>
                  </a:ext>
                </a:extLst>
              </a:tr>
              <a:tr h="764736">
                <a:tc gridSpan="3">
                  <a:txBody>
                    <a:bodyPr/>
                    <a:lstStyle/>
                    <a:p>
                      <a:pPr algn="ctr"/>
                      <a:r>
                        <a:rPr kumimoji="1" lang="en-US" altLang="ja-JP" sz="3200" b="1" dirty="0">
                          <a:solidFill>
                            <a:schemeClr val="tx1">
                              <a:lumMod val="95000"/>
                            </a:schemeClr>
                          </a:solidFill>
                          <a:latin typeface="UD デジタル 教科書体 NK-B" panose="02020700000000000000" pitchFamily="18" charset="-128"/>
                          <a:ea typeface="UD デジタル 教科書体 NK-B" panose="02020700000000000000" pitchFamily="18" charset="-128"/>
                        </a:rPr>
                        <a:t>2024</a:t>
                      </a:r>
                      <a:r>
                        <a:rPr kumimoji="1" lang="ja-JP" altLang="en-US" sz="3200" b="1" dirty="0">
                          <a:solidFill>
                            <a:schemeClr val="tx1">
                              <a:lumMod val="95000"/>
                            </a:schemeClr>
                          </a:solidFill>
                          <a:latin typeface="UD デジタル 教科書体 NK-B" panose="02020700000000000000" pitchFamily="18" charset="-128"/>
                          <a:ea typeface="UD デジタル 教科書体 NK-B" panose="02020700000000000000" pitchFamily="18" charset="-128"/>
                        </a:rPr>
                        <a:t>年度</a:t>
                      </a:r>
                    </a:p>
                  </a:txBody>
                  <a:tcPr anchor="b">
                    <a:solidFill>
                      <a:srgbClr val="FFC000"/>
                    </a:solidFill>
                  </a:tcPr>
                </a:tc>
                <a:tc hMerge="1">
                  <a:txBody>
                    <a:bodyPr/>
                    <a:lstStyle/>
                    <a:p>
                      <a:pPr algn="ctr"/>
                      <a:endParaRPr kumimoji="1" lang="ja-JP" altLang="en-US" sz="2000" b="1" dirty="0">
                        <a:latin typeface="BIZ UDP明朝 Medium" panose="02020500000000000000" pitchFamily="18" charset="-128"/>
                        <a:ea typeface="BIZ UDP明朝 Medium" panose="02020500000000000000" pitchFamily="18" charset="-128"/>
                      </a:endParaRPr>
                    </a:p>
                  </a:txBody>
                  <a:tcPr anchor="ctr"/>
                </a:tc>
                <a:tc hMerge="1">
                  <a:txBody>
                    <a:bodyPr/>
                    <a:lstStyle/>
                    <a:p>
                      <a:pPr algn="ctr"/>
                      <a:endParaRPr kumimoji="1" lang="ja-JP" altLang="en-US" sz="24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579287589"/>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13</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rgbClr val="92D050"/>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2023</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月</a:t>
                      </a:r>
                      <a:r>
                        <a:rPr kumimoji="1" lang="ja-JP" altLang="en-US" sz="2000" b="1" dirty="0">
                          <a:solidFill>
                            <a:srgbClr val="FF0000"/>
                          </a:solidFill>
                          <a:latin typeface="BIZ UDP明朝 Medium" panose="02020500000000000000" pitchFamily="18" charset="-128"/>
                          <a:ea typeface="BIZ UDP明朝 Medium" panose="02020500000000000000" pitchFamily="18" charset="-128"/>
                        </a:rPr>
                        <a:t>吉日</a:t>
                      </a:r>
                    </a:p>
                  </a:txBody>
                  <a:tcPr anchor="ctr">
                    <a:solidFill>
                      <a:srgbClr val="92D050"/>
                    </a:solidFill>
                  </a:tcPr>
                </a:tc>
                <a:tc>
                  <a:txBody>
                    <a:bodyPr/>
                    <a:lstStyle/>
                    <a:p>
                      <a:pPr algn="l"/>
                      <a:r>
                        <a:rPr kumimoji="1" lang="ja-JP" altLang="en-US" sz="3200" b="1" dirty="0">
                          <a:latin typeface="BIZ UDP明朝 Medium" panose="02020500000000000000" pitchFamily="18" charset="-128"/>
                          <a:ea typeface="BIZ UDP明朝 Medium" panose="02020500000000000000" pitchFamily="18" charset="-128"/>
                        </a:rPr>
                        <a:t>ユーラシア中央回廊 </a:t>
                      </a:r>
                      <a:r>
                        <a:rPr kumimoji="1" lang="ja-JP" altLang="en-US" sz="1800" b="1" dirty="0">
                          <a:latin typeface="BIZ UDP明朝 Medium" panose="02020500000000000000" pitchFamily="18" charset="-128"/>
                          <a:ea typeface="BIZ UDP明朝 Medium" panose="02020500000000000000" pitchFamily="18" charset="-128"/>
                        </a:rPr>
                        <a:t>～ハートランド物流、コーカサス安全保障～</a:t>
                      </a:r>
                      <a:endParaRPr kumimoji="1" lang="ja-JP" altLang="en-US" sz="2400" b="1" dirty="0">
                        <a:latin typeface="BIZ UDP明朝 Medium" panose="02020500000000000000" pitchFamily="18" charset="-128"/>
                        <a:ea typeface="BIZ UDP明朝 Medium" panose="02020500000000000000" pitchFamily="18" charset="-128"/>
                      </a:endParaRPr>
                    </a:p>
                  </a:txBody>
                  <a:tcPr anchor="ctr">
                    <a:solidFill>
                      <a:srgbClr val="92D05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第１４回</a:t>
                      </a:r>
                    </a:p>
                  </a:txBody>
                  <a:tcPr anchor="ctr">
                    <a:solidFill>
                      <a:schemeClr val="accent1">
                        <a:lumMod val="20000"/>
                        <a:lumOff val="80000"/>
                      </a:schemeClr>
                    </a:solidFill>
                  </a:tcP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月</a:t>
                      </a:r>
                      <a:r>
                        <a:rPr kumimoji="1" lang="ja-JP" altLang="en-US" sz="2000" b="1" dirty="0">
                          <a:solidFill>
                            <a:srgbClr val="FF0000"/>
                          </a:solidFill>
                          <a:latin typeface="BIZ UDP明朝 Medium" panose="02020500000000000000" pitchFamily="18" charset="-128"/>
                          <a:ea typeface="BIZ UDP明朝 Medium" panose="02020500000000000000" pitchFamily="18" charset="-128"/>
                        </a:rPr>
                        <a:t>吉日</a:t>
                      </a:r>
                    </a:p>
                  </a:txBody>
                  <a:tcPr anchor="ctr">
                    <a:solidFill>
                      <a:schemeClr val="accent1">
                        <a:lumMod val="20000"/>
                        <a:lumOff val="80000"/>
                      </a:schemeClr>
                    </a:solidFill>
                  </a:tcPr>
                </a:tc>
                <a:tc>
                  <a:txBody>
                    <a:bodyPr/>
                    <a:lstStyle/>
                    <a:p>
                      <a:pPr algn="l"/>
                      <a:r>
                        <a:rPr kumimoji="1" lang="ja-JP" altLang="en-US" sz="3200" b="1" dirty="0">
                          <a:latin typeface="BIZ UDP明朝 Medium" panose="02020500000000000000" pitchFamily="18" charset="-128"/>
                          <a:ea typeface="BIZ UDP明朝 Medium" panose="02020500000000000000" pitchFamily="18" charset="-128"/>
                        </a:rPr>
                        <a:t>ブレジンスキーの地政学 </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1800" b="1" dirty="0">
                          <a:latin typeface="BIZ UDP明朝 Medium" panose="02020500000000000000" pitchFamily="18" charset="-128"/>
                          <a:ea typeface="BIZ UDP明朝 Medium" panose="02020500000000000000" pitchFamily="18" charset="-128"/>
                        </a:rPr>
                        <a:t>Grand Chessboard</a:t>
                      </a:r>
                      <a:r>
                        <a:rPr kumimoji="1" lang="ja-JP" altLang="en-US" sz="1800" b="1" dirty="0">
                          <a:latin typeface="BIZ UDP明朝 Medium" panose="02020500000000000000" pitchFamily="18" charset="-128"/>
                          <a:ea typeface="BIZ UDP明朝 Medium" panose="02020500000000000000" pitchFamily="18" charset="-128"/>
                        </a:rPr>
                        <a:t>を読む～</a:t>
                      </a:r>
                      <a:endParaRPr kumimoji="1" lang="ja-JP" altLang="en-US" sz="3200" b="1" dirty="0">
                        <a:latin typeface="BIZ UDP明朝 Medium" panose="02020500000000000000" pitchFamily="18" charset="-128"/>
                        <a:ea typeface="BIZ UDP明朝 Medium" panose="02020500000000000000" pitchFamily="18" charset="-128"/>
                      </a:endParaRPr>
                    </a:p>
                  </a:txBody>
                  <a:tcPr anchor="ctr">
                    <a:solidFill>
                      <a:schemeClr val="accent1">
                        <a:lumMod val="20000"/>
                        <a:lumOff val="80000"/>
                      </a:schemeClr>
                    </a:solidFill>
                  </a:tcPr>
                </a:tc>
                <a:extLst>
                  <a:ext uri="{0D108BD9-81ED-4DB2-BD59-A6C34878D82A}">
                    <a16:rowId xmlns:a16="http://schemas.microsoft.com/office/drawing/2014/main" val="3672566944"/>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第１５回</a:t>
                      </a:r>
                    </a:p>
                  </a:txBody>
                  <a:tcPr anchor="ctr">
                    <a:solidFill>
                      <a:schemeClr val="accent2">
                        <a:lumMod val="20000"/>
                        <a:lumOff val="80000"/>
                      </a:schemeClr>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6</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FF0000"/>
                          </a:solidFill>
                          <a:latin typeface="BIZ UDP明朝 Medium" panose="02020500000000000000" pitchFamily="18" charset="-128"/>
                          <a:ea typeface="BIZ UDP明朝 Medium" panose="02020500000000000000" pitchFamily="18" charset="-128"/>
                        </a:rPr>
                        <a:t>吉日</a:t>
                      </a:r>
                    </a:p>
                  </a:txBody>
                  <a:tcPr anchor="ctr">
                    <a:solidFill>
                      <a:schemeClr val="accent2">
                        <a:lumMod val="20000"/>
                        <a:lumOff val="80000"/>
                      </a:schemeClr>
                    </a:solidFill>
                  </a:tcPr>
                </a:tc>
                <a:tc>
                  <a:txBody>
                    <a:bodyPr/>
                    <a:lstStyle/>
                    <a:p>
                      <a:pPr algn="l"/>
                      <a:r>
                        <a:rPr kumimoji="1" lang="ja-JP" altLang="en-US" sz="3200" b="1" dirty="0">
                          <a:latin typeface="BIZ UDP明朝 Medium" panose="02020500000000000000" pitchFamily="18" charset="-128"/>
                          <a:ea typeface="BIZ UDP明朝 Medium" panose="02020500000000000000" pitchFamily="18" charset="-128"/>
                        </a:rPr>
                        <a:t>ｍＲＮＡ医薬 </a:t>
                      </a:r>
                      <a:r>
                        <a:rPr kumimoji="1" lang="ja-JP" altLang="en-US" sz="1800" b="1" dirty="0">
                          <a:latin typeface="BIZ UDP明朝 Medium" panose="02020500000000000000" pitchFamily="18" charset="-128"/>
                          <a:ea typeface="BIZ UDP明朝 Medium" panose="02020500000000000000" pitchFamily="18" charset="-128"/>
                        </a:rPr>
                        <a:t>～修飾</a:t>
                      </a:r>
                      <a:r>
                        <a:rPr kumimoji="1" lang="en-US" altLang="ja-JP" sz="1800" b="1" dirty="0">
                          <a:latin typeface="BIZ UDP明朝 Medium" panose="02020500000000000000" pitchFamily="18" charset="-128"/>
                          <a:ea typeface="BIZ UDP明朝 Medium" panose="02020500000000000000" pitchFamily="18" charset="-128"/>
                        </a:rPr>
                        <a:t>RNA</a:t>
                      </a:r>
                      <a:r>
                        <a:rPr kumimoji="1" lang="ja-JP" altLang="en-US" sz="1800" b="1" dirty="0">
                          <a:latin typeface="BIZ UDP明朝 Medium" panose="02020500000000000000" pitchFamily="18" charset="-128"/>
                          <a:ea typeface="BIZ UDP明朝 Medium" panose="02020500000000000000" pitchFamily="18" charset="-128"/>
                        </a:rPr>
                        <a:t>、脂質ナノ粒子、自己増幅型</a:t>
                      </a:r>
                      <a:r>
                        <a:rPr kumimoji="1" lang="en-US" altLang="ja-JP" sz="1800" b="1" dirty="0">
                          <a:latin typeface="BIZ UDP明朝 Medium" panose="02020500000000000000" pitchFamily="18" charset="-128"/>
                          <a:ea typeface="BIZ UDP明朝 Medium" panose="02020500000000000000" pitchFamily="18" charset="-128"/>
                        </a:rPr>
                        <a:t>RNA</a:t>
                      </a:r>
                      <a:r>
                        <a:rPr kumimoji="1" lang="ja-JP" altLang="en-US" sz="1800" b="1" dirty="0">
                          <a:latin typeface="BIZ UDP明朝 Medium" panose="02020500000000000000" pitchFamily="18" charset="-128"/>
                          <a:ea typeface="BIZ UDP明朝 Medium" panose="02020500000000000000" pitchFamily="18" charset="-128"/>
                        </a:rPr>
                        <a:t>～</a:t>
                      </a:r>
                      <a:endParaRPr kumimoji="1" lang="ja-JP" altLang="en-US" sz="3200" b="1" dirty="0">
                        <a:latin typeface="BIZ UDP明朝 Medium" panose="02020500000000000000" pitchFamily="18" charset="-128"/>
                        <a:ea typeface="BIZ UDP明朝 Medium" panose="02020500000000000000" pitchFamily="18" charset="-128"/>
                      </a:endParaRPr>
                    </a:p>
                  </a:txBody>
                  <a:tcPr anchor="ctr">
                    <a:solidFill>
                      <a:schemeClr val="accent2">
                        <a:lumMod val="20000"/>
                        <a:lumOff val="80000"/>
                      </a:schemeClr>
                    </a:solidFill>
                  </a:tcPr>
                </a:tc>
                <a:extLst>
                  <a:ext uri="{0D108BD9-81ED-4DB2-BD59-A6C34878D82A}">
                    <a16:rowId xmlns:a16="http://schemas.microsoft.com/office/drawing/2014/main" val="4001350457"/>
                  </a:ext>
                </a:extLst>
              </a:tr>
            </a:tbl>
          </a:graphicData>
        </a:graphic>
      </p:graphicFrame>
      <p:pic>
        <p:nvPicPr>
          <p:cNvPr id="7" name="Picture 9" descr="MCj04244660000[1]">
            <a:extLst>
              <a:ext uri="{FF2B5EF4-FFF2-40B4-BE49-F238E27FC236}">
                <a16:creationId xmlns:a16="http://schemas.microsoft.com/office/drawing/2014/main" id="{3A87FEC6-C69C-4537-BDD8-7AD8E1D60D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999" y="483233"/>
            <a:ext cx="1282134" cy="110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12">
            <a:extLst>
              <a:ext uri="{FF2B5EF4-FFF2-40B4-BE49-F238E27FC236}">
                <a16:creationId xmlns:a16="http://schemas.microsoft.com/office/drawing/2014/main" id="{261BB0B8-270F-45F3-8A2D-C0419DCD4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53692">
            <a:off x="3618444" y="1442381"/>
            <a:ext cx="1792287"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コネクタ 2">
            <a:extLst>
              <a:ext uri="{FF2B5EF4-FFF2-40B4-BE49-F238E27FC236}">
                <a16:creationId xmlns:a16="http://schemas.microsoft.com/office/drawing/2014/main" id="{0A112DBA-6A0E-4532-AC65-EDEDF4F29F6B}"/>
              </a:ext>
            </a:extLst>
          </p:cNvPr>
          <p:cNvCxnSpPr>
            <a:cxnSpLocks/>
          </p:cNvCxnSpPr>
          <p:nvPr/>
        </p:nvCxnSpPr>
        <p:spPr>
          <a:xfrm>
            <a:off x="0" y="3492014"/>
            <a:ext cx="12191568" cy="0"/>
          </a:xfrm>
          <a:prstGeom prst="line">
            <a:avLst/>
          </a:prstGeom>
          <a:ln w="76200">
            <a:solidFill>
              <a:srgbClr val="002060"/>
            </a:solidFill>
            <a:prstDash val="lgDashDotDot"/>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059719"/>
      </p:ext>
    </p:extLst>
  </p:cSld>
  <p:clrMapOvr>
    <a:masterClrMapping/>
  </p:clrMapOvr>
  <p:transition spd="slow" advClick="0" advTm="10000">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オブジェクト 3">
            <a:extLst>
              <a:ext uri="{FF2B5EF4-FFF2-40B4-BE49-F238E27FC236}">
                <a16:creationId xmlns:a16="http://schemas.microsoft.com/office/drawing/2014/main" id="{B8456DA2-97DF-0B50-46EE-9D4325736439}"/>
              </a:ext>
            </a:extLst>
          </p:cNvPr>
          <p:cNvGraphicFramePr>
            <a:graphicFrameLocks noChangeAspect="1"/>
          </p:cNvGraphicFramePr>
          <p:nvPr>
            <p:extLst>
              <p:ext uri="{D42A27DB-BD31-4B8C-83A1-F6EECF244321}">
                <p14:modId xmlns:p14="http://schemas.microsoft.com/office/powerpoint/2010/main" val="864249132"/>
              </p:ext>
            </p:extLst>
          </p:nvPr>
        </p:nvGraphicFramePr>
        <p:xfrm>
          <a:off x="390525" y="648653"/>
          <a:ext cx="11410950" cy="6048375"/>
        </p:xfrm>
        <a:graphic>
          <a:graphicData uri="http://schemas.openxmlformats.org/presentationml/2006/ole">
            <mc:AlternateContent xmlns:mc="http://schemas.openxmlformats.org/markup-compatibility/2006">
              <mc:Choice xmlns:v="urn:schemas-microsoft-com:vml" Requires="v">
                <p:oleObj spid="_x0000_s1067" name="Bitmap Image" r:id="rId3" imgW="11410920" imgH="6048360" progId="PBrush">
                  <p:embed/>
                </p:oleObj>
              </mc:Choice>
              <mc:Fallback>
                <p:oleObj name="Bitmap Image" r:id="rId3" imgW="11410920" imgH="6048360" progId="PBrush">
                  <p:embed/>
                  <p:pic>
                    <p:nvPicPr>
                      <p:cNvPr id="4" name="オブジェクト 3">
                        <a:extLst>
                          <a:ext uri="{FF2B5EF4-FFF2-40B4-BE49-F238E27FC236}">
                            <a16:creationId xmlns:a16="http://schemas.microsoft.com/office/drawing/2014/main" id="{B8456DA2-97DF-0B50-46EE-9D4325736439}"/>
                          </a:ext>
                        </a:extLst>
                      </p:cNvPr>
                      <p:cNvPicPr/>
                      <p:nvPr/>
                    </p:nvPicPr>
                    <p:blipFill>
                      <a:blip r:embed="rId4"/>
                      <a:stretch>
                        <a:fillRect/>
                      </a:stretch>
                    </p:blipFill>
                    <p:spPr>
                      <a:xfrm>
                        <a:off x="390525" y="648653"/>
                        <a:ext cx="11410950" cy="6048375"/>
                      </a:xfrm>
                      <a:prstGeom prst="rect">
                        <a:avLst/>
                      </a:prstGeom>
                    </p:spPr>
                  </p:pic>
                </p:oleObj>
              </mc:Fallback>
            </mc:AlternateContent>
          </a:graphicData>
        </a:graphic>
      </p:graphicFrame>
      <p:sp>
        <p:nvSpPr>
          <p:cNvPr id="5" name="テキスト ボックス 4">
            <a:extLst>
              <a:ext uri="{FF2B5EF4-FFF2-40B4-BE49-F238E27FC236}">
                <a16:creationId xmlns:a16="http://schemas.microsoft.com/office/drawing/2014/main" id="{F8D10888-5F10-860E-62D0-A73E488D762A}"/>
              </a:ext>
            </a:extLst>
          </p:cNvPr>
          <p:cNvSpPr txBox="1"/>
          <p:nvPr/>
        </p:nvSpPr>
        <p:spPr>
          <a:xfrm>
            <a:off x="3042142" y="6287617"/>
            <a:ext cx="6119447" cy="461665"/>
          </a:xfrm>
          <a:prstGeom prst="rect">
            <a:avLst/>
          </a:prstGeom>
          <a:noFill/>
        </p:spPr>
        <p:txBody>
          <a:bodyPr wrap="square" rtlCol="0">
            <a:spAutoFit/>
          </a:bodyPr>
          <a:lstStyle/>
          <a:p>
            <a:pPr algn="ctr"/>
            <a:r>
              <a:rPr kumimoji="1" lang="en-US" altLang="ja-JP" sz="2400" dirty="0">
                <a:solidFill>
                  <a:schemeClr val="bg1"/>
                </a:solidFill>
                <a:latin typeface="Eras Demi ITC" panose="020B0805030504020804" pitchFamily="34" charset="0"/>
              </a:rPr>
              <a:t>S9G</a:t>
            </a:r>
            <a:r>
              <a:rPr kumimoji="1" lang="ja-JP" altLang="en-US" sz="2400" dirty="0">
                <a:solidFill>
                  <a:schemeClr val="bg1"/>
                </a:solidFill>
                <a:latin typeface="Eras Demi ITC" panose="020B0805030504020804" pitchFamily="34" charset="0"/>
              </a:rPr>
              <a:t>　</a:t>
            </a:r>
            <a:r>
              <a:rPr kumimoji="1" lang="en-US" altLang="ja-JP" sz="2400" dirty="0" err="1">
                <a:solidFill>
                  <a:schemeClr val="bg1"/>
                </a:solidFill>
                <a:latin typeface="Eras Demi ITC" panose="020B0805030504020804" pitchFamily="34" charset="0"/>
              </a:rPr>
              <a:t>Neuclear</a:t>
            </a:r>
            <a:r>
              <a:rPr kumimoji="1" lang="en-US" altLang="ja-JP" sz="2400" dirty="0">
                <a:solidFill>
                  <a:schemeClr val="bg1"/>
                </a:solidFill>
                <a:latin typeface="Eras Demi ITC" panose="020B0805030504020804" pitchFamily="34" charset="0"/>
              </a:rPr>
              <a:t> Powerplant</a:t>
            </a:r>
            <a:endParaRPr kumimoji="1" lang="ja-JP" altLang="en-US" sz="2400" dirty="0">
              <a:solidFill>
                <a:schemeClr val="bg1"/>
              </a:solidFill>
              <a:latin typeface="Eras Demi ITC" panose="020B0805030504020804" pitchFamily="34" charset="0"/>
            </a:endParaRPr>
          </a:p>
        </p:txBody>
      </p:sp>
      <p:sp>
        <p:nvSpPr>
          <p:cNvPr id="2" name="テキスト ボックス 1">
            <a:extLst>
              <a:ext uri="{FF2B5EF4-FFF2-40B4-BE49-F238E27FC236}">
                <a16:creationId xmlns:a16="http://schemas.microsoft.com/office/drawing/2014/main" id="{FEB5B9CC-9CB4-146C-FFB4-B61ADBF8077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軍用原子炉は小型で長期の安定運用で、</a:t>
            </a:r>
            <a:r>
              <a:rPr lang="en-US" altLang="ja-JP" sz="2800" b="1" dirty="0">
                <a:solidFill>
                  <a:schemeClr val="bg1"/>
                </a:solidFill>
                <a:latin typeface="Meiryo UI" panose="020B0604030504040204" pitchFamily="50" charset="-128"/>
                <a:ea typeface="Meiryo UI" panose="020B0604030504040204" pitchFamily="50" charset="-128"/>
              </a:rPr>
              <a:t>IAEA</a:t>
            </a:r>
            <a:r>
              <a:rPr lang="ja-JP" altLang="en-US" sz="2800" b="1" dirty="0">
                <a:solidFill>
                  <a:schemeClr val="bg1"/>
                </a:solidFill>
                <a:latin typeface="Meiryo UI" panose="020B0604030504040204" pitchFamily="50" charset="-128"/>
                <a:ea typeface="Meiryo UI" panose="020B0604030504040204" pitchFamily="50" charset="-128"/>
              </a:rPr>
              <a:t>監査を受けない</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59678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FD01FD03-7C1C-C642-0AFC-3129E95D1C24}"/>
              </a:ext>
            </a:extLst>
          </p:cNvPr>
          <p:cNvCxnSpPr/>
          <p:nvPr/>
        </p:nvCxnSpPr>
        <p:spPr>
          <a:xfrm>
            <a:off x="0" y="342900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5EEE746D-305E-7D22-8408-5CDBFC5B069B}"/>
              </a:ext>
            </a:extLst>
          </p:cNvPr>
          <p:cNvSpPr/>
          <p:nvPr/>
        </p:nvSpPr>
        <p:spPr>
          <a:xfrm>
            <a:off x="1388853" y="0"/>
            <a:ext cx="9566694" cy="6858000"/>
          </a:xfrm>
          <a:prstGeom prst="ellipse">
            <a:avLst/>
          </a:prstGeom>
          <a:noFill/>
          <a:ln>
            <a:solidFill>
              <a:srgbClr val="FF0000"/>
            </a:solidFill>
            <a:prstDash val="dash"/>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7B065512-9507-F38D-2801-175833FADE9D}"/>
              </a:ext>
            </a:extLst>
          </p:cNvPr>
          <p:cNvSpPr/>
          <p:nvPr/>
        </p:nvSpPr>
        <p:spPr>
          <a:xfrm>
            <a:off x="-17255" y="3472390"/>
            <a:ext cx="12192000" cy="3376983"/>
          </a:xfrm>
          <a:prstGeom prst="rect">
            <a:avLst/>
          </a:prstGeom>
          <a:solidFill>
            <a:schemeClr val="bg1"/>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AutoShape 2" descr="航空ドローンの集団戦法「スウォーム攻撃」">
            <a:extLst>
              <a:ext uri="{FF2B5EF4-FFF2-40B4-BE49-F238E27FC236}">
                <a16:creationId xmlns:a16="http://schemas.microsoft.com/office/drawing/2014/main" id="{1A5D849A-E91E-250A-C2D3-C378C7594A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正方形/長方形 5">
            <a:extLst>
              <a:ext uri="{FF2B5EF4-FFF2-40B4-BE49-F238E27FC236}">
                <a16:creationId xmlns:a16="http://schemas.microsoft.com/office/drawing/2014/main" id="{CA11B39D-12E6-8CE2-2601-5C6E1077CE05}"/>
              </a:ext>
            </a:extLst>
          </p:cNvPr>
          <p:cNvSpPr/>
          <p:nvPr/>
        </p:nvSpPr>
        <p:spPr>
          <a:xfrm>
            <a:off x="5960852" y="3429000"/>
            <a:ext cx="287547" cy="2143664"/>
          </a:xfrm>
          <a:prstGeom prst="rect">
            <a:avLst/>
          </a:prstGeom>
          <a:solidFill>
            <a:schemeClr val="accent3">
              <a:lumMod val="60000"/>
              <a:lumOff val="40000"/>
            </a:schemeClr>
          </a:solidFill>
          <a:ln w="57150">
            <a:solidFill>
              <a:schemeClr val="accent3">
                <a:lumMod val="75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準備 9">
            <a:extLst>
              <a:ext uri="{FF2B5EF4-FFF2-40B4-BE49-F238E27FC236}">
                <a16:creationId xmlns:a16="http://schemas.microsoft.com/office/drawing/2014/main" id="{BBA9297A-1C3D-5609-6CE5-A78648E46AB0}"/>
              </a:ext>
            </a:extLst>
          </p:cNvPr>
          <p:cNvSpPr/>
          <p:nvPr/>
        </p:nvSpPr>
        <p:spPr>
          <a:xfrm>
            <a:off x="5716437" y="3240001"/>
            <a:ext cx="759125" cy="37799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論理和 10">
            <a:extLst>
              <a:ext uri="{FF2B5EF4-FFF2-40B4-BE49-F238E27FC236}">
                <a16:creationId xmlns:a16="http://schemas.microsoft.com/office/drawing/2014/main" id="{E9F42AB0-24E4-667E-3603-1159DE4D12A9}"/>
              </a:ext>
            </a:extLst>
          </p:cNvPr>
          <p:cNvSpPr/>
          <p:nvPr/>
        </p:nvSpPr>
        <p:spPr>
          <a:xfrm rot="2729331">
            <a:off x="5903341" y="2880303"/>
            <a:ext cx="350809" cy="377997"/>
          </a:xfrm>
          <a:prstGeom prst="flowChartOr">
            <a:avLst/>
          </a:prstGeom>
          <a:solidFill>
            <a:schemeClr val="accent4">
              <a:lumMod val="60000"/>
              <a:lumOff val="40000"/>
            </a:schemeClr>
          </a:solid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18B9798-BFC6-8EE5-6E88-42AD4FD6EDAB}"/>
              </a:ext>
            </a:extLst>
          </p:cNvPr>
          <p:cNvSpPr txBox="1"/>
          <p:nvPr/>
        </p:nvSpPr>
        <p:spPr>
          <a:xfrm>
            <a:off x="5302916" y="83473"/>
            <a:ext cx="1580967"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偵察衛星</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通信・測位衛星</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5301E1B0-F99C-1FF1-9525-A9C57DFF821E}"/>
              </a:ext>
            </a:extLst>
          </p:cNvPr>
          <p:cNvSpPr txBox="1"/>
          <p:nvPr/>
        </p:nvSpPr>
        <p:spPr>
          <a:xfrm rot="20669951">
            <a:off x="7278363" y="748971"/>
            <a:ext cx="1966822" cy="830997"/>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戦略ミサイル</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戦術ミサイル</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対地攻撃ミサイル</a:t>
            </a:r>
          </a:p>
        </p:txBody>
      </p:sp>
      <p:cxnSp>
        <p:nvCxnSpPr>
          <p:cNvPr id="23" name="直線矢印コネクタ 22">
            <a:extLst>
              <a:ext uri="{FF2B5EF4-FFF2-40B4-BE49-F238E27FC236}">
                <a16:creationId xmlns:a16="http://schemas.microsoft.com/office/drawing/2014/main" id="{0AEC32A1-9CD5-5B33-D768-74AA44E1568A}"/>
              </a:ext>
            </a:extLst>
          </p:cNvPr>
          <p:cNvCxnSpPr>
            <a:stCxn id="11" idx="0"/>
          </p:cNvCxnSpPr>
          <p:nvPr/>
        </p:nvCxnSpPr>
        <p:spPr>
          <a:xfrm flipV="1">
            <a:off x="6213523" y="1276709"/>
            <a:ext cx="1354327" cy="16600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CF41A193-1301-CAA2-14C2-2F2C06289CD7}"/>
              </a:ext>
            </a:extLst>
          </p:cNvPr>
          <p:cNvCxnSpPr>
            <a:cxnSpLocks/>
            <a:stCxn id="11" idx="1"/>
            <a:endCxn id="15" idx="2"/>
          </p:cNvCxnSpPr>
          <p:nvPr/>
        </p:nvCxnSpPr>
        <p:spPr>
          <a:xfrm flipV="1">
            <a:off x="6087097" y="668248"/>
            <a:ext cx="6303" cy="22189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9B9D354-D437-FA28-FD09-C196694D78F0}"/>
              </a:ext>
            </a:extLst>
          </p:cNvPr>
          <p:cNvCxnSpPr>
            <a:stCxn id="11" idx="2"/>
          </p:cNvCxnSpPr>
          <p:nvPr/>
        </p:nvCxnSpPr>
        <p:spPr>
          <a:xfrm flipH="1" flipV="1">
            <a:off x="3666226" y="1618515"/>
            <a:ext cx="2289552" cy="132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A977921E-99E5-89C8-4D34-13E335A48534}"/>
              </a:ext>
            </a:extLst>
          </p:cNvPr>
          <p:cNvSpPr txBox="1"/>
          <p:nvPr/>
        </p:nvSpPr>
        <p:spPr>
          <a:xfrm rot="1747097">
            <a:off x="2344694" y="1156629"/>
            <a:ext cx="1653498"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ドローン群</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スウォーム攻撃</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896D1AD3-578E-A204-ABC6-704645A7C6F4}"/>
              </a:ext>
            </a:extLst>
          </p:cNvPr>
          <p:cNvSpPr txBox="1"/>
          <p:nvPr/>
        </p:nvSpPr>
        <p:spPr>
          <a:xfrm rot="446435">
            <a:off x="6164087" y="3070411"/>
            <a:ext cx="2081458"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a:t>
            </a:r>
            <a:r>
              <a:rPr kumimoji="1" lang="ja-JP" altLang="en-US" sz="1200" dirty="0">
                <a:solidFill>
                  <a:srgbClr val="C00000"/>
                </a:solidFill>
                <a:latin typeface="BIZ UDPゴシック" panose="020B0400000000000000" pitchFamily="50" charset="-128"/>
                <a:ea typeface="BIZ UDPゴシック" panose="020B0400000000000000" pitchFamily="50" charset="-128"/>
              </a:rPr>
              <a:t>レーザー砲のつもり</a:t>
            </a:r>
            <a:r>
              <a:rPr kumimoji="1" lang="en-US" altLang="ja-JP" sz="1200" dirty="0">
                <a:solidFill>
                  <a:srgbClr val="C00000"/>
                </a:solidFill>
                <a:latin typeface="BIZ UDPゴシック" panose="020B0400000000000000" pitchFamily="50" charset="-128"/>
                <a:ea typeface="BIZ UDPゴシック" panose="020B0400000000000000" pitchFamily="50" charset="-128"/>
              </a:rPr>
              <a:t>…</a:t>
            </a:r>
            <a:endParaRPr kumimoji="1" lang="ja-JP" altLang="en-US" sz="1200" dirty="0">
              <a:solidFill>
                <a:srgbClr val="C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DBC61492-1F65-8406-87D5-EB1476B93D2F}"/>
              </a:ext>
            </a:extLst>
          </p:cNvPr>
          <p:cNvSpPr txBox="1"/>
          <p:nvPr/>
        </p:nvSpPr>
        <p:spPr>
          <a:xfrm>
            <a:off x="7483414" y="3577742"/>
            <a:ext cx="4573468" cy="1569660"/>
          </a:xfrm>
          <a:prstGeom prst="rect">
            <a:avLst/>
          </a:prstGeom>
          <a:solidFill>
            <a:schemeClr val="accent4">
              <a:lumMod val="20000"/>
              <a:lumOff val="80000"/>
            </a:schemeClr>
          </a:solidFill>
        </p:spPr>
        <p:txBody>
          <a:bodyPr wrap="square" rtlCol="0">
            <a:spAutoFit/>
          </a:bodyPr>
          <a:lstStyle/>
          <a:p>
            <a:pPr marL="285750" indent="-285750">
              <a:buFont typeface="Wingdings" panose="05000000000000000000" pitchFamily="2" charset="2"/>
              <a:buChar char="u"/>
            </a:pP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軍事用原子炉は</a:t>
            </a:r>
            <a:r>
              <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rPr>
              <a:t>IAEA</a:t>
            </a: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監査対象外</a:t>
            </a:r>
            <a:endPar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安定運用の現役炉を燃料装填済みでリース</a:t>
            </a:r>
            <a:endPar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rPr>
              <a:t>25</a:t>
            </a: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年間燃料交換なしで発電運用</a:t>
            </a:r>
            <a:endPar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軍用原子炉は地下に建設</a:t>
            </a:r>
            <a:endParaRPr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大電力を必要とするレーザー兵器、レールガンを地域防御として配備</a:t>
            </a:r>
          </a:p>
        </p:txBody>
      </p:sp>
      <p:sp>
        <p:nvSpPr>
          <p:cNvPr id="16" name="矢印: 五方向 15">
            <a:extLst>
              <a:ext uri="{FF2B5EF4-FFF2-40B4-BE49-F238E27FC236}">
                <a16:creationId xmlns:a16="http://schemas.microsoft.com/office/drawing/2014/main" id="{3311BFF6-18F4-ECAE-D884-AA2C757F8355}"/>
              </a:ext>
            </a:extLst>
          </p:cNvPr>
          <p:cNvSpPr/>
          <p:nvPr/>
        </p:nvSpPr>
        <p:spPr>
          <a:xfrm rot="10601559">
            <a:off x="9156557" y="2655442"/>
            <a:ext cx="534838" cy="129396"/>
          </a:xfrm>
          <a:prstGeom prst="homePlate">
            <a:avLst/>
          </a:prstGeom>
          <a:solidFill>
            <a:schemeClr val="accent4">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78CC2DE-42B3-77D8-DEC7-FF637B6A37EF}"/>
              </a:ext>
            </a:extLst>
          </p:cNvPr>
          <p:cNvSpPr txBox="1"/>
          <p:nvPr/>
        </p:nvSpPr>
        <p:spPr>
          <a:xfrm rot="21328080">
            <a:off x="8600318" y="2287237"/>
            <a:ext cx="1440281"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榴弾砲弾</a:t>
            </a:r>
          </a:p>
        </p:txBody>
      </p:sp>
      <p:cxnSp>
        <p:nvCxnSpPr>
          <p:cNvPr id="26" name="直線矢印コネクタ 25">
            <a:extLst>
              <a:ext uri="{FF2B5EF4-FFF2-40B4-BE49-F238E27FC236}">
                <a16:creationId xmlns:a16="http://schemas.microsoft.com/office/drawing/2014/main" id="{882DFE16-C023-42C1-1F98-402AA9C3041E}"/>
              </a:ext>
            </a:extLst>
          </p:cNvPr>
          <p:cNvCxnSpPr>
            <a:endCxn id="16" idx="3"/>
          </p:cNvCxnSpPr>
          <p:nvPr/>
        </p:nvCxnSpPr>
        <p:spPr>
          <a:xfrm flipV="1">
            <a:off x="6213523" y="2743850"/>
            <a:ext cx="2939746" cy="190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22" name="直線コネクタ 5121">
            <a:extLst>
              <a:ext uri="{FF2B5EF4-FFF2-40B4-BE49-F238E27FC236}">
                <a16:creationId xmlns:a16="http://schemas.microsoft.com/office/drawing/2014/main" id="{7036CDD2-A051-2FF6-CA58-87D70C17E82C}"/>
              </a:ext>
            </a:extLst>
          </p:cNvPr>
          <p:cNvCxnSpPr>
            <a:cxnSpLocks/>
          </p:cNvCxnSpPr>
          <p:nvPr/>
        </p:nvCxnSpPr>
        <p:spPr>
          <a:xfrm flipH="1" flipV="1">
            <a:off x="6087097" y="3018835"/>
            <a:ext cx="17529" cy="2484821"/>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123" name="テキスト ボックス 5122">
            <a:extLst>
              <a:ext uri="{FF2B5EF4-FFF2-40B4-BE49-F238E27FC236}">
                <a16:creationId xmlns:a16="http://schemas.microsoft.com/office/drawing/2014/main" id="{F12174EB-A7A0-491C-21EB-59F6B597B341}"/>
              </a:ext>
            </a:extLst>
          </p:cNvPr>
          <p:cNvSpPr txBox="1"/>
          <p:nvPr/>
        </p:nvSpPr>
        <p:spPr>
          <a:xfrm>
            <a:off x="6187891" y="4527566"/>
            <a:ext cx="1195990" cy="461665"/>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大深度地下</a:t>
            </a:r>
            <a:endParaRPr lang="en-US" altLang="ja-JP" sz="1200" dirty="0">
              <a:latin typeface="BIZ UDPゴシック" panose="020B0400000000000000" pitchFamily="50" charset="-128"/>
              <a:ea typeface="BIZ UDPゴシック" panose="020B0400000000000000" pitchFamily="50" charset="-128"/>
            </a:endParaRPr>
          </a:p>
          <a:p>
            <a:pPr algn="ctr"/>
            <a:r>
              <a:rPr kumimoji="1" lang="en-US" altLang="ja-JP" sz="1200" dirty="0">
                <a:latin typeface="BIZ UDPゴシック" panose="020B0400000000000000" pitchFamily="50" charset="-128"/>
                <a:ea typeface="BIZ UDPゴシック" panose="020B0400000000000000" pitchFamily="50" charset="-128"/>
              </a:rPr>
              <a:t>300</a:t>
            </a:r>
            <a:r>
              <a:rPr lang="ja-JP" altLang="en-US" sz="1200" dirty="0">
                <a:latin typeface="BIZ UDPゴシック" panose="020B0400000000000000" pitchFamily="50" charset="-128"/>
                <a:ea typeface="BIZ UDPゴシック" panose="020B0400000000000000" pitchFamily="50" charset="-128"/>
              </a:rPr>
              <a:t>ｍ</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5125" name="テキスト ボックス 5124">
            <a:extLst>
              <a:ext uri="{FF2B5EF4-FFF2-40B4-BE49-F238E27FC236}">
                <a16:creationId xmlns:a16="http://schemas.microsoft.com/office/drawing/2014/main" id="{97062A7B-F064-AC56-7496-1ED3102A24DD}"/>
              </a:ext>
            </a:extLst>
          </p:cNvPr>
          <p:cNvSpPr txBox="1"/>
          <p:nvPr/>
        </p:nvSpPr>
        <p:spPr>
          <a:xfrm>
            <a:off x="4216832" y="2901703"/>
            <a:ext cx="1825957" cy="338554"/>
          </a:xfrm>
          <a:prstGeom prst="rect">
            <a:avLst/>
          </a:prstGeom>
          <a:noFill/>
        </p:spPr>
        <p:txBody>
          <a:bodyPr wrap="square" rtlCol="0">
            <a:spAutoFit/>
          </a:bodyPr>
          <a:lstStyle/>
          <a:p>
            <a:pPr algn="ctr"/>
            <a:r>
              <a:rPr kumimoji="1" lang="ja-JP" altLang="en-US" sz="1600" dirty="0">
                <a:solidFill>
                  <a:srgbClr val="C00000"/>
                </a:solidFill>
                <a:latin typeface="BIZ UDPゴシック" panose="020B0400000000000000" pitchFamily="50" charset="-128"/>
                <a:ea typeface="BIZ UDPゴシック" panose="020B0400000000000000" pitchFamily="50" charset="-128"/>
              </a:rPr>
              <a:t>大出力レーザー</a:t>
            </a:r>
          </a:p>
        </p:txBody>
      </p:sp>
      <p:sp>
        <p:nvSpPr>
          <p:cNvPr id="5126" name="テキスト ボックス 5125">
            <a:extLst>
              <a:ext uri="{FF2B5EF4-FFF2-40B4-BE49-F238E27FC236}">
                <a16:creationId xmlns:a16="http://schemas.microsoft.com/office/drawing/2014/main" id="{2044B8FA-E21D-3C7E-B12B-B7EA028BE584}"/>
              </a:ext>
            </a:extLst>
          </p:cNvPr>
          <p:cNvSpPr txBox="1"/>
          <p:nvPr/>
        </p:nvSpPr>
        <p:spPr>
          <a:xfrm>
            <a:off x="7505096" y="5190792"/>
            <a:ext cx="4551785" cy="1569660"/>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u"/>
            </a:pPr>
            <a:r>
              <a:rPr kumimoji="1"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平時は、周辺地域への無償電力の供給</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配電電圧</a:t>
            </a:r>
            <a:r>
              <a:rPr lang="en-US" altLang="ja-JP" sz="1600" dirty="0">
                <a:solidFill>
                  <a:srgbClr val="002060"/>
                </a:solidFill>
                <a:latin typeface="UD デジタル 教科書体 NK-B" panose="02020700000000000000" pitchFamily="18" charset="-128"/>
                <a:ea typeface="UD デジタル 教科書体 NK-B" panose="02020700000000000000" pitchFamily="18" charset="-128"/>
              </a:rPr>
              <a:t>230V</a:t>
            </a: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で供給</a:t>
            </a:r>
            <a:endParaRPr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直流送電、</a:t>
            </a:r>
            <a:r>
              <a:rPr lang="en-US" altLang="ja-JP" sz="1600" dirty="0">
                <a:solidFill>
                  <a:srgbClr val="002060"/>
                </a:solidFill>
                <a:latin typeface="UD デジタル 教科書体 NK-B" panose="02020700000000000000" pitchFamily="18" charset="-128"/>
                <a:ea typeface="UD デジタル 教科書体 NK-B" panose="02020700000000000000" pitchFamily="18" charset="-128"/>
              </a:rPr>
              <a:t>USB</a:t>
            </a: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タイプ</a:t>
            </a:r>
            <a:r>
              <a:rPr lang="en-US" altLang="ja-JP" sz="1600" dirty="0">
                <a:solidFill>
                  <a:srgbClr val="002060"/>
                </a:solidFill>
                <a:latin typeface="UD デジタル 教科書体 NK-B" panose="02020700000000000000" pitchFamily="18" charset="-128"/>
                <a:ea typeface="UD デジタル 教科書体 NK-B" panose="02020700000000000000" pitchFamily="18" charset="-128"/>
              </a:rPr>
              <a:t>C</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データセンター向け電力供給</a:t>
            </a:r>
            <a:endParaRPr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大規模機械学習、デジタル通貨マイニング</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電気分解による水素製造</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p:txBody>
      </p:sp>
      <p:cxnSp>
        <p:nvCxnSpPr>
          <p:cNvPr id="5130" name="直線矢印コネクタ 5129">
            <a:extLst>
              <a:ext uri="{FF2B5EF4-FFF2-40B4-BE49-F238E27FC236}">
                <a16:creationId xmlns:a16="http://schemas.microsoft.com/office/drawing/2014/main" id="{C4851365-94AF-88E7-7842-12A2C3F40BCD}"/>
              </a:ext>
            </a:extLst>
          </p:cNvPr>
          <p:cNvCxnSpPr>
            <a:stCxn id="11" idx="2"/>
          </p:cNvCxnSpPr>
          <p:nvPr/>
        </p:nvCxnSpPr>
        <p:spPr>
          <a:xfrm flipH="1" flipV="1">
            <a:off x="3735238" y="1897811"/>
            <a:ext cx="2220540" cy="1046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C58B8CE5-3EC4-C975-E024-FC7C4E93D08E}"/>
              </a:ext>
            </a:extLst>
          </p:cNvPr>
          <p:cNvSpPr/>
          <p:nvPr/>
        </p:nvSpPr>
        <p:spPr>
          <a:xfrm>
            <a:off x="4953000" y="5546786"/>
            <a:ext cx="2286000" cy="897148"/>
          </a:xfrm>
          <a:prstGeom prst="roundRect">
            <a:avLst/>
          </a:prstGeom>
          <a:solidFill>
            <a:srgbClr val="C00000"/>
          </a:solidFill>
          <a:ln>
            <a:solidFill>
              <a:srgbClr val="FF0000"/>
            </a:solidFill>
          </a:ln>
          <a:effectLst>
            <a:glow rad="1397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軍事用小型原子炉</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en-US" altLang="ja-JP" sz="2800" dirty="0">
                <a:latin typeface="Amasis MT Pro Black" panose="02040A04050005020304" pitchFamily="18" charset="0"/>
                <a:ea typeface="BIZ UDPゴシック" panose="020B0400000000000000" pitchFamily="50" charset="-128"/>
              </a:rPr>
              <a:t>S9G</a:t>
            </a:r>
            <a:endParaRPr kumimoji="1" lang="ja-JP" altLang="en-US" sz="2800" dirty="0">
              <a:latin typeface="Amasis MT Pro Black" panose="02040A04050005020304" pitchFamily="18" charset="0"/>
              <a:ea typeface="BIZ UDPゴシック" panose="020B0400000000000000" pitchFamily="50" charset="-128"/>
            </a:endParaRPr>
          </a:p>
        </p:txBody>
      </p:sp>
      <p:sp>
        <p:nvSpPr>
          <p:cNvPr id="5131" name="テキスト ボックス 5130">
            <a:extLst>
              <a:ext uri="{FF2B5EF4-FFF2-40B4-BE49-F238E27FC236}">
                <a16:creationId xmlns:a16="http://schemas.microsoft.com/office/drawing/2014/main" id="{1DED752C-719C-4E14-7BF0-E74D9BF25BE7}"/>
              </a:ext>
            </a:extLst>
          </p:cNvPr>
          <p:cNvSpPr txBox="1"/>
          <p:nvPr/>
        </p:nvSpPr>
        <p:spPr>
          <a:xfrm rot="20430094">
            <a:off x="6315842" y="3568849"/>
            <a:ext cx="353943" cy="827487"/>
          </a:xfrm>
          <a:prstGeom prst="rect">
            <a:avLst/>
          </a:prstGeom>
          <a:noFill/>
        </p:spPr>
        <p:txBody>
          <a:bodyPr vert="eaVert" wrap="square" rtlCol="0">
            <a:spAutoFit/>
          </a:bodyPr>
          <a:lstStyle/>
          <a:p>
            <a:r>
              <a:rPr kumimoji="1" lang="ja-JP" altLang="en-US" sz="1100" b="1" dirty="0">
                <a:solidFill>
                  <a:srgbClr val="002060"/>
                </a:solidFill>
                <a:latin typeface="BIZ UDPゴシック" panose="020B0400000000000000" pitchFamily="50" charset="-128"/>
                <a:ea typeface="BIZ UDPゴシック" panose="020B0400000000000000" pitchFamily="50" charset="-128"/>
              </a:rPr>
              <a:t>←水タンク</a:t>
            </a:r>
          </a:p>
        </p:txBody>
      </p:sp>
      <p:sp>
        <p:nvSpPr>
          <p:cNvPr id="5132" name="正方形/長方形 5131">
            <a:extLst>
              <a:ext uri="{FF2B5EF4-FFF2-40B4-BE49-F238E27FC236}">
                <a16:creationId xmlns:a16="http://schemas.microsoft.com/office/drawing/2014/main" id="{D2A746AF-0208-EC86-1DD3-FAC7C4A00785}"/>
              </a:ext>
            </a:extLst>
          </p:cNvPr>
          <p:cNvSpPr/>
          <p:nvPr/>
        </p:nvSpPr>
        <p:spPr>
          <a:xfrm rot="18754812">
            <a:off x="3856902" y="3136768"/>
            <a:ext cx="287547" cy="1293204"/>
          </a:xfrm>
          <a:prstGeom prst="rect">
            <a:avLst/>
          </a:prstGeom>
          <a:solidFill>
            <a:schemeClr val="accent3">
              <a:lumMod val="60000"/>
              <a:lumOff val="40000"/>
            </a:schemeClr>
          </a:solidFill>
          <a:ln w="57150">
            <a:solidFill>
              <a:schemeClr val="tx2">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33" name="フローチャート: 組合せ 5132">
            <a:extLst>
              <a:ext uri="{FF2B5EF4-FFF2-40B4-BE49-F238E27FC236}">
                <a16:creationId xmlns:a16="http://schemas.microsoft.com/office/drawing/2014/main" id="{0533A01C-1B3E-39F0-D203-A738950B3B30}"/>
              </a:ext>
            </a:extLst>
          </p:cNvPr>
          <p:cNvSpPr/>
          <p:nvPr/>
        </p:nvSpPr>
        <p:spPr>
          <a:xfrm rot="7952972">
            <a:off x="3349530" y="2911502"/>
            <a:ext cx="103517" cy="634025"/>
          </a:xfrm>
          <a:prstGeom prst="flowChartMer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35" name="コネクタ: カギ線 5134">
            <a:extLst>
              <a:ext uri="{FF2B5EF4-FFF2-40B4-BE49-F238E27FC236}">
                <a16:creationId xmlns:a16="http://schemas.microsoft.com/office/drawing/2014/main" id="{FA54DB9A-F7AB-275A-B0EA-DB7B8915FEAA}"/>
              </a:ext>
            </a:extLst>
          </p:cNvPr>
          <p:cNvCxnSpPr>
            <a:cxnSpLocks/>
          </p:cNvCxnSpPr>
          <p:nvPr/>
        </p:nvCxnSpPr>
        <p:spPr>
          <a:xfrm rot="16200000" flipV="1">
            <a:off x="4327548" y="4354742"/>
            <a:ext cx="1202792" cy="1146787"/>
          </a:xfrm>
          <a:prstGeom prst="bentConnector3">
            <a:avLst>
              <a:gd name="adj1" fmla="val 6697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39" name="直線矢印コネクタ 5138">
            <a:extLst>
              <a:ext uri="{FF2B5EF4-FFF2-40B4-BE49-F238E27FC236}">
                <a16:creationId xmlns:a16="http://schemas.microsoft.com/office/drawing/2014/main" id="{4E184943-0789-F37F-1A16-29A1AF4B407C}"/>
              </a:ext>
            </a:extLst>
          </p:cNvPr>
          <p:cNvCxnSpPr/>
          <p:nvPr/>
        </p:nvCxnSpPr>
        <p:spPr>
          <a:xfrm flipH="1" flipV="1">
            <a:off x="3646770" y="3482080"/>
            <a:ext cx="776061" cy="700797"/>
          </a:xfrm>
          <a:prstGeom prst="straightConnector1">
            <a:avLst/>
          </a:prstGeom>
          <a:ln w="12700">
            <a:solidFill>
              <a:srgbClr val="C0000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40" name="テキスト ボックス 5139">
            <a:extLst>
              <a:ext uri="{FF2B5EF4-FFF2-40B4-BE49-F238E27FC236}">
                <a16:creationId xmlns:a16="http://schemas.microsoft.com/office/drawing/2014/main" id="{CEE2516F-9820-B984-96D6-C9825574A91A}"/>
              </a:ext>
            </a:extLst>
          </p:cNvPr>
          <p:cNvSpPr txBox="1"/>
          <p:nvPr/>
        </p:nvSpPr>
        <p:spPr>
          <a:xfrm>
            <a:off x="4087138" y="3670268"/>
            <a:ext cx="1825957" cy="338554"/>
          </a:xfrm>
          <a:prstGeom prst="rect">
            <a:avLst/>
          </a:prstGeom>
          <a:noFill/>
        </p:spPr>
        <p:txBody>
          <a:bodyPr wrap="square" rtlCol="0">
            <a:spAutoFit/>
          </a:bodyPr>
          <a:lstStyle/>
          <a:p>
            <a:pPr algn="ctr"/>
            <a:r>
              <a:rPr kumimoji="1" lang="ja-JP" altLang="en-US" sz="1600" b="1" dirty="0">
                <a:solidFill>
                  <a:srgbClr val="002060"/>
                </a:solidFill>
                <a:latin typeface="BIZ UDPゴシック" panose="020B0400000000000000" pitchFamily="50" charset="-128"/>
                <a:ea typeface="BIZ UDPゴシック" panose="020B0400000000000000" pitchFamily="50" charset="-128"/>
              </a:rPr>
              <a:t>レールガン</a:t>
            </a:r>
          </a:p>
        </p:txBody>
      </p:sp>
      <p:grpSp>
        <p:nvGrpSpPr>
          <p:cNvPr id="32" name="object 9">
            <a:extLst>
              <a:ext uri="{FF2B5EF4-FFF2-40B4-BE49-F238E27FC236}">
                <a16:creationId xmlns:a16="http://schemas.microsoft.com/office/drawing/2014/main" id="{003AB810-8C2B-49B0-8B2E-29A742E9CA7A}"/>
              </a:ext>
            </a:extLst>
          </p:cNvPr>
          <p:cNvGrpSpPr/>
          <p:nvPr/>
        </p:nvGrpSpPr>
        <p:grpSpPr>
          <a:xfrm>
            <a:off x="577114" y="4583719"/>
            <a:ext cx="2964279" cy="2185251"/>
            <a:chOff x="7099300" y="2616200"/>
            <a:chExt cx="5156200" cy="3911600"/>
          </a:xfrm>
        </p:grpSpPr>
        <p:pic>
          <p:nvPicPr>
            <p:cNvPr id="33" name="object 10">
              <a:extLst>
                <a:ext uri="{FF2B5EF4-FFF2-40B4-BE49-F238E27FC236}">
                  <a16:creationId xmlns:a16="http://schemas.microsoft.com/office/drawing/2014/main" id="{AE5A9376-4F72-4BB8-8551-06EC5F2C78F6}"/>
                </a:ext>
              </a:extLst>
            </p:cNvPr>
            <p:cNvPicPr/>
            <p:nvPr/>
          </p:nvPicPr>
          <p:blipFill>
            <a:blip r:embed="rId3" cstate="print"/>
            <a:stretch>
              <a:fillRect/>
            </a:stretch>
          </p:blipFill>
          <p:spPr>
            <a:xfrm>
              <a:off x="7099300" y="2616200"/>
              <a:ext cx="5156200" cy="3911600"/>
            </a:xfrm>
            <a:prstGeom prst="rect">
              <a:avLst/>
            </a:prstGeom>
          </p:spPr>
        </p:pic>
        <p:pic>
          <p:nvPicPr>
            <p:cNvPr id="34" name="object 11">
              <a:extLst>
                <a:ext uri="{FF2B5EF4-FFF2-40B4-BE49-F238E27FC236}">
                  <a16:creationId xmlns:a16="http://schemas.microsoft.com/office/drawing/2014/main" id="{D95F29F3-C717-4615-A8F1-B51FB49C9214}"/>
                </a:ext>
              </a:extLst>
            </p:cNvPr>
            <p:cNvPicPr/>
            <p:nvPr/>
          </p:nvPicPr>
          <p:blipFill>
            <a:blip r:embed="rId4" cstate="print"/>
            <a:stretch>
              <a:fillRect/>
            </a:stretch>
          </p:blipFill>
          <p:spPr>
            <a:xfrm>
              <a:off x="7175500" y="2692400"/>
              <a:ext cx="4902200" cy="3657600"/>
            </a:xfrm>
            <a:prstGeom prst="rect">
              <a:avLst/>
            </a:prstGeom>
          </p:spPr>
        </p:pic>
      </p:grpSp>
      <p:sp>
        <p:nvSpPr>
          <p:cNvPr id="12" name="テキスト ボックス 11">
            <a:extLst>
              <a:ext uri="{FF2B5EF4-FFF2-40B4-BE49-F238E27FC236}">
                <a16:creationId xmlns:a16="http://schemas.microsoft.com/office/drawing/2014/main" id="{3945EF8F-AE4E-4E0D-A5FE-12B8B01320B7}"/>
              </a:ext>
            </a:extLst>
          </p:cNvPr>
          <p:cNvSpPr txBox="1"/>
          <p:nvPr/>
        </p:nvSpPr>
        <p:spPr>
          <a:xfrm rot="2406914">
            <a:off x="9151006" y="664915"/>
            <a:ext cx="1901927" cy="369332"/>
          </a:xfrm>
          <a:prstGeom prst="rect">
            <a:avLst/>
          </a:prstGeom>
          <a:solidFill>
            <a:srgbClr val="92D050"/>
          </a:solidFill>
        </p:spPr>
        <p:txBody>
          <a:bodyPr wrap="square" rtlCol="0" anchor="ctr">
            <a:spAutoFit/>
          </a:bodyPr>
          <a:lstStyle/>
          <a:p>
            <a:pPr algn="ct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新ミサイル防衛</a:t>
            </a:r>
            <a:r>
              <a:rPr kumimoji="1" lang="ja-JP" altLang="en-US" sz="1050" dirty="0">
                <a:solidFill>
                  <a:schemeClr val="accent2">
                    <a:lumMod val="75000"/>
                  </a:schemeClr>
                </a:solidFill>
                <a:latin typeface="BIZ UDPゴシック" panose="020B0400000000000000" pitchFamily="50" charset="-128"/>
                <a:ea typeface="BIZ UDPゴシック" panose="020B0400000000000000" pitchFamily="50" charset="-128"/>
              </a:rPr>
              <a:t>？</a:t>
            </a:r>
            <a:endPar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endParaRPr>
          </a:p>
        </p:txBody>
      </p:sp>
      <p:cxnSp>
        <p:nvCxnSpPr>
          <p:cNvPr id="19" name="直線矢印コネクタ 18">
            <a:extLst>
              <a:ext uri="{FF2B5EF4-FFF2-40B4-BE49-F238E27FC236}">
                <a16:creationId xmlns:a16="http://schemas.microsoft.com/office/drawing/2014/main" id="{ED7BD4D6-B7E8-40DA-8B23-19C9E3C33B21}"/>
              </a:ext>
            </a:extLst>
          </p:cNvPr>
          <p:cNvCxnSpPr>
            <a:stCxn id="5133" idx="2"/>
          </p:cNvCxnSpPr>
          <p:nvPr/>
        </p:nvCxnSpPr>
        <p:spPr>
          <a:xfrm flipH="1" flipV="1">
            <a:off x="822987" y="668248"/>
            <a:ext cx="2344760" cy="2345894"/>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フローチャート: 組合せ 38">
            <a:extLst>
              <a:ext uri="{FF2B5EF4-FFF2-40B4-BE49-F238E27FC236}">
                <a16:creationId xmlns:a16="http://schemas.microsoft.com/office/drawing/2014/main" id="{06E44642-FEA9-4226-8622-398FF94AFE91}"/>
              </a:ext>
            </a:extLst>
          </p:cNvPr>
          <p:cNvSpPr/>
          <p:nvPr/>
        </p:nvSpPr>
        <p:spPr>
          <a:xfrm rot="7952972">
            <a:off x="525356" y="119291"/>
            <a:ext cx="103517" cy="634025"/>
          </a:xfrm>
          <a:prstGeom prst="flowChartMerge">
            <a:avLst/>
          </a:prstGeom>
          <a:solidFill>
            <a:srgbClr val="FF0000"/>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E7A2B2F-4F61-4A62-96D9-93155C7E8557}"/>
              </a:ext>
            </a:extLst>
          </p:cNvPr>
          <p:cNvSpPr txBox="1"/>
          <p:nvPr/>
        </p:nvSpPr>
        <p:spPr>
          <a:xfrm>
            <a:off x="396211" y="28703"/>
            <a:ext cx="1015311"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成層圏</a:t>
            </a:r>
          </a:p>
        </p:txBody>
      </p:sp>
      <p:sp>
        <p:nvSpPr>
          <p:cNvPr id="22" name="テキスト ボックス 21">
            <a:extLst>
              <a:ext uri="{FF2B5EF4-FFF2-40B4-BE49-F238E27FC236}">
                <a16:creationId xmlns:a16="http://schemas.microsoft.com/office/drawing/2014/main" id="{1502E4E8-8551-4F26-A92B-573B08881159}"/>
              </a:ext>
            </a:extLst>
          </p:cNvPr>
          <p:cNvSpPr txBox="1"/>
          <p:nvPr/>
        </p:nvSpPr>
        <p:spPr>
          <a:xfrm>
            <a:off x="410785" y="3992961"/>
            <a:ext cx="3213275" cy="646331"/>
          </a:xfrm>
          <a:prstGeom prst="rect">
            <a:avLst/>
          </a:prstGeom>
          <a:noFill/>
        </p:spPr>
        <p:txBody>
          <a:bodyPr wrap="square" rtlCol="0">
            <a:spAutoFit/>
          </a:bodyPr>
          <a:lstStyle/>
          <a:p>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馬毛島基地（</a:t>
            </a:r>
            <a:r>
              <a:rPr kumimoji="1" lang="ja-JP" altLang="en-US" dirty="0">
                <a:solidFill>
                  <a:schemeClr val="accent6">
                    <a:lumMod val="75000"/>
                  </a:schemeClr>
                </a:solidFill>
                <a:latin typeface="UD デジタル 教科書体 NK-B" panose="02020700000000000000" pitchFamily="18" charset="-128"/>
                <a:ea typeface="UD デジタル 教科書体 NK-B" panose="02020700000000000000" pitchFamily="18" charset="-128"/>
              </a:rPr>
              <a:t>電力</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a:t>
            </a:r>
            <a:r>
              <a:rPr kumimoji="1" lang="ja-JP" altLang="en-US" dirty="0">
                <a:solidFill>
                  <a:srgbClr val="FF0000"/>
                </a:solidFill>
                <a:latin typeface="UD デジタル 教科書体 NK-B" panose="02020700000000000000" pitchFamily="18" charset="-128"/>
                <a:ea typeface="UD デジタル 教科書体 NK-B" panose="02020700000000000000" pitchFamily="18" charset="-128"/>
              </a:rPr>
              <a:t>淡水</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化）</a:t>
            </a:r>
            <a:endParaRPr kumimoji="1" lang="en-US" altLang="ja-JP" dirty="0">
              <a:solidFill>
                <a:srgbClr val="002060"/>
              </a:solidFill>
              <a:latin typeface="UD デジタル 教科書体 NK-B" panose="02020700000000000000" pitchFamily="18" charset="-128"/>
              <a:ea typeface="UD デジタル 教科書体 NK-B" panose="02020700000000000000" pitchFamily="18" charset="-128"/>
            </a:endParaRPr>
          </a:p>
          <a:p>
            <a:r>
              <a:rPr lang="ja-JP" altLang="en-US" dirty="0">
                <a:solidFill>
                  <a:srgbClr val="002060"/>
                </a:solidFill>
                <a:latin typeface="UD デジタル 教科書体 NK-B" panose="02020700000000000000" pitchFamily="18" charset="-128"/>
                <a:ea typeface="UD デジタル 教科書体 NK-B" panose="02020700000000000000" pitchFamily="18" charset="-128"/>
              </a:rPr>
              <a:t>東千歳駐屯地＆空自千歳基地</a:t>
            </a:r>
            <a:endPar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endParaRPr>
          </a:p>
        </p:txBody>
      </p:sp>
      <p:sp>
        <p:nvSpPr>
          <p:cNvPr id="24" name="四角形: 角を丸くする 23">
            <a:extLst>
              <a:ext uri="{FF2B5EF4-FFF2-40B4-BE49-F238E27FC236}">
                <a16:creationId xmlns:a16="http://schemas.microsoft.com/office/drawing/2014/main" id="{B5F38683-34C5-4A3F-A655-296F7887E87C}"/>
              </a:ext>
            </a:extLst>
          </p:cNvPr>
          <p:cNvSpPr/>
          <p:nvPr/>
        </p:nvSpPr>
        <p:spPr>
          <a:xfrm>
            <a:off x="3714346" y="5272756"/>
            <a:ext cx="889501" cy="132503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rgbClr val="002060"/>
                </a:solidFill>
                <a:latin typeface="BIZ UDPゴシック" panose="020B0400000000000000" pitchFamily="50" charset="-128"/>
                <a:ea typeface="BIZ UDPゴシック" panose="020B0400000000000000" pitchFamily="50" charset="-128"/>
              </a:rPr>
              <a:t>ハイパースケールデータ</a:t>
            </a:r>
            <a:endParaRPr lang="en-US" altLang="ja-JP" sz="1200" b="1" dirty="0">
              <a:solidFill>
                <a:srgbClr val="002060"/>
              </a:solidFill>
              <a:latin typeface="BIZ UDPゴシック" panose="020B0400000000000000" pitchFamily="50" charset="-128"/>
              <a:ea typeface="BIZ UDPゴシック" panose="020B0400000000000000" pitchFamily="50" charset="-128"/>
            </a:endParaRPr>
          </a:p>
          <a:p>
            <a:pPr algn="ctr"/>
            <a:r>
              <a:rPr lang="ja-JP" altLang="en-US" sz="1200" b="1" dirty="0">
                <a:solidFill>
                  <a:srgbClr val="002060"/>
                </a:solidFill>
                <a:latin typeface="BIZ UDPゴシック" panose="020B0400000000000000" pitchFamily="50" charset="-128"/>
                <a:ea typeface="BIZ UDPゴシック" panose="020B0400000000000000" pitchFamily="50" charset="-128"/>
              </a:rPr>
              <a:t>センター</a:t>
            </a:r>
            <a:endParaRPr kumimoji="1" lang="ja-JP" altLang="en-US" sz="1200" b="1" dirty="0">
              <a:solidFill>
                <a:srgbClr val="002060"/>
              </a:solidFill>
              <a:latin typeface="BIZ UDPゴシック" panose="020B0400000000000000" pitchFamily="50" charset="-128"/>
              <a:ea typeface="BIZ UDPゴシック" panose="020B0400000000000000" pitchFamily="50" charset="-128"/>
            </a:endParaRPr>
          </a:p>
        </p:txBody>
      </p:sp>
      <p:sp>
        <p:nvSpPr>
          <p:cNvPr id="28" name="矢印: 右 27">
            <a:extLst>
              <a:ext uri="{FF2B5EF4-FFF2-40B4-BE49-F238E27FC236}">
                <a16:creationId xmlns:a16="http://schemas.microsoft.com/office/drawing/2014/main" id="{FBF35840-D20A-4E2A-AB08-5A92F62B593F}"/>
              </a:ext>
            </a:extLst>
          </p:cNvPr>
          <p:cNvSpPr/>
          <p:nvPr/>
        </p:nvSpPr>
        <p:spPr>
          <a:xfrm rot="10800000">
            <a:off x="4604183" y="5901194"/>
            <a:ext cx="329445" cy="245291"/>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9646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56845234-86AA-4F96-AC4C-01A380E30E13}"/>
              </a:ext>
            </a:extLst>
          </p:cNvPr>
          <p:cNvPicPr>
            <a:picLocks noChangeAspect="1"/>
          </p:cNvPicPr>
          <p:nvPr/>
        </p:nvPicPr>
        <p:blipFill>
          <a:blip r:embed="rId3"/>
          <a:stretch>
            <a:fillRect/>
          </a:stretch>
        </p:blipFill>
        <p:spPr>
          <a:xfrm>
            <a:off x="0" y="0"/>
            <a:ext cx="6599208" cy="3299604"/>
          </a:xfrm>
          <a:prstGeom prst="rect">
            <a:avLst/>
          </a:prstGeom>
        </p:spPr>
      </p:pic>
      <p:pic>
        <p:nvPicPr>
          <p:cNvPr id="32" name="Picture 4">
            <a:extLst>
              <a:ext uri="{FF2B5EF4-FFF2-40B4-BE49-F238E27FC236}">
                <a16:creationId xmlns:a16="http://schemas.microsoft.com/office/drawing/2014/main" id="{86AE1F2B-2CB0-4621-9329-1506A6057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025" y="0"/>
            <a:ext cx="4405669" cy="32996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7948115A-49CE-4BAC-806E-F6ADF2287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3305175"/>
            <a:ext cx="7048500" cy="35528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ロシア、中国は、宇宙戦争に勝つために、対衛星ドローンの群れ、レーザー兵器で驚くべき進歩を遂げています(ニュース)[G翻訳]: 情報!一覧中(集)">
            <a:extLst>
              <a:ext uri="{FF2B5EF4-FFF2-40B4-BE49-F238E27FC236}">
                <a16:creationId xmlns:a16="http://schemas.microsoft.com/office/drawing/2014/main" id="{AFE9448E-C9DE-43F4-AEB9-F316C0B88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99604"/>
            <a:ext cx="5418877" cy="355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3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000"/>
                                        <p:tgtEl>
                                          <p:spTgt spid="32"/>
                                        </p:tgtEl>
                                      </p:cBhvr>
                                    </p:animEffect>
                                    <p:anim calcmode="lin" valueType="num">
                                      <p:cBhvr>
                                        <p:cTn id="13" dur="2000" fill="hold"/>
                                        <p:tgtEl>
                                          <p:spTgt spid="32"/>
                                        </p:tgtEl>
                                        <p:attrNameLst>
                                          <p:attrName>ppt_w</p:attrName>
                                        </p:attrNameLst>
                                      </p:cBhvr>
                                      <p:tavLst>
                                        <p:tav tm="0" fmla="#ppt_w*sin(2.5*pi*$)">
                                          <p:val>
                                            <p:fltVal val="0"/>
                                          </p:val>
                                        </p:tav>
                                        <p:tav tm="100000">
                                          <p:val>
                                            <p:fltVal val="1"/>
                                          </p:val>
                                        </p:tav>
                                      </p:tavLst>
                                    </p:anim>
                                    <p:anim calcmode="lin" valueType="num">
                                      <p:cBhvr>
                                        <p:cTn id="14"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8C27C24-FD5E-4E3D-BDCE-92FCDACF1AB5}"/>
              </a:ext>
            </a:extLst>
          </p:cNvPr>
          <p:cNvPicPr>
            <a:picLocks noChangeAspect="1"/>
          </p:cNvPicPr>
          <p:nvPr/>
        </p:nvPicPr>
        <p:blipFill>
          <a:blip r:embed="rId2"/>
          <a:stretch>
            <a:fillRect/>
          </a:stretch>
        </p:blipFill>
        <p:spPr>
          <a:xfrm>
            <a:off x="73882" y="873546"/>
            <a:ext cx="7981950" cy="5305425"/>
          </a:xfrm>
          <a:prstGeom prst="rect">
            <a:avLst/>
          </a:prstGeom>
        </p:spPr>
      </p:pic>
      <p:sp>
        <p:nvSpPr>
          <p:cNvPr id="17" name="テキスト ボックス 16">
            <a:extLst>
              <a:ext uri="{FF2B5EF4-FFF2-40B4-BE49-F238E27FC236}">
                <a16:creationId xmlns:a16="http://schemas.microsoft.com/office/drawing/2014/main" id="{BCECE7B7-968E-4FD5-963A-FA2DC734BDB6}"/>
              </a:ext>
            </a:extLst>
          </p:cNvPr>
          <p:cNvSpPr txBox="1"/>
          <p:nvPr/>
        </p:nvSpPr>
        <p:spPr>
          <a:xfrm>
            <a:off x="444775" y="6258484"/>
            <a:ext cx="11482181" cy="523220"/>
          </a:xfrm>
          <a:prstGeom prst="rect">
            <a:avLst/>
          </a:prstGeom>
          <a:noFill/>
        </p:spPr>
        <p:txBody>
          <a:bodyPr wrap="square">
            <a:spAutoFit/>
          </a:bodyPr>
          <a:lstStyle/>
          <a:p>
            <a:pPr algn="l"/>
            <a:r>
              <a:rPr lang="ja-JP" altLang="en-US" sz="1400" b="0" i="0" dirty="0">
                <a:effectLst/>
                <a:latin typeface="BIZ UDP明朝 Medium" panose="02020500000000000000" pitchFamily="18" charset="-128"/>
                <a:ea typeface="BIZ UDP明朝 Medium" panose="02020500000000000000" pitchFamily="18" charset="-128"/>
              </a:rPr>
              <a:t>ロシア</a:t>
            </a:r>
            <a:r>
              <a:rPr lang="ja-JP" altLang="en-US" sz="1400" b="0" i="0" u="none" strike="noStrike" dirty="0">
                <a:effectLst/>
                <a:latin typeface="BIZ UDP明朝 Medium" panose="02020500000000000000" pitchFamily="18" charset="-128"/>
                <a:ea typeface="BIZ UDP明朝 Medium" panose="02020500000000000000" pitchFamily="18" charset="-128"/>
              </a:rPr>
              <a:t>は</a:t>
            </a:r>
            <a:r>
              <a:rPr lang="ja-JP" altLang="en-US" sz="1400" b="0" i="0" dirty="0">
                <a:effectLst/>
                <a:latin typeface="BIZ UDP明朝 Medium" panose="02020500000000000000" pitchFamily="18" charset="-128"/>
                <a:ea typeface="BIZ UDP明朝 Medium" panose="02020500000000000000" pitchFamily="18" charset="-128"/>
              </a:rPr>
              <a:t>ウクライナに対して </a:t>
            </a:r>
            <a:r>
              <a:rPr lang="en-US" altLang="ja-JP" sz="1400" b="0" i="0" dirty="0">
                <a:effectLst/>
                <a:latin typeface="BIZ UDP明朝 Medium" panose="02020500000000000000" pitchFamily="18" charset="-128"/>
                <a:ea typeface="BIZ UDP明朝 Medium" panose="02020500000000000000" pitchFamily="18" charset="-128"/>
              </a:rPr>
              <a:t>16,000 </a:t>
            </a:r>
            <a:r>
              <a:rPr lang="ja-JP" altLang="en-US" sz="1400" b="0" i="0" dirty="0">
                <a:effectLst/>
                <a:latin typeface="BIZ UDP明朝 Medium" panose="02020500000000000000" pitchFamily="18" charset="-128"/>
                <a:ea typeface="BIZ UDP明朝 Medium" panose="02020500000000000000" pitchFamily="18" charset="-128"/>
              </a:rPr>
              <a:t>回以上のミサイルと砲撃を実施。</a:t>
            </a:r>
            <a:endParaRPr lang="en-US" altLang="ja-JP" sz="1400" b="0" i="0" dirty="0">
              <a:effectLst/>
              <a:latin typeface="BIZ UDP明朝 Medium" panose="02020500000000000000" pitchFamily="18" charset="-128"/>
              <a:ea typeface="BIZ UDP明朝 Medium" panose="02020500000000000000" pitchFamily="18" charset="-128"/>
            </a:endParaRPr>
          </a:p>
          <a:p>
            <a:pPr algn="l"/>
            <a:r>
              <a:rPr lang="ja-JP" altLang="en-US" sz="1400" b="0" i="0" u="none" strike="noStrike" dirty="0">
                <a:effectLst/>
                <a:latin typeface="BIZ UDP明朝 Medium" panose="02020500000000000000" pitchFamily="18" charset="-128"/>
                <a:ea typeface="BIZ UDP明朝 Medium" panose="02020500000000000000" pitchFamily="18" charset="-128"/>
              </a:rPr>
              <a:t>ウクライナ国防省の計算に</a:t>
            </a:r>
            <a:r>
              <a:rPr lang="ja-JP" altLang="en-US" sz="1400" b="0" i="0" dirty="0">
                <a:effectLst/>
                <a:latin typeface="BIZ UDP明朝 Medium" panose="02020500000000000000" pitchFamily="18" charset="-128"/>
                <a:ea typeface="BIZ UDP明朝 Medium" panose="02020500000000000000" pitchFamily="18" charset="-128"/>
              </a:rPr>
              <a:t>よると、</a:t>
            </a:r>
            <a:r>
              <a:rPr lang="en-US" altLang="ja-JP" sz="1400" b="0" i="0" dirty="0">
                <a:effectLst/>
                <a:latin typeface="BIZ UDP明朝 Medium" panose="02020500000000000000" pitchFamily="18" charset="-128"/>
                <a:ea typeface="BIZ UDP明朝 Medium" panose="02020500000000000000" pitchFamily="18" charset="-128"/>
              </a:rPr>
              <a:t>2022</a:t>
            </a:r>
            <a:r>
              <a:rPr lang="ja-JP" altLang="en-US" sz="1400" b="0" i="0" dirty="0">
                <a:effectLst/>
                <a:latin typeface="BIZ UDP明朝 Medium" panose="02020500000000000000" pitchFamily="18" charset="-128"/>
                <a:ea typeface="BIZ UDP明朝 Medium" panose="02020500000000000000" pitchFamily="18" charset="-128"/>
              </a:rPr>
              <a:t>年</a:t>
            </a:r>
            <a:r>
              <a:rPr lang="en-US" altLang="ja-JP" sz="1400" b="0" i="0" dirty="0">
                <a:effectLst/>
                <a:latin typeface="BIZ UDP明朝 Medium" panose="02020500000000000000" pitchFamily="18" charset="-128"/>
                <a:ea typeface="BIZ UDP明朝 Medium" panose="02020500000000000000" pitchFamily="18" charset="-128"/>
              </a:rPr>
              <a:t>2</a:t>
            </a:r>
            <a:r>
              <a:rPr lang="ja-JP" altLang="en-US" sz="1400" b="0" i="0" dirty="0">
                <a:effectLst/>
                <a:latin typeface="BIZ UDP明朝 Medium" panose="02020500000000000000" pitchFamily="18" charset="-128"/>
                <a:ea typeface="BIZ UDP明朝 Medium" panose="02020500000000000000" pitchFamily="18" charset="-128"/>
              </a:rPr>
              <a:t>月</a:t>
            </a:r>
            <a:r>
              <a:rPr lang="en-US" altLang="ja-JP" sz="1400" b="0" i="0" dirty="0">
                <a:effectLst/>
                <a:latin typeface="BIZ UDP明朝 Medium" panose="02020500000000000000" pitchFamily="18" charset="-128"/>
                <a:ea typeface="BIZ UDP明朝 Medium" panose="02020500000000000000" pitchFamily="18" charset="-128"/>
              </a:rPr>
              <a:t>23</a:t>
            </a:r>
            <a:r>
              <a:rPr lang="ja-JP" altLang="en-US" sz="1400" b="0" i="0" dirty="0">
                <a:effectLst/>
                <a:latin typeface="BIZ UDP明朝 Medium" panose="02020500000000000000" pitchFamily="18" charset="-128"/>
                <a:ea typeface="BIZ UDP明朝 Medium" panose="02020500000000000000" pitchFamily="18" charset="-128"/>
              </a:rPr>
              <a:t>日から</a:t>
            </a:r>
            <a:r>
              <a:rPr lang="en-US" altLang="ja-JP" sz="1400" b="0" i="0" dirty="0">
                <a:effectLst/>
                <a:latin typeface="BIZ UDP明朝 Medium" panose="02020500000000000000" pitchFamily="18" charset="-128"/>
                <a:ea typeface="BIZ UDP明朝 Medium" panose="02020500000000000000" pitchFamily="18" charset="-128"/>
              </a:rPr>
              <a:t>2023</a:t>
            </a:r>
            <a:r>
              <a:rPr lang="ja-JP" altLang="en-US" sz="1400" b="0" i="0" dirty="0">
                <a:effectLst/>
                <a:latin typeface="BIZ UDP明朝 Medium" panose="02020500000000000000" pitchFamily="18" charset="-128"/>
                <a:ea typeface="BIZ UDP明朝 Medium" panose="02020500000000000000" pitchFamily="18" charset="-128"/>
              </a:rPr>
              <a:t>年</a:t>
            </a:r>
            <a:r>
              <a:rPr lang="en-US" altLang="ja-JP" sz="1400" b="0" i="0" dirty="0">
                <a:effectLst/>
                <a:latin typeface="BIZ UDP明朝 Medium" panose="02020500000000000000" pitchFamily="18" charset="-128"/>
                <a:ea typeface="BIZ UDP明朝 Medium" panose="02020500000000000000" pitchFamily="18" charset="-128"/>
              </a:rPr>
              <a:t>1</a:t>
            </a:r>
            <a:r>
              <a:rPr lang="ja-JP" altLang="en-US" sz="1400" b="0" i="0" dirty="0">
                <a:effectLst/>
                <a:latin typeface="BIZ UDP明朝 Medium" panose="02020500000000000000" pitchFamily="18" charset="-128"/>
                <a:ea typeface="BIZ UDP明朝 Medium" panose="02020500000000000000" pitchFamily="18" charset="-128"/>
              </a:rPr>
              <a:t>月</a:t>
            </a:r>
            <a:r>
              <a:rPr lang="en-US" altLang="ja-JP" sz="1400" b="0" i="0" dirty="0">
                <a:effectLst/>
                <a:latin typeface="BIZ UDP明朝 Medium" panose="02020500000000000000" pitchFamily="18" charset="-128"/>
                <a:ea typeface="BIZ UDP明朝 Medium" panose="02020500000000000000" pitchFamily="18" charset="-128"/>
              </a:rPr>
              <a:t>3</a:t>
            </a:r>
            <a:r>
              <a:rPr lang="ja-JP" altLang="en-US" sz="1400" b="0" i="0" dirty="0">
                <a:effectLst/>
                <a:latin typeface="BIZ UDP明朝 Medium" panose="02020500000000000000" pitchFamily="18" charset="-128"/>
                <a:ea typeface="BIZ UDP明朝 Medium" panose="02020500000000000000" pitchFamily="18" charset="-128"/>
              </a:rPr>
              <a:t>日までに、ロシア軍は約</a:t>
            </a:r>
            <a:r>
              <a:rPr lang="en-US" altLang="ja-JP" sz="1400" b="0" i="0" dirty="0">
                <a:effectLst/>
                <a:latin typeface="BIZ UDP明朝 Medium" panose="02020500000000000000" pitchFamily="18" charset="-128"/>
                <a:ea typeface="BIZ UDP明朝 Medium" panose="02020500000000000000" pitchFamily="18" charset="-128"/>
              </a:rPr>
              <a:t>4000</a:t>
            </a:r>
            <a:r>
              <a:rPr lang="ja-JP" altLang="en-US" sz="1400" b="0" i="0" dirty="0">
                <a:effectLst/>
                <a:latin typeface="BIZ UDP明朝 Medium" panose="02020500000000000000" pitchFamily="18" charset="-128"/>
                <a:ea typeface="BIZ UDP明朝 Medium" panose="02020500000000000000" pitchFamily="18" charset="-128"/>
              </a:rPr>
              <a:t>～５０００発のミサイルを発射。</a:t>
            </a:r>
          </a:p>
        </p:txBody>
      </p:sp>
      <p:pic>
        <p:nvPicPr>
          <p:cNvPr id="19" name="Picture 2" descr="画像">
            <a:extLst>
              <a:ext uri="{FF2B5EF4-FFF2-40B4-BE49-F238E27FC236}">
                <a16:creationId xmlns:a16="http://schemas.microsoft.com/office/drawing/2014/main" id="{40741142-25E2-4780-ABE0-02174F7A4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960" y="643916"/>
            <a:ext cx="3760388" cy="5764683"/>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1E78FFAD-6A95-41CA-A6C2-20D6485A2962}"/>
              </a:ext>
            </a:extLst>
          </p:cNvPr>
          <p:cNvSpPr txBox="1"/>
          <p:nvPr/>
        </p:nvSpPr>
        <p:spPr>
          <a:xfrm rot="16200000">
            <a:off x="9729166" y="3344359"/>
            <a:ext cx="4395581" cy="230832"/>
          </a:xfrm>
          <a:prstGeom prst="rect">
            <a:avLst/>
          </a:prstGeom>
          <a:noFill/>
        </p:spPr>
        <p:txBody>
          <a:bodyPr wrap="square">
            <a:spAutoFit/>
          </a:bodyPr>
          <a:lstStyle/>
          <a:p>
            <a:r>
              <a:rPr lang="en-US" altLang="ja-JP" sz="900" dirty="0">
                <a:solidFill>
                  <a:schemeClr val="bg1"/>
                </a:solidFill>
                <a:latin typeface="BIZ UDP明朝 Medium" panose="02020500000000000000" pitchFamily="18" charset="-128"/>
                <a:ea typeface="BIZ UDP明朝 Medium" panose="02020500000000000000" pitchFamily="18" charset="-128"/>
              </a:rPr>
              <a:t>https://twitter.com/oleksiireznikov/status/1611449870040109058</a:t>
            </a:r>
            <a:endParaRPr lang="ja-JP" altLang="en-US" sz="900" dirty="0">
              <a:solidFill>
                <a:schemeClr val="bg1"/>
              </a:solidFill>
              <a:latin typeface="BIZ UDP明朝 Medium" panose="02020500000000000000" pitchFamily="18" charset="-128"/>
              <a:ea typeface="BIZ UDP明朝 Medium" panose="02020500000000000000" pitchFamily="18" charset="-128"/>
            </a:endParaRPr>
          </a:p>
        </p:txBody>
      </p:sp>
      <p:sp>
        <p:nvSpPr>
          <p:cNvPr id="23" name="テキスト ボックス 22">
            <a:extLst>
              <a:ext uri="{FF2B5EF4-FFF2-40B4-BE49-F238E27FC236}">
                <a16:creationId xmlns:a16="http://schemas.microsoft.com/office/drawing/2014/main" id="{F1F6D530-E920-417B-9D39-348BD9481F2B}"/>
              </a:ext>
            </a:extLst>
          </p:cNvPr>
          <p:cNvSpPr txBox="1"/>
          <p:nvPr/>
        </p:nvSpPr>
        <p:spPr>
          <a:xfrm>
            <a:off x="285750" y="5799788"/>
            <a:ext cx="4196798" cy="307777"/>
          </a:xfrm>
          <a:prstGeom prst="rect">
            <a:avLst/>
          </a:prstGeom>
          <a:noFill/>
        </p:spPr>
        <p:txBody>
          <a:bodyPr wrap="square">
            <a:spAutoFit/>
          </a:bodyPr>
          <a:lstStyle/>
          <a:p>
            <a:r>
              <a:rPr lang="en-US" altLang="ja-JP" sz="1400" dirty="0">
                <a:solidFill>
                  <a:schemeClr val="bg1"/>
                </a:solidFill>
                <a:latin typeface="Amasis MT Pro Black" panose="02040A04050005020304" pitchFamily="18" charset="0"/>
              </a:rPr>
              <a:t>https://theins.ru/politika/258264</a:t>
            </a:r>
            <a:endParaRPr lang="ja-JP" altLang="en-US" sz="1400" dirty="0">
              <a:solidFill>
                <a:schemeClr val="bg1"/>
              </a:solidFill>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1CEAC37A-43F6-49ED-80BE-E3A49EDA46E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ウクライナの戦訓を活かした新機軸の防衛力強化が必要</a:t>
            </a:r>
          </a:p>
        </p:txBody>
      </p:sp>
    </p:spTree>
    <p:extLst>
      <p:ext uri="{BB962C8B-B14F-4D97-AF65-F5344CB8AC3E}">
        <p14:creationId xmlns:p14="http://schemas.microsoft.com/office/powerpoint/2010/main" val="2026031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楕円 2">
            <a:extLst>
              <a:ext uri="{FF2B5EF4-FFF2-40B4-BE49-F238E27FC236}">
                <a16:creationId xmlns:a16="http://schemas.microsoft.com/office/drawing/2014/main" id="{1124AC10-F153-4231-8152-DF5C6C85B430}"/>
              </a:ext>
            </a:extLst>
          </p:cNvPr>
          <p:cNvSpPr/>
          <p:nvPr/>
        </p:nvSpPr>
        <p:spPr>
          <a:xfrm>
            <a:off x="601671" y="638045"/>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7" name="楕円 6">
            <a:extLst>
              <a:ext uri="{FF2B5EF4-FFF2-40B4-BE49-F238E27FC236}">
                <a16:creationId xmlns:a16="http://schemas.microsoft.com/office/drawing/2014/main" id="{E2ACEF59-66B3-47EC-B7BF-BB1646A4434B}"/>
              </a:ext>
            </a:extLst>
          </p:cNvPr>
          <p:cNvSpPr/>
          <p:nvPr/>
        </p:nvSpPr>
        <p:spPr>
          <a:xfrm>
            <a:off x="2113688" y="362641"/>
            <a:ext cx="1940170" cy="1673124"/>
          </a:xfrm>
          <a:custGeom>
            <a:avLst/>
            <a:gdLst>
              <a:gd name="connsiteX0" fmla="*/ 0 w 1940170"/>
              <a:gd name="connsiteY0" fmla="*/ 836562 h 1673124"/>
              <a:gd name="connsiteX1" fmla="*/ 970085 w 1940170"/>
              <a:gd name="connsiteY1" fmla="*/ 0 h 1673124"/>
              <a:gd name="connsiteX2" fmla="*/ 1940170 w 1940170"/>
              <a:gd name="connsiteY2" fmla="*/ 836562 h 1673124"/>
              <a:gd name="connsiteX3" fmla="*/ 970085 w 1940170"/>
              <a:gd name="connsiteY3" fmla="*/ 1673124 h 1673124"/>
              <a:gd name="connsiteX4" fmla="*/ 0 w 1940170"/>
              <a:gd name="connsiteY4" fmla="*/ 836562 h 167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170" h="1673124" fill="none" extrusionOk="0">
                <a:moveTo>
                  <a:pt x="0" y="836562"/>
                </a:moveTo>
                <a:cubicBezTo>
                  <a:pt x="82132" y="314568"/>
                  <a:pt x="582944" y="46646"/>
                  <a:pt x="970085" y="0"/>
                </a:cubicBezTo>
                <a:cubicBezTo>
                  <a:pt x="1595497" y="70135"/>
                  <a:pt x="1981224" y="448652"/>
                  <a:pt x="1940170" y="836562"/>
                </a:cubicBezTo>
                <a:cubicBezTo>
                  <a:pt x="1852423" y="1339843"/>
                  <a:pt x="1443484" y="1679415"/>
                  <a:pt x="970085" y="1673124"/>
                </a:cubicBezTo>
                <a:cubicBezTo>
                  <a:pt x="355909" y="1709886"/>
                  <a:pt x="-46554" y="1349852"/>
                  <a:pt x="0" y="836562"/>
                </a:cubicBezTo>
                <a:close/>
              </a:path>
              <a:path w="1940170" h="1673124" stroke="0" extrusionOk="0">
                <a:moveTo>
                  <a:pt x="0" y="836562"/>
                </a:moveTo>
                <a:cubicBezTo>
                  <a:pt x="44155" y="483100"/>
                  <a:pt x="290669" y="-22147"/>
                  <a:pt x="970085" y="0"/>
                </a:cubicBezTo>
                <a:cubicBezTo>
                  <a:pt x="1552563" y="63582"/>
                  <a:pt x="1959579" y="443714"/>
                  <a:pt x="1940170" y="836562"/>
                </a:cubicBezTo>
                <a:cubicBezTo>
                  <a:pt x="1908939" y="1290585"/>
                  <a:pt x="1411240" y="1549855"/>
                  <a:pt x="970085" y="1673124"/>
                </a:cubicBezTo>
                <a:cubicBezTo>
                  <a:pt x="386159" y="1723107"/>
                  <a:pt x="30926" y="1317672"/>
                  <a:pt x="0" y="836562"/>
                </a:cubicBezTo>
                <a:close/>
              </a:path>
            </a:pathLst>
          </a:custGeom>
          <a:solidFill>
            <a:srgbClr val="00B0F0"/>
          </a:solidFill>
          <a:ln>
            <a:solidFill>
              <a:srgbClr val="FF6600"/>
            </a:solidFill>
            <a:extLst>
              <a:ext uri="{C807C97D-BFC1-408E-A445-0C87EB9F89A2}">
                <ask:lineSketchStyleProps xmlns:ask="http://schemas.microsoft.com/office/drawing/2018/sketchyshapes" sd="240995938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b="1" dirty="0">
                <a:solidFill>
                  <a:srgbClr val="7030A0"/>
                </a:solidFill>
                <a:latin typeface="BIZ UDP明朝 Medium" panose="02020500000000000000" pitchFamily="18" charset="-128"/>
                <a:ea typeface="BIZ UDP明朝 Medium" panose="02020500000000000000" pitchFamily="18" charset="-128"/>
              </a:rPr>
              <a:t>計算力</a:t>
            </a:r>
            <a:endParaRPr kumimoji="1" lang="ja-JP" altLang="en-US" sz="4800" b="1" dirty="0">
              <a:solidFill>
                <a:srgbClr val="7030A0"/>
              </a:solidFill>
              <a:latin typeface="BIZ UDP明朝 Medium" panose="02020500000000000000" pitchFamily="18" charset="-128"/>
              <a:ea typeface="BIZ UDP明朝 Medium" panose="02020500000000000000" pitchFamily="18" charset="-128"/>
            </a:endParaRPr>
          </a:p>
        </p:txBody>
      </p:sp>
      <p:sp>
        <p:nvSpPr>
          <p:cNvPr id="8" name="楕円 7">
            <a:extLst>
              <a:ext uri="{FF2B5EF4-FFF2-40B4-BE49-F238E27FC236}">
                <a16:creationId xmlns:a16="http://schemas.microsoft.com/office/drawing/2014/main" id="{0799E326-D63E-44C7-948C-2EA735F26221}"/>
              </a:ext>
            </a:extLst>
          </p:cNvPr>
          <p:cNvSpPr/>
          <p:nvPr/>
        </p:nvSpPr>
        <p:spPr>
          <a:xfrm>
            <a:off x="4674619" y="289887"/>
            <a:ext cx="2201309" cy="1851212"/>
          </a:xfrm>
          <a:custGeom>
            <a:avLst/>
            <a:gdLst>
              <a:gd name="connsiteX0" fmla="*/ 0 w 2201309"/>
              <a:gd name="connsiteY0" fmla="*/ 925606 h 1851212"/>
              <a:gd name="connsiteX1" fmla="*/ 1100655 w 2201309"/>
              <a:gd name="connsiteY1" fmla="*/ 0 h 1851212"/>
              <a:gd name="connsiteX2" fmla="*/ 2201310 w 2201309"/>
              <a:gd name="connsiteY2" fmla="*/ 925606 h 1851212"/>
              <a:gd name="connsiteX3" fmla="*/ 1100655 w 2201309"/>
              <a:gd name="connsiteY3" fmla="*/ 1851212 h 1851212"/>
              <a:gd name="connsiteX4" fmla="*/ 0 w 2201309"/>
              <a:gd name="connsiteY4" fmla="*/ 925606 h 185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09" h="1851212" fill="none" extrusionOk="0">
                <a:moveTo>
                  <a:pt x="0" y="925606"/>
                </a:moveTo>
                <a:cubicBezTo>
                  <a:pt x="-116728" y="402312"/>
                  <a:pt x="426287" y="-73019"/>
                  <a:pt x="1100655" y="0"/>
                </a:cubicBezTo>
                <a:cubicBezTo>
                  <a:pt x="1695781" y="-25303"/>
                  <a:pt x="2235366" y="450386"/>
                  <a:pt x="2201310" y="925606"/>
                </a:cubicBezTo>
                <a:cubicBezTo>
                  <a:pt x="2205327" y="1326253"/>
                  <a:pt x="1641697" y="1743448"/>
                  <a:pt x="1100655" y="1851212"/>
                </a:cubicBezTo>
                <a:cubicBezTo>
                  <a:pt x="454389" y="1856808"/>
                  <a:pt x="102898" y="1386753"/>
                  <a:pt x="0" y="925606"/>
                </a:cubicBezTo>
                <a:close/>
              </a:path>
              <a:path w="2201309" h="1851212" stroke="0" extrusionOk="0">
                <a:moveTo>
                  <a:pt x="0" y="925606"/>
                </a:moveTo>
                <a:cubicBezTo>
                  <a:pt x="3412" y="444948"/>
                  <a:pt x="420876" y="66339"/>
                  <a:pt x="1100655" y="0"/>
                </a:cubicBezTo>
                <a:cubicBezTo>
                  <a:pt x="1778181" y="51209"/>
                  <a:pt x="2182094" y="304228"/>
                  <a:pt x="2201310" y="925606"/>
                </a:cubicBezTo>
                <a:cubicBezTo>
                  <a:pt x="2055594" y="1470425"/>
                  <a:pt x="1584427" y="1890901"/>
                  <a:pt x="1100655" y="1851212"/>
                </a:cubicBezTo>
                <a:cubicBezTo>
                  <a:pt x="528650" y="1731628"/>
                  <a:pt x="-87892" y="1508291"/>
                  <a:pt x="0" y="925606"/>
                </a:cubicBezTo>
                <a:close/>
              </a:path>
            </a:pathLst>
          </a:custGeom>
          <a:solidFill>
            <a:srgbClr val="002060"/>
          </a:solidFill>
          <a:ln>
            <a:solidFill>
              <a:srgbClr val="FF6600"/>
            </a:solidFill>
            <a:extLst>
              <a:ext uri="{C807C97D-BFC1-408E-A445-0C87EB9F89A2}">
                <ask:lineSketchStyleProps xmlns:ask="http://schemas.microsoft.com/office/drawing/2018/sketchyshapes" sd="38396526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800" b="1" dirty="0">
                <a:solidFill>
                  <a:srgbClr val="FF0000"/>
                </a:solidFill>
                <a:latin typeface="BIZ UDP明朝 Medium" panose="02020500000000000000" pitchFamily="18" charset="-128"/>
                <a:ea typeface="BIZ UDP明朝 Medium" panose="02020500000000000000" pitchFamily="18" charset="-128"/>
              </a:rPr>
              <a:t>電気</a:t>
            </a:r>
            <a:endParaRPr kumimoji="1" lang="ja-JP" altLang="en-US" sz="8800" b="1" dirty="0">
              <a:solidFill>
                <a:srgbClr val="FF0000"/>
              </a:solidFill>
              <a:latin typeface="BIZ UDP明朝 Medium" panose="02020500000000000000" pitchFamily="18" charset="-128"/>
              <a:ea typeface="BIZ UDP明朝 Medium" panose="02020500000000000000" pitchFamily="18" charset="-128"/>
            </a:endParaRPr>
          </a:p>
        </p:txBody>
      </p:sp>
      <p:sp>
        <p:nvSpPr>
          <p:cNvPr id="6" name="楕円 5">
            <a:extLst>
              <a:ext uri="{FF2B5EF4-FFF2-40B4-BE49-F238E27FC236}">
                <a16:creationId xmlns:a16="http://schemas.microsoft.com/office/drawing/2014/main" id="{8FE95414-AB06-4810-A22B-C4EF51E6CE11}"/>
              </a:ext>
            </a:extLst>
          </p:cNvPr>
          <p:cNvSpPr/>
          <p:nvPr/>
        </p:nvSpPr>
        <p:spPr>
          <a:xfrm>
            <a:off x="601671" y="180345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9" name="楕円 8">
            <a:extLst>
              <a:ext uri="{FF2B5EF4-FFF2-40B4-BE49-F238E27FC236}">
                <a16:creationId xmlns:a16="http://schemas.microsoft.com/office/drawing/2014/main" id="{3C7AAECC-BE90-494A-93D9-F09643D744C2}"/>
              </a:ext>
            </a:extLst>
          </p:cNvPr>
          <p:cNvSpPr/>
          <p:nvPr/>
        </p:nvSpPr>
        <p:spPr>
          <a:xfrm>
            <a:off x="601671" y="300472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10" name="楕円 9">
            <a:extLst>
              <a:ext uri="{FF2B5EF4-FFF2-40B4-BE49-F238E27FC236}">
                <a16:creationId xmlns:a16="http://schemas.microsoft.com/office/drawing/2014/main" id="{D2679725-4AC3-4393-B24A-903CAB8CB240}"/>
              </a:ext>
            </a:extLst>
          </p:cNvPr>
          <p:cNvSpPr/>
          <p:nvPr/>
        </p:nvSpPr>
        <p:spPr>
          <a:xfrm>
            <a:off x="555295" y="420599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11" name="楕円 10">
            <a:extLst>
              <a:ext uri="{FF2B5EF4-FFF2-40B4-BE49-F238E27FC236}">
                <a16:creationId xmlns:a16="http://schemas.microsoft.com/office/drawing/2014/main" id="{D2493272-21F3-43F1-9A7B-57269FC04C8C}"/>
              </a:ext>
            </a:extLst>
          </p:cNvPr>
          <p:cNvSpPr/>
          <p:nvPr/>
        </p:nvSpPr>
        <p:spPr>
          <a:xfrm>
            <a:off x="555295" y="5371409"/>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2" name="四角形: 角を丸くする 1">
            <a:extLst>
              <a:ext uri="{FF2B5EF4-FFF2-40B4-BE49-F238E27FC236}">
                <a16:creationId xmlns:a16="http://schemas.microsoft.com/office/drawing/2014/main" id="{7E01314D-BC4E-42A1-911F-64247F355CD5}"/>
              </a:ext>
            </a:extLst>
          </p:cNvPr>
          <p:cNvSpPr/>
          <p:nvPr/>
        </p:nvSpPr>
        <p:spPr>
          <a:xfrm>
            <a:off x="2241176" y="2933007"/>
            <a:ext cx="1559859" cy="1201270"/>
          </a:xfrm>
          <a:custGeom>
            <a:avLst/>
            <a:gdLst>
              <a:gd name="connsiteX0" fmla="*/ 0 w 1559859"/>
              <a:gd name="connsiteY0" fmla="*/ 200216 h 1201270"/>
              <a:gd name="connsiteX1" fmla="*/ 200216 w 1559859"/>
              <a:gd name="connsiteY1" fmla="*/ 0 h 1201270"/>
              <a:gd name="connsiteX2" fmla="*/ 779930 w 1559859"/>
              <a:gd name="connsiteY2" fmla="*/ 0 h 1201270"/>
              <a:gd name="connsiteX3" fmla="*/ 1359643 w 1559859"/>
              <a:gd name="connsiteY3" fmla="*/ 0 h 1201270"/>
              <a:gd name="connsiteX4" fmla="*/ 1559859 w 1559859"/>
              <a:gd name="connsiteY4" fmla="*/ 200216 h 1201270"/>
              <a:gd name="connsiteX5" fmla="*/ 1559859 w 1559859"/>
              <a:gd name="connsiteY5" fmla="*/ 608643 h 1201270"/>
              <a:gd name="connsiteX6" fmla="*/ 1559859 w 1559859"/>
              <a:gd name="connsiteY6" fmla="*/ 1001054 h 1201270"/>
              <a:gd name="connsiteX7" fmla="*/ 1359643 w 1559859"/>
              <a:gd name="connsiteY7" fmla="*/ 1201270 h 1201270"/>
              <a:gd name="connsiteX8" fmla="*/ 791524 w 1559859"/>
              <a:gd name="connsiteY8" fmla="*/ 1201270 h 1201270"/>
              <a:gd name="connsiteX9" fmla="*/ 200216 w 1559859"/>
              <a:gd name="connsiteY9" fmla="*/ 1201270 h 1201270"/>
              <a:gd name="connsiteX10" fmla="*/ 0 w 1559859"/>
              <a:gd name="connsiteY10" fmla="*/ 1001054 h 1201270"/>
              <a:gd name="connsiteX11" fmla="*/ 0 w 1559859"/>
              <a:gd name="connsiteY11" fmla="*/ 600635 h 1201270"/>
              <a:gd name="connsiteX12" fmla="*/ 0 w 1559859"/>
              <a:gd name="connsiteY12" fmla="*/ 200216 h 120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859" h="1201270" fill="none" extrusionOk="0">
                <a:moveTo>
                  <a:pt x="0" y="200216"/>
                </a:moveTo>
                <a:cubicBezTo>
                  <a:pt x="-17144" y="114716"/>
                  <a:pt x="77833" y="-19596"/>
                  <a:pt x="200216" y="0"/>
                </a:cubicBezTo>
                <a:cubicBezTo>
                  <a:pt x="352693" y="-24599"/>
                  <a:pt x="608502" y="30792"/>
                  <a:pt x="779930" y="0"/>
                </a:cubicBezTo>
                <a:cubicBezTo>
                  <a:pt x="951358" y="-30792"/>
                  <a:pt x="1181725" y="27239"/>
                  <a:pt x="1359643" y="0"/>
                </a:cubicBezTo>
                <a:cubicBezTo>
                  <a:pt x="1454305" y="892"/>
                  <a:pt x="1560683" y="72300"/>
                  <a:pt x="1559859" y="200216"/>
                </a:cubicBezTo>
                <a:cubicBezTo>
                  <a:pt x="1607137" y="374330"/>
                  <a:pt x="1518680" y="433430"/>
                  <a:pt x="1559859" y="608643"/>
                </a:cubicBezTo>
                <a:cubicBezTo>
                  <a:pt x="1601038" y="783856"/>
                  <a:pt x="1522020" y="813148"/>
                  <a:pt x="1559859" y="1001054"/>
                </a:cubicBezTo>
                <a:cubicBezTo>
                  <a:pt x="1560116" y="1106002"/>
                  <a:pt x="1487629" y="1225562"/>
                  <a:pt x="1359643" y="1201270"/>
                </a:cubicBezTo>
                <a:cubicBezTo>
                  <a:pt x="1179569" y="1245308"/>
                  <a:pt x="959155" y="1161709"/>
                  <a:pt x="791524" y="1201270"/>
                </a:cubicBezTo>
                <a:cubicBezTo>
                  <a:pt x="623893" y="1240831"/>
                  <a:pt x="320455" y="1193590"/>
                  <a:pt x="200216" y="1201270"/>
                </a:cubicBezTo>
                <a:cubicBezTo>
                  <a:pt x="116041" y="1217617"/>
                  <a:pt x="7911" y="1108435"/>
                  <a:pt x="0" y="1001054"/>
                </a:cubicBezTo>
                <a:cubicBezTo>
                  <a:pt x="-46557" y="881233"/>
                  <a:pt x="37244" y="760218"/>
                  <a:pt x="0" y="600635"/>
                </a:cubicBezTo>
                <a:cubicBezTo>
                  <a:pt x="-37244" y="441052"/>
                  <a:pt x="16815" y="390829"/>
                  <a:pt x="0" y="200216"/>
                </a:cubicBezTo>
                <a:close/>
              </a:path>
              <a:path w="1559859" h="1201270" stroke="0" extrusionOk="0">
                <a:moveTo>
                  <a:pt x="0" y="200216"/>
                </a:moveTo>
                <a:cubicBezTo>
                  <a:pt x="14086" y="97897"/>
                  <a:pt x="100356" y="16093"/>
                  <a:pt x="200216" y="0"/>
                </a:cubicBezTo>
                <a:cubicBezTo>
                  <a:pt x="346817" y="-23748"/>
                  <a:pt x="526477" y="19970"/>
                  <a:pt x="768335" y="0"/>
                </a:cubicBezTo>
                <a:cubicBezTo>
                  <a:pt x="1010193" y="-19970"/>
                  <a:pt x="1195576" y="61819"/>
                  <a:pt x="1359643" y="0"/>
                </a:cubicBezTo>
                <a:cubicBezTo>
                  <a:pt x="1465937" y="2688"/>
                  <a:pt x="1580683" y="104051"/>
                  <a:pt x="1559859" y="200216"/>
                </a:cubicBezTo>
                <a:cubicBezTo>
                  <a:pt x="1566129" y="304562"/>
                  <a:pt x="1523448" y="432914"/>
                  <a:pt x="1559859" y="600635"/>
                </a:cubicBezTo>
                <a:cubicBezTo>
                  <a:pt x="1596270" y="768356"/>
                  <a:pt x="1541358" y="907303"/>
                  <a:pt x="1559859" y="1001054"/>
                </a:cubicBezTo>
                <a:cubicBezTo>
                  <a:pt x="1578010" y="1096511"/>
                  <a:pt x="1470573" y="1197381"/>
                  <a:pt x="1359643" y="1201270"/>
                </a:cubicBezTo>
                <a:cubicBezTo>
                  <a:pt x="1166672" y="1207324"/>
                  <a:pt x="943904" y="1141333"/>
                  <a:pt x="814712" y="1201270"/>
                </a:cubicBezTo>
                <a:cubicBezTo>
                  <a:pt x="685520" y="1261207"/>
                  <a:pt x="473476" y="1197043"/>
                  <a:pt x="200216" y="1201270"/>
                </a:cubicBezTo>
                <a:cubicBezTo>
                  <a:pt x="82796" y="1210501"/>
                  <a:pt x="2103" y="1121597"/>
                  <a:pt x="0" y="1001054"/>
                </a:cubicBezTo>
                <a:cubicBezTo>
                  <a:pt x="-21700" y="819363"/>
                  <a:pt x="18132" y="795192"/>
                  <a:pt x="0" y="608643"/>
                </a:cubicBezTo>
                <a:cubicBezTo>
                  <a:pt x="-18132" y="422094"/>
                  <a:pt x="5654" y="299374"/>
                  <a:pt x="0" y="200216"/>
                </a:cubicBezTo>
                <a:close/>
              </a:path>
            </a:pathLst>
          </a:custGeom>
          <a:solidFill>
            <a:schemeClr val="accent2">
              <a:lumMod val="75000"/>
            </a:schemeClr>
          </a:solidFill>
          <a:ln>
            <a:solidFill>
              <a:srgbClr val="FF6600"/>
            </a:solidFill>
            <a:extLst>
              <a:ext uri="{C807C97D-BFC1-408E-A445-0C87EB9F89A2}">
                <ask:lineSketchStyleProps xmlns:ask="http://schemas.microsoft.com/office/drawing/2018/sketchyshapes" sd="54803711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事前学習</a:t>
            </a:r>
          </a:p>
        </p:txBody>
      </p:sp>
      <p:cxnSp>
        <p:nvCxnSpPr>
          <p:cNvPr id="12" name="直線矢印コネクタ 11">
            <a:extLst>
              <a:ext uri="{FF2B5EF4-FFF2-40B4-BE49-F238E27FC236}">
                <a16:creationId xmlns:a16="http://schemas.microsoft.com/office/drawing/2014/main" id="{3D4D728D-37B5-46D5-823F-716B261F87BE}"/>
              </a:ext>
            </a:extLst>
          </p:cNvPr>
          <p:cNvCxnSpPr>
            <a:cxnSpLocks/>
            <a:stCxn id="3" idx="6"/>
            <a:endCxn id="2" idx="1"/>
          </p:cNvCxnSpPr>
          <p:nvPr/>
        </p:nvCxnSpPr>
        <p:spPr>
          <a:xfrm>
            <a:off x="1703294" y="1170670"/>
            <a:ext cx="537882" cy="2362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13C8EF2-A651-427D-A495-57833ACB0E90}"/>
              </a:ext>
            </a:extLst>
          </p:cNvPr>
          <p:cNvCxnSpPr>
            <a:cxnSpLocks/>
            <a:stCxn id="11" idx="6"/>
            <a:endCxn id="2" idx="1"/>
          </p:cNvCxnSpPr>
          <p:nvPr/>
        </p:nvCxnSpPr>
        <p:spPr>
          <a:xfrm flipV="1">
            <a:off x="1656918" y="3533642"/>
            <a:ext cx="584258" cy="2370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64A61C5-7F64-424C-9EBB-AEAC14A2DE15}"/>
              </a:ext>
            </a:extLst>
          </p:cNvPr>
          <p:cNvCxnSpPr>
            <a:cxnSpLocks/>
            <a:stCxn id="9" idx="6"/>
            <a:endCxn id="2" idx="1"/>
          </p:cNvCxnSpPr>
          <p:nvPr/>
        </p:nvCxnSpPr>
        <p:spPr>
          <a:xfrm flipV="1">
            <a:off x="1703294" y="3533642"/>
            <a:ext cx="537882" cy="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501B290-37D7-41AA-B8F6-EF886B194868}"/>
              </a:ext>
            </a:extLst>
          </p:cNvPr>
          <p:cNvCxnSpPr>
            <a:cxnSpLocks/>
            <a:stCxn id="6" idx="6"/>
            <a:endCxn id="2" idx="1"/>
          </p:cNvCxnSpPr>
          <p:nvPr/>
        </p:nvCxnSpPr>
        <p:spPr>
          <a:xfrm>
            <a:off x="1703294" y="2336082"/>
            <a:ext cx="537882" cy="1197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5E925C80-D7E9-42A4-8A06-F479C3F5F398}"/>
              </a:ext>
            </a:extLst>
          </p:cNvPr>
          <p:cNvCxnSpPr>
            <a:cxnSpLocks/>
            <a:stCxn id="10" idx="6"/>
            <a:endCxn id="2" idx="1"/>
          </p:cNvCxnSpPr>
          <p:nvPr/>
        </p:nvCxnSpPr>
        <p:spPr>
          <a:xfrm flipV="1">
            <a:off x="1656918" y="3533642"/>
            <a:ext cx="584258" cy="1204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8893D3E1-FA4E-4B50-8540-5D6194B12C11}"/>
              </a:ext>
            </a:extLst>
          </p:cNvPr>
          <p:cNvSpPr/>
          <p:nvPr/>
        </p:nvSpPr>
        <p:spPr>
          <a:xfrm>
            <a:off x="5316070" y="2868706"/>
            <a:ext cx="1559859" cy="1201270"/>
          </a:xfrm>
          <a:custGeom>
            <a:avLst/>
            <a:gdLst>
              <a:gd name="connsiteX0" fmla="*/ 0 w 1559859"/>
              <a:gd name="connsiteY0" fmla="*/ 200216 h 1201270"/>
              <a:gd name="connsiteX1" fmla="*/ 200216 w 1559859"/>
              <a:gd name="connsiteY1" fmla="*/ 0 h 1201270"/>
              <a:gd name="connsiteX2" fmla="*/ 791524 w 1559859"/>
              <a:gd name="connsiteY2" fmla="*/ 0 h 1201270"/>
              <a:gd name="connsiteX3" fmla="*/ 1359643 w 1559859"/>
              <a:gd name="connsiteY3" fmla="*/ 0 h 1201270"/>
              <a:gd name="connsiteX4" fmla="*/ 1559859 w 1559859"/>
              <a:gd name="connsiteY4" fmla="*/ 200216 h 1201270"/>
              <a:gd name="connsiteX5" fmla="*/ 1559859 w 1559859"/>
              <a:gd name="connsiteY5" fmla="*/ 616652 h 1201270"/>
              <a:gd name="connsiteX6" fmla="*/ 1559859 w 1559859"/>
              <a:gd name="connsiteY6" fmla="*/ 1001054 h 1201270"/>
              <a:gd name="connsiteX7" fmla="*/ 1359643 w 1559859"/>
              <a:gd name="connsiteY7" fmla="*/ 1201270 h 1201270"/>
              <a:gd name="connsiteX8" fmla="*/ 803118 w 1559859"/>
              <a:gd name="connsiteY8" fmla="*/ 1201270 h 1201270"/>
              <a:gd name="connsiteX9" fmla="*/ 200216 w 1559859"/>
              <a:gd name="connsiteY9" fmla="*/ 1201270 h 1201270"/>
              <a:gd name="connsiteX10" fmla="*/ 0 w 1559859"/>
              <a:gd name="connsiteY10" fmla="*/ 1001054 h 1201270"/>
              <a:gd name="connsiteX11" fmla="*/ 0 w 1559859"/>
              <a:gd name="connsiteY11" fmla="*/ 584618 h 1201270"/>
              <a:gd name="connsiteX12" fmla="*/ 0 w 1559859"/>
              <a:gd name="connsiteY12" fmla="*/ 200216 h 120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859" h="1201270" fill="none" extrusionOk="0">
                <a:moveTo>
                  <a:pt x="0" y="200216"/>
                </a:moveTo>
                <a:cubicBezTo>
                  <a:pt x="495" y="84595"/>
                  <a:pt x="75666" y="-842"/>
                  <a:pt x="200216" y="0"/>
                </a:cubicBezTo>
                <a:cubicBezTo>
                  <a:pt x="406671" y="-24726"/>
                  <a:pt x="587037" y="21569"/>
                  <a:pt x="791524" y="0"/>
                </a:cubicBezTo>
                <a:cubicBezTo>
                  <a:pt x="996011" y="-21569"/>
                  <a:pt x="1154373" y="2836"/>
                  <a:pt x="1359643" y="0"/>
                </a:cubicBezTo>
                <a:cubicBezTo>
                  <a:pt x="1461558" y="-17708"/>
                  <a:pt x="1553645" y="86454"/>
                  <a:pt x="1559859" y="200216"/>
                </a:cubicBezTo>
                <a:cubicBezTo>
                  <a:pt x="1572752" y="386405"/>
                  <a:pt x="1577069" y="479736"/>
                  <a:pt x="1559859" y="616652"/>
                </a:cubicBezTo>
                <a:cubicBezTo>
                  <a:pt x="1542649" y="753568"/>
                  <a:pt x="1541905" y="850640"/>
                  <a:pt x="1559859" y="1001054"/>
                </a:cubicBezTo>
                <a:cubicBezTo>
                  <a:pt x="1548197" y="1117466"/>
                  <a:pt x="1474378" y="1210853"/>
                  <a:pt x="1359643" y="1201270"/>
                </a:cubicBezTo>
                <a:cubicBezTo>
                  <a:pt x="1198351" y="1197543"/>
                  <a:pt x="1008755" y="1226833"/>
                  <a:pt x="803118" y="1201270"/>
                </a:cubicBezTo>
                <a:cubicBezTo>
                  <a:pt x="597482" y="1175707"/>
                  <a:pt x="391748" y="1192493"/>
                  <a:pt x="200216" y="1201270"/>
                </a:cubicBezTo>
                <a:cubicBezTo>
                  <a:pt x="83695" y="1174419"/>
                  <a:pt x="18788" y="1121322"/>
                  <a:pt x="0" y="1001054"/>
                </a:cubicBezTo>
                <a:cubicBezTo>
                  <a:pt x="688" y="870502"/>
                  <a:pt x="5936" y="722390"/>
                  <a:pt x="0" y="584618"/>
                </a:cubicBezTo>
                <a:cubicBezTo>
                  <a:pt x="-5936" y="446846"/>
                  <a:pt x="-1854" y="349662"/>
                  <a:pt x="0" y="200216"/>
                </a:cubicBezTo>
                <a:close/>
              </a:path>
              <a:path w="1559859" h="1201270" stroke="0" extrusionOk="0">
                <a:moveTo>
                  <a:pt x="0" y="200216"/>
                </a:moveTo>
                <a:cubicBezTo>
                  <a:pt x="5778" y="81280"/>
                  <a:pt x="75429" y="8121"/>
                  <a:pt x="200216" y="0"/>
                </a:cubicBezTo>
                <a:cubicBezTo>
                  <a:pt x="427621" y="14426"/>
                  <a:pt x="576983" y="3087"/>
                  <a:pt x="779930" y="0"/>
                </a:cubicBezTo>
                <a:cubicBezTo>
                  <a:pt x="982877" y="-3087"/>
                  <a:pt x="1089293" y="16336"/>
                  <a:pt x="1359643" y="0"/>
                </a:cubicBezTo>
                <a:cubicBezTo>
                  <a:pt x="1478335" y="-12119"/>
                  <a:pt x="1538895" y="96612"/>
                  <a:pt x="1559859" y="200216"/>
                </a:cubicBezTo>
                <a:cubicBezTo>
                  <a:pt x="1568955" y="329843"/>
                  <a:pt x="1543719" y="502957"/>
                  <a:pt x="1559859" y="592627"/>
                </a:cubicBezTo>
                <a:cubicBezTo>
                  <a:pt x="1575999" y="682297"/>
                  <a:pt x="1567812" y="854056"/>
                  <a:pt x="1559859" y="1001054"/>
                </a:cubicBezTo>
                <a:cubicBezTo>
                  <a:pt x="1536305" y="1111276"/>
                  <a:pt x="1479151" y="1198987"/>
                  <a:pt x="1359643" y="1201270"/>
                </a:cubicBezTo>
                <a:cubicBezTo>
                  <a:pt x="1182606" y="1181014"/>
                  <a:pt x="967033" y="1213669"/>
                  <a:pt x="779930" y="1201270"/>
                </a:cubicBezTo>
                <a:cubicBezTo>
                  <a:pt x="592827" y="1188871"/>
                  <a:pt x="454544" y="1198170"/>
                  <a:pt x="200216" y="1201270"/>
                </a:cubicBezTo>
                <a:cubicBezTo>
                  <a:pt x="88833" y="1221676"/>
                  <a:pt x="-13060" y="1119017"/>
                  <a:pt x="0" y="1001054"/>
                </a:cubicBezTo>
                <a:cubicBezTo>
                  <a:pt x="15578" y="846833"/>
                  <a:pt x="-17120" y="738280"/>
                  <a:pt x="0" y="584618"/>
                </a:cubicBezTo>
                <a:cubicBezTo>
                  <a:pt x="17120" y="430956"/>
                  <a:pt x="1960" y="324011"/>
                  <a:pt x="0" y="200216"/>
                </a:cubicBezTo>
                <a:close/>
              </a:path>
            </a:pathLst>
          </a:custGeom>
          <a:solidFill>
            <a:srgbClr val="C00000"/>
          </a:solidFill>
          <a:ln>
            <a:solidFill>
              <a:srgbClr val="FF6600"/>
            </a:solidFill>
            <a:extLst>
              <a:ext uri="{C807C97D-BFC1-408E-A445-0C87EB9F89A2}">
                <ask:lineSketchStyleProps xmlns:ask="http://schemas.microsoft.com/office/drawing/2018/sketchyshapes" sd="2694257748">
                  <a:prstGeom prst="roundRect">
                    <a:avLst/>
                  </a:prstGeom>
                  <ask:type>
                    <ask:lineSketchFreehand/>
                  </ask:type>
                </ask:lineSketchStyleProps>
              </a:ext>
            </a:extLst>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学習</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b="1" dirty="0">
                <a:solidFill>
                  <a:schemeClr val="accent4">
                    <a:lumMod val="60000"/>
                    <a:lumOff val="40000"/>
                  </a:schemeClr>
                </a:solidFill>
                <a:latin typeface="BIZ UDPゴシック" panose="020B0400000000000000" pitchFamily="50" charset="-128"/>
                <a:ea typeface="BIZ UDPゴシック" panose="020B0400000000000000" pitchFamily="50" charset="-128"/>
              </a:rPr>
              <a:t>済</a:t>
            </a:r>
          </a:p>
        </p:txBody>
      </p:sp>
      <p:sp>
        <p:nvSpPr>
          <p:cNvPr id="27" name="矢印: 右 26">
            <a:extLst>
              <a:ext uri="{FF2B5EF4-FFF2-40B4-BE49-F238E27FC236}">
                <a16:creationId xmlns:a16="http://schemas.microsoft.com/office/drawing/2014/main" id="{1324A370-F64C-4F3C-8CAD-6A3A1C4372F7}"/>
              </a:ext>
            </a:extLst>
          </p:cNvPr>
          <p:cNvSpPr/>
          <p:nvPr/>
        </p:nvSpPr>
        <p:spPr>
          <a:xfrm>
            <a:off x="3854867" y="3203028"/>
            <a:ext cx="1389485"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B6F522DF-AB4A-44C5-8A17-90A0B39238AB}"/>
              </a:ext>
            </a:extLst>
          </p:cNvPr>
          <p:cNvSpPr/>
          <p:nvPr/>
        </p:nvSpPr>
        <p:spPr>
          <a:xfrm rot="5400000">
            <a:off x="2722641" y="2368234"/>
            <a:ext cx="596925"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object 5">
            <a:extLst>
              <a:ext uri="{FF2B5EF4-FFF2-40B4-BE49-F238E27FC236}">
                <a16:creationId xmlns:a16="http://schemas.microsoft.com/office/drawing/2014/main" id="{6478077D-3F05-40D8-A453-DFEEB5A5E4AD}"/>
              </a:ext>
            </a:extLst>
          </p:cNvPr>
          <p:cNvPicPr/>
          <p:nvPr/>
        </p:nvPicPr>
        <p:blipFill>
          <a:blip r:embed="rId2" cstate="print"/>
          <a:stretch>
            <a:fillRect/>
          </a:stretch>
        </p:blipFill>
        <p:spPr>
          <a:xfrm>
            <a:off x="2168102" y="4595571"/>
            <a:ext cx="5013033" cy="2137343"/>
          </a:xfrm>
          <a:prstGeom prst="rect">
            <a:avLst/>
          </a:prstGeom>
        </p:spPr>
      </p:pic>
      <p:sp>
        <p:nvSpPr>
          <p:cNvPr id="36" name="十字形 35">
            <a:extLst>
              <a:ext uri="{FF2B5EF4-FFF2-40B4-BE49-F238E27FC236}">
                <a16:creationId xmlns:a16="http://schemas.microsoft.com/office/drawing/2014/main" id="{6664780A-D58D-49D6-8C47-BACBF64B1CC1}"/>
              </a:ext>
            </a:extLst>
          </p:cNvPr>
          <p:cNvSpPr/>
          <p:nvPr/>
        </p:nvSpPr>
        <p:spPr>
          <a:xfrm>
            <a:off x="4113227" y="906211"/>
            <a:ext cx="502024" cy="618565"/>
          </a:xfrm>
          <a:prstGeom prst="plus">
            <a:avLst>
              <a:gd name="adj" fmla="val 3392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object 4">
            <a:extLst>
              <a:ext uri="{FF2B5EF4-FFF2-40B4-BE49-F238E27FC236}">
                <a16:creationId xmlns:a16="http://schemas.microsoft.com/office/drawing/2014/main" id="{C28AF847-744D-49A7-AC52-46237552E33A}"/>
              </a:ext>
            </a:extLst>
          </p:cNvPr>
          <p:cNvSpPr txBox="1"/>
          <p:nvPr/>
        </p:nvSpPr>
        <p:spPr>
          <a:xfrm>
            <a:off x="7181135" y="5371409"/>
            <a:ext cx="4086389" cy="182101"/>
          </a:xfrm>
          <a:prstGeom prst="rect">
            <a:avLst/>
          </a:prstGeom>
        </p:spPr>
        <p:txBody>
          <a:bodyPr vert="horz" wrap="square" lIns="0" tIns="12700" rIns="0" bIns="0" rtlCol="0">
            <a:spAutoFit/>
          </a:bodyPr>
          <a:lstStyle/>
          <a:p>
            <a:pPr marL="12700">
              <a:lnSpc>
                <a:spcPct val="100000"/>
              </a:lnSpc>
              <a:spcBef>
                <a:spcPts val="100"/>
              </a:spcBef>
            </a:pPr>
            <a:r>
              <a:rPr lang="ja-JP" altLang="en-US" sz="1100" u="sng" spc="-10" dirty="0">
                <a:solidFill>
                  <a:srgbClr val="FF0000"/>
                </a:solidFill>
                <a:uFill>
                  <a:solidFill>
                    <a:srgbClr val="0562C1"/>
                  </a:solidFill>
                </a:uFill>
                <a:latin typeface="Amasis MT Pro Black" panose="02040A04050005020304" pitchFamily="18" charset="0"/>
                <a:cs typeface="游ゴシック"/>
                <a:hlinkClick r:id="rId3">
                  <a:extLst>
                    <a:ext uri="{A12FA001-AC4F-418D-AE19-62706E023703}">
                      <ahyp:hlinkClr xmlns:ahyp="http://schemas.microsoft.com/office/drawing/2018/hyperlinkcolor" val="tx"/>
                    </a:ext>
                  </a:extLst>
                </a:hlinkClick>
              </a:rPr>
              <a:t>←★出典：</a:t>
            </a:r>
            <a:r>
              <a:rPr sz="1100" u="sng" spc="-10" dirty="0">
                <a:solidFill>
                  <a:srgbClr val="0563C1"/>
                </a:solidFill>
                <a:uFill>
                  <a:solidFill>
                    <a:srgbClr val="0562C1"/>
                  </a:solidFill>
                </a:uFill>
                <a:latin typeface="Amasis MT Pro Black" panose="02040A04050005020304" pitchFamily="18" charset="0"/>
                <a:cs typeface="游ゴシック"/>
                <a:hlinkClick r:id="rId3">
                  <a:extLst>
                    <a:ext uri="{A12FA001-AC4F-418D-AE19-62706E023703}">
                      <ahyp:hlinkClr xmlns:ahyp="http://schemas.microsoft.com/office/drawing/2018/hyperlinkcolor" val="tx"/>
                    </a:ext>
                  </a:extLst>
                </a:hlinkClick>
              </a:rPr>
              <a:t>https://arxiv.org/pdf/1810.04805.pdf</a:t>
            </a:r>
            <a:endParaRPr sz="1100" dirty="0">
              <a:latin typeface="Amasis MT Pro Black" panose="02040A04050005020304" pitchFamily="18" charset="0"/>
              <a:cs typeface="游ゴシック"/>
            </a:endParaRPr>
          </a:p>
        </p:txBody>
      </p:sp>
      <p:sp>
        <p:nvSpPr>
          <p:cNvPr id="41" name="テキスト ボックス 40">
            <a:extLst>
              <a:ext uri="{FF2B5EF4-FFF2-40B4-BE49-F238E27FC236}">
                <a16:creationId xmlns:a16="http://schemas.microsoft.com/office/drawing/2014/main" id="{6B003E13-A451-48C7-AF87-914F7862EAA8}"/>
              </a:ext>
            </a:extLst>
          </p:cNvPr>
          <p:cNvSpPr txBox="1"/>
          <p:nvPr/>
        </p:nvSpPr>
        <p:spPr>
          <a:xfrm>
            <a:off x="7181135" y="5920074"/>
            <a:ext cx="4832977" cy="446276"/>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cs typeface="游ゴシック"/>
              </a:rPr>
              <a:t>Bidirectional</a:t>
            </a:r>
            <a:r>
              <a:rPr lang="en-US" altLang="ja-JP" sz="1100" spc="35" dirty="0">
                <a:latin typeface="BIZ UDPゴシック" panose="020B0400000000000000" pitchFamily="50" charset="-128"/>
                <a:ea typeface="BIZ UDPゴシック" panose="020B0400000000000000" pitchFamily="50" charset="-128"/>
                <a:cs typeface="游ゴシック"/>
              </a:rPr>
              <a:t> </a:t>
            </a:r>
            <a:r>
              <a:rPr lang="en-US" altLang="ja-JP" sz="1100" spc="-10" dirty="0">
                <a:latin typeface="BIZ UDPゴシック" panose="020B0400000000000000" pitchFamily="50" charset="-128"/>
                <a:ea typeface="BIZ UDPゴシック" panose="020B0400000000000000" pitchFamily="50" charset="-128"/>
                <a:cs typeface="游ゴシック"/>
              </a:rPr>
              <a:t>Encoder </a:t>
            </a:r>
            <a:r>
              <a:rPr lang="en-US" altLang="ja-JP" sz="1100" dirty="0">
                <a:latin typeface="BIZ UDPゴシック" panose="020B0400000000000000" pitchFamily="50" charset="-128"/>
                <a:ea typeface="BIZ UDPゴシック" panose="020B0400000000000000" pitchFamily="50" charset="-128"/>
                <a:cs typeface="游ゴシック"/>
              </a:rPr>
              <a:t>Representations</a:t>
            </a:r>
            <a:r>
              <a:rPr lang="en-US" altLang="ja-JP" sz="1100" spc="85" dirty="0">
                <a:latin typeface="BIZ UDPゴシック" panose="020B0400000000000000" pitchFamily="50" charset="-128"/>
                <a:ea typeface="BIZ UDPゴシック" panose="020B0400000000000000" pitchFamily="50" charset="-128"/>
                <a:cs typeface="游ゴシック"/>
              </a:rPr>
              <a:t> </a:t>
            </a:r>
            <a:r>
              <a:rPr lang="en-US" altLang="ja-JP" sz="1100" dirty="0">
                <a:latin typeface="BIZ UDPゴシック" panose="020B0400000000000000" pitchFamily="50" charset="-128"/>
                <a:ea typeface="BIZ UDPゴシック" panose="020B0400000000000000" pitchFamily="50" charset="-128"/>
                <a:cs typeface="游ゴシック"/>
              </a:rPr>
              <a:t>from</a:t>
            </a:r>
            <a:r>
              <a:rPr lang="en-US" altLang="ja-JP" sz="1100" spc="95" dirty="0">
                <a:latin typeface="BIZ UDPゴシック" panose="020B0400000000000000" pitchFamily="50" charset="-128"/>
                <a:ea typeface="BIZ UDPゴシック" panose="020B0400000000000000" pitchFamily="50" charset="-128"/>
                <a:cs typeface="游ゴシック"/>
              </a:rPr>
              <a:t> </a:t>
            </a:r>
            <a:r>
              <a:rPr lang="en-US" altLang="ja-JP" sz="1100" spc="-10" dirty="0">
                <a:latin typeface="BIZ UDPゴシック" panose="020B0400000000000000" pitchFamily="50" charset="-128"/>
                <a:ea typeface="BIZ UDPゴシック" panose="020B0400000000000000" pitchFamily="50" charset="-128"/>
                <a:cs typeface="游ゴシック"/>
              </a:rPr>
              <a:t>Transformers</a:t>
            </a:r>
          </a:p>
          <a:p>
            <a:r>
              <a:rPr lang="ja-JP" altLang="en-US" sz="1200" spc="-10" dirty="0">
                <a:latin typeface="BIZ UDPゴシック" panose="020B0400000000000000" pitchFamily="50" charset="-128"/>
                <a:ea typeface="BIZ UDPゴシック" panose="020B0400000000000000" pitchFamily="50" charset="-128"/>
                <a:cs typeface="游ゴシック"/>
              </a:rPr>
              <a:t>（</a:t>
            </a:r>
            <a:r>
              <a:rPr lang="en-US" altLang="ja-JP" sz="1200" spc="-10" dirty="0">
                <a:latin typeface="BIZ UDPゴシック" panose="020B0400000000000000" pitchFamily="50" charset="-128"/>
                <a:ea typeface="BIZ UDPゴシック" panose="020B0400000000000000" pitchFamily="50" charset="-128"/>
                <a:cs typeface="游ゴシック"/>
              </a:rPr>
              <a:t>Transformer</a:t>
            </a:r>
            <a:r>
              <a:rPr lang="ja-JP" altLang="en-US" sz="1200" dirty="0">
                <a:latin typeface="BIZ UDPゴシック" panose="020B0400000000000000" pitchFamily="50" charset="-128"/>
                <a:ea typeface="BIZ UDPゴシック" panose="020B0400000000000000" pitchFamily="50" charset="-128"/>
                <a:cs typeface="游ゴシック"/>
              </a:rPr>
              <a:t>による双方向のエンコード表現）</a:t>
            </a:r>
            <a:endParaRPr lang="ja-JP" altLang="en-US" sz="1200" dirty="0">
              <a:latin typeface="BIZ UDPゴシック" panose="020B0400000000000000" pitchFamily="50" charset="-128"/>
              <a:ea typeface="BIZ UDPゴシック" panose="020B0400000000000000" pitchFamily="50" charset="-128"/>
            </a:endParaRPr>
          </a:p>
        </p:txBody>
      </p:sp>
      <p:pic>
        <p:nvPicPr>
          <p:cNvPr id="42" name="object 5">
            <a:extLst>
              <a:ext uri="{FF2B5EF4-FFF2-40B4-BE49-F238E27FC236}">
                <a16:creationId xmlns:a16="http://schemas.microsoft.com/office/drawing/2014/main" id="{E346432C-F332-4409-89AC-68BB869FC953}"/>
              </a:ext>
            </a:extLst>
          </p:cNvPr>
          <p:cNvPicPr/>
          <p:nvPr/>
        </p:nvPicPr>
        <p:blipFill>
          <a:blip r:embed="rId4" cstate="print"/>
          <a:stretch>
            <a:fillRect/>
          </a:stretch>
        </p:blipFill>
        <p:spPr>
          <a:xfrm>
            <a:off x="8310712" y="362641"/>
            <a:ext cx="998659" cy="1393712"/>
          </a:xfrm>
          <a:prstGeom prst="rect">
            <a:avLst/>
          </a:prstGeom>
        </p:spPr>
      </p:pic>
      <p:sp>
        <p:nvSpPr>
          <p:cNvPr id="47" name="テキスト ボックス 46">
            <a:extLst>
              <a:ext uri="{FF2B5EF4-FFF2-40B4-BE49-F238E27FC236}">
                <a16:creationId xmlns:a16="http://schemas.microsoft.com/office/drawing/2014/main" id="{B646905E-8541-40A5-A0C3-C877F904774B}"/>
              </a:ext>
            </a:extLst>
          </p:cNvPr>
          <p:cNvSpPr txBox="1"/>
          <p:nvPr/>
        </p:nvSpPr>
        <p:spPr>
          <a:xfrm>
            <a:off x="9340553" y="381160"/>
            <a:ext cx="2201309" cy="1200329"/>
          </a:xfrm>
          <a:prstGeom prst="rect">
            <a:avLst/>
          </a:prstGeom>
          <a:noFill/>
        </p:spPr>
        <p:txBody>
          <a:bodyPr wrap="square" rtlCol="0">
            <a:spAutoFit/>
          </a:bodyPr>
          <a:lstStyle/>
          <a:p>
            <a:pPr algn="dist"/>
            <a:r>
              <a:rPr kumimoji="1" lang="ja-JP" altLang="en-US" sz="2400" b="1" dirty="0">
                <a:latin typeface="BIZ UDPゴシック" panose="020B0400000000000000" pitchFamily="50" charset="-128"/>
                <a:ea typeface="BIZ UDPゴシック" panose="020B0400000000000000" pitchFamily="50" charset="-128"/>
              </a:rPr>
              <a:t>質問への応答</a:t>
            </a:r>
            <a:endParaRPr kumimoji="1" lang="en-US" altLang="ja-JP" sz="2400" b="1" dirty="0">
              <a:latin typeface="BIZ UDPゴシック" panose="020B0400000000000000" pitchFamily="50" charset="-128"/>
              <a:ea typeface="BIZ UDPゴシック" panose="020B0400000000000000" pitchFamily="50" charset="-128"/>
            </a:endParaRPr>
          </a:p>
          <a:p>
            <a:pPr algn="dist"/>
            <a:r>
              <a:rPr lang="ja-JP" altLang="en-US" sz="2400" b="1" dirty="0">
                <a:latin typeface="BIZ UDPゴシック" panose="020B0400000000000000" pitchFamily="50" charset="-128"/>
                <a:ea typeface="BIZ UDPゴシック" panose="020B0400000000000000" pitchFamily="50" charset="-128"/>
              </a:rPr>
              <a:t>テキスト要約</a:t>
            </a:r>
            <a:endParaRPr lang="en-US" altLang="ja-JP" sz="2400" b="1" dirty="0">
              <a:latin typeface="BIZ UDPゴシック" panose="020B0400000000000000" pitchFamily="50" charset="-128"/>
              <a:ea typeface="BIZ UDPゴシック" panose="020B0400000000000000" pitchFamily="50" charset="-128"/>
            </a:endParaRPr>
          </a:p>
          <a:p>
            <a:pPr algn="dist"/>
            <a:r>
              <a:rPr lang="ja-JP" altLang="en-US" sz="2400" b="1" dirty="0">
                <a:latin typeface="BIZ UDPゴシック" panose="020B0400000000000000" pitchFamily="50" charset="-128"/>
                <a:ea typeface="BIZ UDPゴシック" panose="020B0400000000000000" pitchFamily="50" charset="-128"/>
              </a:rPr>
              <a:t>機械翻訳</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8" name="テキスト ボックス 47">
            <a:extLst>
              <a:ext uri="{FF2B5EF4-FFF2-40B4-BE49-F238E27FC236}">
                <a16:creationId xmlns:a16="http://schemas.microsoft.com/office/drawing/2014/main" id="{55535BD3-D7DB-46A5-9E7B-77E27807A9BD}"/>
              </a:ext>
            </a:extLst>
          </p:cNvPr>
          <p:cNvSpPr txBox="1"/>
          <p:nvPr/>
        </p:nvSpPr>
        <p:spPr>
          <a:xfrm>
            <a:off x="8552597" y="2351060"/>
            <a:ext cx="2553296" cy="769441"/>
          </a:xfrm>
          <a:prstGeom prst="rect">
            <a:avLst/>
          </a:prstGeom>
          <a:noFill/>
        </p:spPr>
        <p:txBody>
          <a:bodyPr wrap="square" rtlCol="0">
            <a:spAutoFit/>
          </a:bodyPr>
          <a:lstStyle/>
          <a:p>
            <a:r>
              <a:rPr kumimoji="1" lang="ja-JP" altLang="en-US" sz="4400" b="1" dirty="0">
                <a:latin typeface="BIZ UDPゴシック" panose="020B0400000000000000" pitchFamily="50" charset="-128"/>
                <a:ea typeface="BIZ UDPゴシック" panose="020B0400000000000000" pitchFamily="50" charset="-128"/>
              </a:rPr>
              <a:t>合成画像</a:t>
            </a:r>
          </a:p>
        </p:txBody>
      </p:sp>
      <p:sp>
        <p:nvSpPr>
          <p:cNvPr id="49" name="テキスト ボックス 48">
            <a:extLst>
              <a:ext uri="{FF2B5EF4-FFF2-40B4-BE49-F238E27FC236}">
                <a16:creationId xmlns:a16="http://schemas.microsoft.com/office/drawing/2014/main" id="{51DF50C6-4FB8-4050-AD7A-09E5CE42EB29}"/>
              </a:ext>
            </a:extLst>
          </p:cNvPr>
          <p:cNvSpPr txBox="1"/>
          <p:nvPr/>
        </p:nvSpPr>
        <p:spPr>
          <a:xfrm>
            <a:off x="8552597" y="3685255"/>
            <a:ext cx="2571354" cy="769441"/>
          </a:xfrm>
          <a:prstGeom prst="rect">
            <a:avLst/>
          </a:prstGeom>
          <a:noFill/>
        </p:spPr>
        <p:txBody>
          <a:bodyPr wrap="square" rtlCol="0">
            <a:spAutoFit/>
          </a:bodyPr>
          <a:lstStyle/>
          <a:p>
            <a:r>
              <a:rPr kumimoji="1" lang="ja-JP" altLang="en-US" sz="4400" b="1" dirty="0">
                <a:latin typeface="BIZ UDPゴシック" panose="020B0400000000000000" pitchFamily="50" charset="-128"/>
                <a:ea typeface="BIZ UDPゴシック" panose="020B0400000000000000" pitchFamily="50" charset="-128"/>
              </a:rPr>
              <a:t>合成動画</a:t>
            </a:r>
          </a:p>
        </p:txBody>
      </p:sp>
      <p:cxnSp>
        <p:nvCxnSpPr>
          <p:cNvPr id="51" name="直線矢印コネクタ 50">
            <a:extLst>
              <a:ext uri="{FF2B5EF4-FFF2-40B4-BE49-F238E27FC236}">
                <a16:creationId xmlns:a16="http://schemas.microsoft.com/office/drawing/2014/main" id="{EE11AD6F-FE43-43A1-8D56-F0AE26DA4581}"/>
              </a:ext>
            </a:extLst>
          </p:cNvPr>
          <p:cNvCxnSpPr>
            <a:stCxn id="26" idx="3"/>
          </p:cNvCxnSpPr>
          <p:nvPr/>
        </p:nvCxnSpPr>
        <p:spPr>
          <a:xfrm flipV="1">
            <a:off x="6875929" y="1668986"/>
            <a:ext cx="1515033" cy="1800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646CA80-035D-4F32-98F9-1192A2C10F57}"/>
              </a:ext>
            </a:extLst>
          </p:cNvPr>
          <p:cNvCxnSpPr>
            <a:stCxn id="26" idx="3"/>
          </p:cNvCxnSpPr>
          <p:nvPr/>
        </p:nvCxnSpPr>
        <p:spPr>
          <a:xfrm flipV="1">
            <a:off x="6875929" y="2868706"/>
            <a:ext cx="1691517" cy="600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67F8F642-676E-4CBE-B4F5-C02A9101CB88}"/>
              </a:ext>
            </a:extLst>
          </p:cNvPr>
          <p:cNvCxnSpPr>
            <a:stCxn id="26" idx="3"/>
          </p:cNvCxnSpPr>
          <p:nvPr/>
        </p:nvCxnSpPr>
        <p:spPr>
          <a:xfrm>
            <a:off x="6875929" y="3469341"/>
            <a:ext cx="1676668" cy="709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17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ボックス 28">
            <a:extLst>
              <a:ext uri="{FF2B5EF4-FFF2-40B4-BE49-F238E27FC236}">
                <a16:creationId xmlns:a16="http://schemas.microsoft.com/office/drawing/2014/main" id="{290EB29C-D5FF-441E-8728-70D1A669058F}"/>
              </a:ext>
            </a:extLst>
          </p:cNvPr>
          <p:cNvSpPr txBox="1"/>
          <p:nvPr/>
        </p:nvSpPr>
        <p:spPr>
          <a:xfrm>
            <a:off x="516743" y="679421"/>
            <a:ext cx="11158513" cy="4524315"/>
          </a:xfrm>
          <a:prstGeom prst="rect">
            <a:avLst/>
          </a:prstGeom>
          <a:noFill/>
        </p:spPr>
        <p:txBody>
          <a:bodyPr wrap="square">
            <a:spAutoFit/>
          </a:bodyPr>
          <a:lstStyle/>
          <a:p>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GPT-3</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が高性能なのは・・・</a:t>
            </a:r>
            <a:endPar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r>
              <a:rPr lang="en-US" altLang="ja-JP" sz="2800" b="0" i="0" dirty="0">
                <a:solidFill>
                  <a:srgbClr val="002060"/>
                </a:solidFill>
                <a:effectLst/>
                <a:latin typeface="UD デジタル 教科書体 NK-B" panose="02020700000000000000" pitchFamily="18" charset="-128"/>
                <a:ea typeface="UD デジタル 教科書体 NK-B" panose="02020700000000000000" pitchFamily="18" charset="-128"/>
              </a:rPr>
              <a:t>1750</a:t>
            </a:r>
            <a:r>
              <a:rPr lang="ja-JP" altLang="en-US" sz="2800" b="0" i="0" dirty="0">
                <a:solidFill>
                  <a:srgbClr val="C00000"/>
                </a:solidFill>
                <a:effectLst/>
                <a:latin typeface="UD デジタル 教科書体 NK-B" panose="02020700000000000000" pitchFamily="18" charset="-128"/>
                <a:ea typeface="UD デジタル 教科書体 NK-B" panose="02020700000000000000" pitchFamily="18" charset="-128"/>
              </a:rPr>
              <a:t>億個ものパラメーター</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を備えた機械学習モデルに </a:t>
            </a:r>
            <a:r>
              <a:rPr lang="en-US" altLang="ja-JP" sz="2800" b="0" i="0" dirty="0">
                <a:solidFill>
                  <a:srgbClr val="002060"/>
                </a:solidFill>
                <a:effectLst/>
                <a:latin typeface="UD デジタル 教科書体 NK-B" panose="02020700000000000000" pitchFamily="18" charset="-128"/>
                <a:ea typeface="UD デジタル 教科書体 NK-B" panose="02020700000000000000" pitchFamily="18" charset="-128"/>
              </a:rPr>
              <a:t>45</a:t>
            </a:r>
            <a:r>
              <a:rPr lang="ja-JP" altLang="en-US" sz="2800" b="0" i="0" dirty="0">
                <a:solidFill>
                  <a:srgbClr val="C00000"/>
                </a:solidFill>
                <a:effectLst/>
                <a:latin typeface="UD デジタル 教科書体 NK-B" panose="02020700000000000000" pitchFamily="18" charset="-128"/>
                <a:ea typeface="UD デジタル 教科書体 NK-B" panose="02020700000000000000" pitchFamily="18" charset="-128"/>
              </a:rPr>
              <a:t>テラバイト（</a:t>
            </a:r>
            <a:r>
              <a:rPr lang="en-US" altLang="ja-JP" sz="2800" b="0" i="0" dirty="0">
                <a:solidFill>
                  <a:srgbClr val="C00000"/>
                </a:solidFill>
                <a:effectLst/>
                <a:latin typeface="UD デジタル 教科書体 NK-B" panose="02020700000000000000" pitchFamily="18" charset="-128"/>
                <a:ea typeface="UD デジタル 教科書体 NK-B" panose="02020700000000000000" pitchFamily="18" charset="-128"/>
              </a:rPr>
              <a:t>TB</a:t>
            </a:r>
            <a:r>
              <a:rPr lang="ja-JP" altLang="en-US" sz="2800" b="0" i="0"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a:t>
            </a:r>
            <a:r>
              <a:rPr lang="en-US" altLang="ja-JP" sz="2800" b="1" i="0" dirty="0">
                <a:solidFill>
                  <a:srgbClr val="002060"/>
                </a:solidFill>
                <a:effectLst/>
                <a:latin typeface="UD デジタル 教科書体 NK-B" panose="02020700000000000000" pitchFamily="18" charset="-128"/>
                <a:ea typeface="UD デジタル 教科書体 NK-B" panose="02020700000000000000" pitchFamily="18" charset="-128"/>
              </a:rPr>
              <a:t>4100</a:t>
            </a:r>
            <a:r>
              <a:rPr lang="ja-JP" altLang="en-US" sz="2800" b="1" i="0" dirty="0">
                <a:solidFill>
                  <a:srgbClr val="C00000"/>
                </a:solidFill>
                <a:effectLst/>
                <a:latin typeface="UD デジタル 教科書体 NK-B" panose="02020700000000000000" pitchFamily="18" charset="-128"/>
                <a:ea typeface="UD デジタル 教科書体 NK-B" panose="02020700000000000000" pitchFamily="18" charset="-128"/>
              </a:rPr>
              <a:t>億単語</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からなる巨大な文書を学習させたから～</a:t>
            </a:r>
            <a:endPar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endParaRPr lang="en-US" altLang="ja-JP" sz="2000" dirty="0">
              <a:solidFill>
                <a:srgbClr val="242424"/>
              </a:solidFill>
              <a:latin typeface="UD デジタル 教科書体 NK-B" panose="02020700000000000000" pitchFamily="18" charset="-128"/>
              <a:ea typeface="UD デジタル 教科書体 NK-B" panose="02020700000000000000" pitchFamily="18" charset="-128"/>
            </a:endParaRPr>
          </a:p>
          <a:p>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その学習には</a:t>
            </a:r>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Microsoft</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（マイクロソフト）が用意した世界でトップ</a:t>
            </a:r>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5</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に入る規模のスーパーコンピューターを使用している。</a:t>
            </a:r>
            <a:endPar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endParaRPr lang="en-US" altLang="ja-JP" sz="2000" dirty="0">
              <a:solidFill>
                <a:srgbClr val="242424"/>
              </a:solidFill>
              <a:latin typeface="UD デジタル 教科書体 NK-B" panose="02020700000000000000" pitchFamily="18" charset="-128"/>
              <a:ea typeface="UD デジタル 教科書体 NK-B" panose="02020700000000000000" pitchFamily="18" charset="-128"/>
            </a:endParaRPr>
          </a:p>
          <a:p>
            <a:r>
              <a:rPr lang="ja-JP" altLang="en-US" sz="3200" b="1" i="0" dirty="0">
                <a:solidFill>
                  <a:srgbClr val="C00000"/>
                </a:solidFill>
                <a:effectLst/>
                <a:latin typeface="UD デジタル 教科書体 NK-B" panose="02020700000000000000" pitchFamily="18" charset="-128"/>
                <a:ea typeface="UD デジタル 教科書体 NK-B" panose="02020700000000000000" pitchFamily="18" charset="-128"/>
              </a:rPr>
              <a:t>　　　　　　　　　　　　　</a:t>
            </a:r>
            <a:r>
              <a:rPr lang="en-US" altLang="ja-JP" sz="3600" b="1" i="0" dirty="0">
                <a:effectLst/>
                <a:latin typeface="UD デジタル 教科書体 NK-B" panose="02020700000000000000" pitchFamily="18" charset="-128"/>
                <a:ea typeface="UD デジタル 教科書体 NK-B" panose="02020700000000000000" pitchFamily="18" charset="-128"/>
              </a:rPr>
              <a:t>CPU</a:t>
            </a:r>
            <a:r>
              <a:rPr lang="ja-JP" altLang="en-US" sz="3600" b="1" i="0" dirty="0">
                <a:solidFill>
                  <a:srgbClr val="C00000"/>
                </a:solidFill>
                <a:effectLst/>
                <a:latin typeface="UD デジタル 教科書体 NK-B" panose="02020700000000000000" pitchFamily="18" charset="-128"/>
                <a:ea typeface="UD デジタル 教科書体 NK-B" panose="02020700000000000000" pitchFamily="18" charset="-128"/>
              </a:rPr>
              <a:t>コア数</a:t>
            </a:r>
            <a:r>
              <a:rPr lang="en-US" altLang="ja-JP" sz="3600" b="1" i="0" dirty="0">
                <a:solidFill>
                  <a:srgbClr val="002060"/>
                </a:solidFill>
                <a:effectLst/>
                <a:latin typeface="UD デジタル 教科書体 NK-B" panose="02020700000000000000" pitchFamily="18" charset="-128"/>
                <a:ea typeface="UD デジタル 教科書体 NK-B" panose="02020700000000000000" pitchFamily="18" charset="-128"/>
              </a:rPr>
              <a:t>28</a:t>
            </a:r>
            <a:r>
              <a:rPr lang="ja-JP" altLang="en-US" sz="3600" b="1" i="0" dirty="0">
                <a:solidFill>
                  <a:srgbClr val="002060"/>
                </a:solidFill>
                <a:effectLst/>
                <a:latin typeface="UD デジタル 教科書体 NK-B" panose="02020700000000000000" pitchFamily="18" charset="-128"/>
                <a:ea typeface="UD デジタル 教科書体 NK-B" panose="02020700000000000000" pitchFamily="18" charset="-128"/>
              </a:rPr>
              <a:t>万</a:t>
            </a:r>
            <a:r>
              <a:rPr lang="en-US" altLang="ja-JP" sz="3600" b="1" i="0" dirty="0">
                <a:solidFill>
                  <a:srgbClr val="002060"/>
                </a:solidFill>
                <a:effectLst/>
                <a:latin typeface="UD デジタル 教科書体 NK-B" panose="02020700000000000000" pitchFamily="18" charset="-128"/>
                <a:ea typeface="UD デジタル 教科書体 NK-B" panose="02020700000000000000" pitchFamily="18" charset="-128"/>
              </a:rPr>
              <a:t>5000</a:t>
            </a:r>
            <a:r>
              <a:rPr lang="ja-JP" altLang="en-US" sz="3600" b="1" i="0" dirty="0">
                <a:solidFill>
                  <a:srgbClr val="C00000"/>
                </a:solidFill>
                <a:effectLst/>
                <a:latin typeface="UD デジタル 教科書体 NK-B" panose="02020700000000000000" pitchFamily="18" charset="-128"/>
                <a:ea typeface="UD デジタル 教科書体 NK-B" panose="02020700000000000000" pitchFamily="18" charset="-128"/>
              </a:rPr>
              <a:t>個</a:t>
            </a:r>
            <a:endParaRPr lang="en-US" altLang="ja-JP" sz="3600" b="1" i="0" dirty="0">
              <a:solidFill>
                <a:srgbClr val="C00000"/>
              </a:solidFill>
              <a:effectLst/>
              <a:latin typeface="UD デジタル 教科書体 NK-B" panose="02020700000000000000" pitchFamily="18" charset="-128"/>
              <a:ea typeface="UD デジタル 教科書体 NK-B" panose="02020700000000000000" pitchFamily="18" charset="-128"/>
            </a:endParaRPr>
          </a:p>
          <a:p>
            <a:r>
              <a:rPr lang="ja-JP" altLang="en-US" sz="3600" b="1" dirty="0">
                <a:solidFill>
                  <a:srgbClr val="C00000"/>
                </a:solidFill>
                <a:latin typeface="UD デジタル 教科書体 NK-B" panose="02020700000000000000" pitchFamily="18" charset="-128"/>
                <a:ea typeface="UD デジタル 教科書体 NK-B" panose="02020700000000000000" pitchFamily="18" charset="-128"/>
              </a:rPr>
              <a:t>　　　　　　　　　　　 </a:t>
            </a:r>
            <a:r>
              <a:rPr lang="en-US" altLang="ja-JP" sz="3600" b="0" i="0" dirty="0">
                <a:solidFill>
                  <a:srgbClr val="7030A0"/>
                </a:solidFill>
                <a:effectLst/>
                <a:latin typeface="UD デジタル 教科書体 NK-B" panose="02020700000000000000" pitchFamily="18" charset="-128"/>
                <a:ea typeface="UD デジタル 教科書体 NK-B" panose="02020700000000000000" pitchFamily="18" charset="-128"/>
              </a:rPr>
              <a:t>GPU</a:t>
            </a:r>
            <a:r>
              <a:rPr lang="ja-JP" altLang="en-US" sz="3600" b="0" i="0"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altLang="ja-JP" sz="3600" b="0" i="0" dirty="0">
                <a:solidFill>
                  <a:srgbClr val="C00000"/>
                </a:solidFill>
                <a:effectLst/>
                <a:latin typeface="UD デジタル 教科書体 NK-B" panose="02020700000000000000" pitchFamily="18" charset="-128"/>
                <a:ea typeface="UD デジタル 教科書体 NK-B" panose="02020700000000000000" pitchFamily="18" charset="-128"/>
              </a:rPr>
              <a:t>10000</a:t>
            </a:r>
            <a:r>
              <a:rPr lang="ja-JP" altLang="en-US" sz="3600" b="0" i="0" dirty="0">
                <a:solidFill>
                  <a:srgbClr val="002060"/>
                </a:solidFill>
                <a:effectLst/>
                <a:latin typeface="UD デジタル 教科書体 NK-B" panose="02020700000000000000" pitchFamily="18" charset="-128"/>
                <a:ea typeface="UD デジタル 教科書体 NK-B" panose="02020700000000000000" pitchFamily="18" charset="-128"/>
              </a:rPr>
              <a:t>個</a:t>
            </a:r>
            <a:endParaRPr lang="en-US" altLang="ja-JP" sz="24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endParaRPr lang="en-US" altLang="ja-JP" sz="1200" dirty="0">
              <a:solidFill>
                <a:srgbClr val="242424"/>
              </a:solidFill>
              <a:latin typeface="UD デジタル 教科書体 NK-B" panose="02020700000000000000" pitchFamily="18" charset="-128"/>
              <a:ea typeface="UD デジタル 教科書体 NK-B" panose="02020700000000000000" pitchFamily="18" charset="-128"/>
            </a:endParaRPr>
          </a:p>
          <a:p>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GPT-3</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の学習に要する電力は</a:t>
            </a:r>
            <a:r>
              <a:rPr lang="en-US" altLang="ja-JP" sz="4800" b="0" i="0" u="sng" dirty="0">
                <a:solidFill>
                  <a:srgbClr val="002060"/>
                </a:solidFill>
                <a:effectLst/>
                <a:latin typeface="UD デジタル 教科書体 NK-B" panose="02020700000000000000" pitchFamily="18" charset="-128"/>
                <a:ea typeface="UD デジタル 教科書体 NK-B" panose="02020700000000000000" pitchFamily="18" charset="-128"/>
              </a:rPr>
              <a:t>1287</a:t>
            </a:r>
            <a:r>
              <a:rPr lang="ja-JP" altLang="en-US" sz="4800" b="0" i="0" u="sng" dirty="0">
                <a:solidFill>
                  <a:srgbClr val="C00000"/>
                </a:solidFill>
                <a:effectLst/>
                <a:latin typeface="UD デジタル 教科書体 NK-B" panose="02020700000000000000" pitchFamily="18" charset="-128"/>
                <a:ea typeface="UD デジタル 教科書体 NK-B" panose="02020700000000000000" pitchFamily="18" charset="-128"/>
              </a:rPr>
              <a:t>メガワット</a:t>
            </a:r>
            <a:r>
              <a:rPr lang="ja-JP" altLang="en-US" sz="4800" b="0" i="0" dirty="0">
                <a:solidFill>
                  <a:srgbClr val="C00000"/>
                </a:solidFill>
                <a:effectLst/>
                <a:latin typeface="UD デジタル 教科書体 NK-B" panose="02020700000000000000" pitchFamily="18" charset="-128"/>
                <a:ea typeface="UD デジタル 教科書体 NK-B" panose="02020700000000000000" pitchFamily="18" charset="-128"/>
              </a:rPr>
              <a:t>時（</a:t>
            </a:r>
            <a:r>
              <a:rPr lang="en-US" altLang="ja-JP" sz="4800" b="0" i="0" dirty="0">
                <a:solidFill>
                  <a:srgbClr val="C00000"/>
                </a:solidFill>
                <a:effectLst/>
                <a:latin typeface="UD デジタル 教科書体 NK-B" panose="02020700000000000000" pitchFamily="18" charset="-128"/>
                <a:ea typeface="UD デジタル 教科書体 NK-B" panose="02020700000000000000" pitchFamily="18" charset="-128"/>
              </a:rPr>
              <a:t>MWh</a:t>
            </a:r>
            <a:r>
              <a:rPr lang="ja-JP" altLang="en-US" sz="4800" b="0" i="0"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a:t>
            </a:r>
            <a:endParaRPr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31" name="テキスト ボックス 30">
            <a:extLst>
              <a:ext uri="{FF2B5EF4-FFF2-40B4-BE49-F238E27FC236}">
                <a16:creationId xmlns:a16="http://schemas.microsoft.com/office/drawing/2014/main" id="{F8E5A497-76AE-47D0-AAF2-9E7D375D5BCD}"/>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イノベーションには安価で安定した電力が必要</a:t>
            </a:r>
          </a:p>
        </p:txBody>
      </p:sp>
      <p:sp>
        <p:nvSpPr>
          <p:cNvPr id="5" name="テキスト ボックス 4">
            <a:extLst>
              <a:ext uri="{FF2B5EF4-FFF2-40B4-BE49-F238E27FC236}">
                <a16:creationId xmlns:a16="http://schemas.microsoft.com/office/drawing/2014/main" id="{3E8C2227-3157-4CFA-A944-13D246831B7C}"/>
              </a:ext>
            </a:extLst>
          </p:cNvPr>
          <p:cNvSpPr txBox="1"/>
          <p:nvPr/>
        </p:nvSpPr>
        <p:spPr>
          <a:xfrm>
            <a:off x="1614790" y="5359938"/>
            <a:ext cx="8988358" cy="1200329"/>
          </a:xfrm>
          <a:prstGeom prst="rect">
            <a:avLst/>
          </a:prstGeom>
          <a:solidFill>
            <a:schemeClr val="accent4">
              <a:lumMod val="75000"/>
            </a:schemeClr>
          </a:solidFill>
        </p:spPr>
        <p:txBody>
          <a:bodyPr wrap="square" rtlCol="0">
            <a:spAutoFit/>
          </a:bodyP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ココは発想を変えて、</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枯れた軍事用原子炉を速攻導入して、</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新興途上国など産業発展に必要な安定電力を供給する・・・</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0059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bject 6">
            <a:extLst>
              <a:ext uri="{FF2B5EF4-FFF2-40B4-BE49-F238E27FC236}">
                <a16:creationId xmlns:a16="http://schemas.microsoft.com/office/drawing/2014/main" id="{D31972CC-F3A4-26DF-F583-8D1D260EF566}"/>
              </a:ext>
            </a:extLst>
          </p:cNvPr>
          <p:cNvSpPr txBox="1"/>
          <p:nvPr/>
        </p:nvSpPr>
        <p:spPr>
          <a:xfrm>
            <a:off x="4208023" y="5895895"/>
            <a:ext cx="5977582" cy="228600"/>
          </a:xfrm>
          <a:prstGeom prst="rect">
            <a:avLst/>
          </a:prstGeom>
        </p:spPr>
        <p:txBody>
          <a:bodyPr vert="horz" wrap="square" lIns="0" tIns="12700" rIns="0" bIns="0" rtlCol="0">
            <a:spAutoFit/>
          </a:bodyPr>
          <a:lstStyle/>
          <a:p>
            <a:pPr marL="12700">
              <a:lnSpc>
                <a:spcPct val="100000"/>
              </a:lnSpc>
              <a:spcBef>
                <a:spcPts val="100"/>
              </a:spcBef>
            </a:pPr>
            <a:r>
              <a:rPr sz="1400" spc="-114" dirty="0">
                <a:latin typeface="Arial Narrow"/>
                <a:cs typeface="Arial Narrow"/>
              </a:rPr>
              <a:t>GCAM</a:t>
            </a:r>
            <a:r>
              <a:rPr sz="1400" spc="30" dirty="0">
                <a:latin typeface="Arial Narrow"/>
                <a:cs typeface="Arial Narrow"/>
              </a:rPr>
              <a:t> </a:t>
            </a:r>
            <a:r>
              <a:rPr sz="1400" spc="60" dirty="0">
                <a:latin typeface="Arial Narrow"/>
                <a:cs typeface="Arial Narrow"/>
              </a:rPr>
              <a:t>policy</a:t>
            </a:r>
            <a:r>
              <a:rPr sz="1400" spc="20" dirty="0">
                <a:latin typeface="Arial Narrow"/>
                <a:cs typeface="Arial Narrow"/>
              </a:rPr>
              <a:t> </a:t>
            </a:r>
            <a:r>
              <a:rPr sz="1400" dirty="0">
                <a:latin typeface="Arial Narrow"/>
                <a:cs typeface="Arial Narrow"/>
              </a:rPr>
              <a:t>scenario</a:t>
            </a:r>
            <a:r>
              <a:rPr sz="1400" spc="45" dirty="0">
                <a:latin typeface="Arial Narrow"/>
                <a:cs typeface="Arial Narrow"/>
              </a:rPr>
              <a:t> </a:t>
            </a:r>
            <a:r>
              <a:rPr sz="1400" dirty="0">
                <a:latin typeface="Arial Narrow"/>
                <a:cs typeface="Arial Narrow"/>
              </a:rPr>
              <a:t>(450</a:t>
            </a:r>
            <a:r>
              <a:rPr sz="1400" spc="50" dirty="0">
                <a:latin typeface="Arial Narrow"/>
                <a:cs typeface="Arial Narrow"/>
              </a:rPr>
              <a:t> </a:t>
            </a:r>
            <a:r>
              <a:rPr sz="1400" spc="65" dirty="0">
                <a:latin typeface="Arial Narrow"/>
                <a:cs typeface="Arial Narrow"/>
              </a:rPr>
              <a:t>ppm,</a:t>
            </a:r>
            <a:r>
              <a:rPr sz="1400" spc="50" dirty="0">
                <a:latin typeface="Arial Narrow"/>
                <a:cs typeface="Arial Narrow"/>
              </a:rPr>
              <a:t> </a:t>
            </a:r>
            <a:r>
              <a:rPr sz="1400" dirty="0">
                <a:latin typeface="Arial Narrow"/>
                <a:cs typeface="Arial Narrow"/>
              </a:rPr>
              <a:t>stabilizes</a:t>
            </a:r>
            <a:r>
              <a:rPr sz="1400" spc="45" dirty="0">
                <a:latin typeface="Arial Narrow"/>
                <a:cs typeface="Arial Narrow"/>
              </a:rPr>
              <a:t> </a:t>
            </a:r>
            <a:r>
              <a:rPr sz="1400" spc="70" dirty="0">
                <a:latin typeface="Arial Narrow"/>
                <a:cs typeface="Arial Narrow"/>
              </a:rPr>
              <a:t>at</a:t>
            </a:r>
            <a:r>
              <a:rPr sz="1400" spc="50" dirty="0">
                <a:latin typeface="Arial Narrow"/>
                <a:cs typeface="Arial Narrow"/>
              </a:rPr>
              <a:t> </a:t>
            </a:r>
            <a:r>
              <a:rPr sz="1400" dirty="0">
                <a:latin typeface="Arial Narrow"/>
                <a:cs typeface="Arial Narrow"/>
              </a:rPr>
              <a:t>dT</a:t>
            </a:r>
            <a:r>
              <a:rPr sz="1400" spc="110" dirty="0">
                <a:latin typeface="Arial Narrow"/>
                <a:cs typeface="Arial Narrow"/>
              </a:rPr>
              <a:t> </a:t>
            </a:r>
            <a:r>
              <a:rPr sz="1400" dirty="0">
                <a:latin typeface="Arial Narrow"/>
                <a:cs typeface="Arial Narrow"/>
              </a:rPr>
              <a:t>=</a:t>
            </a:r>
            <a:r>
              <a:rPr sz="1400" spc="50" dirty="0">
                <a:latin typeface="Arial Narrow"/>
                <a:cs typeface="Arial Narrow"/>
              </a:rPr>
              <a:t> </a:t>
            </a:r>
            <a:r>
              <a:rPr sz="1400" dirty="0">
                <a:latin typeface="Arial Narrow"/>
                <a:cs typeface="Arial Narrow"/>
              </a:rPr>
              <a:t>2.25</a:t>
            </a:r>
            <a:r>
              <a:rPr sz="1400" spc="50" dirty="0">
                <a:latin typeface="Arial Narrow"/>
                <a:cs typeface="Arial Narrow"/>
              </a:rPr>
              <a:t> </a:t>
            </a:r>
            <a:r>
              <a:rPr sz="1400" spc="-200" dirty="0">
                <a:latin typeface="Arial Narrow"/>
                <a:cs typeface="Arial Narrow"/>
              </a:rPr>
              <a:t>°C</a:t>
            </a:r>
            <a:r>
              <a:rPr sz="1400" dirty="0">
                <a:latin typeface="Arial Narrow"/>
                <a:cs typeface="Arial Narrow"/>
              </a:rPr>
              <a:t> by</a:t>
            </a:r>
            <a:r>
              <a:rPr sz="1400" spc="20" dirty="0">
                <a:latin typeface="Arial Narrow"/>
                <a:cs typeface="Arial Narrow"/>
              </a:rPr>
              <a:t> </a:t>
            </a:r>
            <a:r>
              <a:rPr sz="1400" spc="50" dirty="0">
                <a:latin typeface="Arial Narrow"/>
                <a:cs typeface="Arial Narrow"/>
              </a:rPr>
              <a:t>the</a:t>
            </a:r>
            <a:r>
              <a:rPr sz="1400" spc="45" dirty="0">
                <a:latin typeface="Arial Narrow"/>
                <a:cs typeface="Arial Narrow"/>
              </a:rPr>
              <a:t> </a:t>
            </a:r>
            <a:r>
              <a:rPr sz="1400" dirty="0">
                <a:latin typeface="Arial Narrow"/>
                <a:cs typeface="Arial Narrow"/>
              </a:rPr>
              <a:t>end</a:t>
            </a:r>
            <a:r>
              <a:rPr sz="1400" spc="50" dirty="0">
                <a:latin typeface="Arial Narrow"/>
                <a:cs typeface="Arial Narrow"/>
              </a:rPr>
              <a:t> </a:t>
            </a:r>
            <a:r>
              <a:rPr sz="1400" spc="70" dirty="0">
                <a:latin typeface="Arial Narrow"/>
                <a:cs typeface="Arial Narrow"/>
              </a:rPr>
              <a:t>of</a:t>
            </a:r>
            <a:r>
              <a:rPr sz="1400" spc="50" dirty="0">
                <a:latin typeface="Arial Narrow"/>
                <a:cs typeface="Arial Narrow"/>
              </a:rPr>
              <a:t> the</a:t>
            </a:r>
            <a:r>
              <a:rPr sz="1400" spc="45" dirty="0">
                <a:latin typeface="Arial Narrow"/>
                <a:cs typeface="Arial Narrow"/>
              </a:rPr>
              <a:t> </a:t>
            </a:r>
            <a:r>
              <a:rPr sz="1400" spc="-10" dirty="0">
                <a:latin typeface="Arial Narrow"/>
                <a:cs typeface="Arial Narrow"/>
              </a:rPr>
              <a:t>century)</a:t>
            </a:r>
            <a:endParaRPr sz="1400" dirty="0">
              <a:latin typeface="Arial Narrow"/>
              <a:cs typeface="Arial Narrow"/>
            </a:endParaRPr>
          </a:p>
        </p:txBody>
      </p:sp>
      <p:grpSp>
        <p:nvGrpSpPr>
          <p:cNvPr id="73" name="object 7">
            <a:extLst>
              <a:ext uri="{FF2B5EF4-FFF2-40B4-BE49-F238E27FC236}">
                <a16:creationId xmlns:a16="http://schemas.microsoft.com/office/drawing/2014/main" id="{F8602309-F9D1-6C03-9A34-E0D787CA9F75}"/>
              </a:ext>
            </a:extLst>
          </p:cNvPr>
          <p:cNvGrpSpPr/>
          <p:nvPr/>
        </p:nvGrpSpPr>
        <p:grpSpPr>
          <a:xfrm>
            <a:off x="-455026" y="475496"/>
            <a:ext cx="12928600" cy="6438900"/>
            <a:chOff x="76200" y="2197100"/>
            <a:chExt cx="12928600" cy="6438900"/>
          </a:xfrm>
        </p:grpSpPr>
        <p:pic>
          <p:nvPicPr>
            <p:cNvPr id="74" name="object 8">
              <a:extLst>
                <a:ext uri="{FF2B5EF4-FFF2-40B4-BE49-F238E27FC236}">
                  <a16:creationId xmlns:a16="http://schemas.microsoft.com/office/drawing/2014/main" id="{3ED27DAB-0F6D-3E4A-565F-C39C8407F219}"/>
                </a:ext>
              </a:extLst>
            </p:cNvPr>
            <p:cNvPicPr/>
            <p:nvPr/>
          </p:nvPicPr>
          <p:blipFill>
            <a:blip r:embed="rId2" cstate="print"/>
            <a:stretch>
              <a:fillRect/>
            </a:stretch>
          </p:blipFill>
          <p:spPr>
            <a:xfrm>
              <a:off x="76200" y="2197100"/>
              <a:ext cx="12928600" cy="6438900"/>
            </a:xfrm>
            <a:prstGeom prst="rect">
              <a:avLst/>
            </a:prstGeom>
          </p:spPr>
        </p:pic>
        <p:pic>
          <p:nvPicPr>
            <p:cNvPr id="75" name="object 9">
              <a:extLst>
                <a:ext uri="{FF2B5EF4-FFF2-40B4-BE49-F238E27FC236}">
                  <a16:creationId xmlns:a16="http://schemas.microsoft.com/office/drawing/2014/main" id="{EC7DF066-7604-14C4-C634-681DF7BDCB61}"/>
                </a:ext>
              </a:extLst>
            </p:cNvPr>
            <p:cNvPicPr/>
            <p:nvPr/>
          </p:nvPicPr>
          <p:blipFill>
            <a:blip r:embed="rId3" cstate="print"/>
            <a:stretch>
              <a:fillRect/>
            </a:stretch>
          </p:blipFill>
          <p:spPr>
            <a:xfrm>
              <a:off x="326927" y="2284747"/>
              <a:ext cx="12512280" cy="6173451"/>
            </a:xfrm>
            <a:prstGeom prst="rect">
              <a:avLst/>
            </a:prstGeom>
          </p:spPr>
        </p:pic>
        <p:sp>
          <p:nvSpPr>
            <p:cNvPr id="76" name="object 10">
              <a:extLst>
                <a:ext uri="{FF2B5EF4-FFF2-40B4-BE49-F238E27FC236}">
                  <a16:creationId xmlns:a16="http://schemas.microsoft.com/office/drawing/2014/main" id="{A14CDFFF-CB4D-415C-DB22-283C4BA25201}"/>
                </a:ext>
              </a:extLst>
            </p:cNvPr>
            <p:cNvSpPr/>
            <p:nvPr/>
          </p:nvSpPr>
          <p:spPr>
            <a:xfrm>
              <a:off x="218724" y="3418739"/>
              <a:ext cx="39370" cy="23495"/>
            </a:xfrm>
            <a:custGeom>
              <a:avLst/>
              <a:gdLst/>
              <a:ahLst/>
              <a:cxnLst/>
              <a:rect l="l" t="t" r="r" b="b"/>
              <a:pathLst>
                <a:path w="39370" h="23495">
                  <a:moveTo>
                    <a:pt x="34916" y="0"/>
                  </a:moveTo>
                  <a:lnTo>
                    <a:pt x="31031" y="0"/>
                  </a:lnTo>
                  <a:lnTo>
                    <a:pt x="15524" y="3872"/>
                  </a:lnTo>
                  <a:lnTo>
                    <a:pt x="11638" y="11633"/>
                  </a:lnTo>
                  <a:lnTo>
                    <a:pt x="0" y="23284"/>
                  </a:lnTo>
                  <a:lnTo>
                    <a:pt x="11638" y="19411"/>
                  </a:lnTo>
                  <a:lnTo>
                    <a:pt x="15524" y="19411"/>
                  </a:lnTo>
                  <a:lnTo>
                    <a:pt x="23277" y="11633"/>
                  </a:lnTo>
                  <a:lnTo>
                    <a:pt x="27145" y="11633"/>
                  </a:lnTo>
                  <a:lnTo>
                    <a:pt x="38784" y="7762"/>
                  </a:lnTo>
                  <a:lnTo>
                    <a:pt x="34916" y="0"/>
                  </a:lnTo>
                  <a:close/>
                </a:path>
              </a:pathLst>
            </a:custGeom>
            <a:solidFill>
              <a:srgbClr val="EEEFEF"/>
            </a:solidFill>
          </p:spPr>
          <p:txBody>
            <a:bodyPr wrap="square" lIns="0" tIns="0" rIns="0" bIns="0" rtlCol="0"/>
            <a:lstStyle/>
            <a:p>
              <a:endParaRPr/>
            </a:p>
          </p:txBody>
        </p:sp>
        <p:sp>
          <p:nvSpPr>
            <p:cNvPr id="77" name="object 11">
              <a:extLst>
                <a:ext uri="{FF2B5EF4-FFF2-40B4-BE49-F238E27FC236}">
                  <a16:creationId xmlns:a16="http://schemas.microsoft.com/office/drawing/2014/main" id="{DD046BD1-D962-1B60-ACE1-E5C21916542C}"/>
                </a:ext>
              </a:extLst>
            </p:cNvPr>
            <p:cNvSpPr/>
            <p:nvPr/>
          </p:nvSpPr>
          <p:spPr>
            <a:xfrm>
              <a:off x="218724" y="3418741"/>
              <a:ext cx="39370" cy="23495"/>
            </a:xfrm>
            <a:custGeom>
              <a:avLst/>
              <a:gdLst/>
              <a:ahLst/>
              <a:cxnLst/>
              <a:rect l="l" t="t" r="r" b="b"/>
              <a:pathLst>
                <a:path w="39370" h="23495">
                  <a:moveTo>
                    <a:pt x="0" y="23283"/>
                  </a:moveTo>
                  <a:lnTo>
                    <a:pt x="11638" y="11633"/>
                  </a:lnTo>
                  <a:lnTo>
                    <a:pt x="15524" y="3871"/>
                  </a:lnTo>
                  <a:lnTo>
                    <a:pt x="31031" y="0"/>
                  </a:lnTo>
                  <a:lnTo>
                    <a:pt x="34916" y="0"/>
                  </a:lnTo>
                  <a:lnTo>
                    <a:pt x="38784" y="7761"/>
                  </a:lnTo>
                  <a:lnTo>
                    <a:pt x="27145" y="11633"/>
                  </a:lnTo>
                  <a:lnTo>
                    <a:pt x="23277" y="11633"/>
                  </a:lnTo>
                  <a:lnTo>
                    <a:pt x="15524" y="19411"/>
                  </a:lnTo>
                  <a:lnTo>
                    <a:pt x="11638" y="19411"/>
                  </a:lnTo>
                  <a:lnTo>
                    <a:pt x="0" y="23283"/>
                  </a:lnTo>
                </a:path>
              </a:pathLst>
            </a:custGeom>
            <a:ln w="8564">
              <a:solidFill>
                <a:srgbClr val="010202"/>
              </a:solidFill>
            </a:ln>
          </p:spPr>
          <p:txBody>
            <a:bodyPr wrap="square" lIns="0" tIns="0" rIns="0" bIns="0" rtlCol="0"/>
            <a:lstStyle/>
            <a:p>
              <a:endParaRPr/>
            </a:p>
          </p:txBody>
        </p:sp>
        <p:sp>
          <p:nvSpPr>
            <p:cNvPr id="78" name="object 12">
              <a:extLst>
                <a:ext uri="{FF2B5EF4-FFF2-40B4-BE49-F238E27FC236}">
                  <a16:creationId xmlns:a16="http://schemas.microsoft.com/office/drawing/2014/main" id="{04F1583E-1782-D6DB-7317-E15746B9078F}"/>
                </a:ext>
              </a:extLst>
            </p:cNvPr>
            <p:cNvSpPr/>
            <p:nvPr/>
          </p:nvSpPr>
          <p:spPr>
            <a:xfrm>
              <a:off x="156679" y="3438151"/>
              <a:ext cx="27305" cy="15875"/>
            </a:xfrm>
            <a:custGeom>
              <a:avLst/>
              <a:gdLst/>
              <a:ahLst/>
              <a:cxnLst/>
              <a:rect l="l" t="t" r="r" b="b"/>
              <a:pathLst>
                <a:path w="27305" h="15875">
                  <a:moveTo>
                    <a:pt x="23260" y="0"/>
                  </a:moveTo>
                  <a:lnTo>
                    <a:pt x="15506" y="0"/>
                  </a:lnTo>
                  <a:lnTo>
                    <a:pt x="7753" y="3872"/>
                  </a:lnTo>
                  <a:lnTo>
                    <a:pt x="0" y="11650"/>
                  </a:lnTo>
                  <a:lnTo>
                    <a:pt x="0" y="15521"/>
                  </a:lnTo>
                  <a:lnTo>
                    <a:pt x="15506" y="11650"/>
                  </a:lnTo>
                  <a:lnTo>
                    <a:pt x="23260" y="11650"/>
                  </a:lnTo>
                  <a:lnTo>
                    <a:pt x="27145" y="3872"/>
                  </a:lnTo>
                  <a:lnTo>
                    <a:pt x="23260" y="0"/>
                  </a:lnTo>
                  <a:close/>
                </a:path>
              </a:pathLst>
            </a:custGeom>
            <a:solidFill>
              <a:srgbClr val="EEEFEF"/>
            </a:solidFill>
          </p:spPr>
          <p:txBody>
            <a:bodyPr wrap="square" lIns="0" tIns="0" rIns="0" bIns="0" rtlCol="0"/>
            <a:lstStyle/>
            <a:p>
              <a:endParaRPr/>
            </a:p>
          </p:txBody>
        </p:sp>
        <p:sp>
          <p:nvSpPr>
            <p:cNvPr id="79" name="object 13">
              <a:extLst>
                <a:ext uri="{FF2B5EF4-FFF2-40B4-BE49-F238E27FC236}">
                  <a16:creationId xmlns:a16="http://schemas.microsoft.com/office/drawing/2014/main" id="{3C6EE645-79CE-268B-1697-D5821F3D2FA3}"/>
                </a:ext>
              </a:extLst>
            </p:cNvPr>
            <p:cNvSpPr/>
            <p:nvPr/>
          </p:nvSpPr>
          <p:spPr>
            <a:xfrm>
              <a:off x="156678" y="3438153"/>
              <a:ext cx="27305" cy="15875"/>
            </a:xfrm>
            <a:custGeom>
              <a:avLst/>
              <a:gdLst/>
              <a:ahLst/>
              <a:cxnLst/>
              <a:rect l="l" t="t" r="r" b="b"/>
              <a:pathLst>
                <a:path w="27305" h="15875">
                  <a:moveTo>
                    <a:pt x="23260" y="11650"/>
                  </a:moveTo>
                  <a:lnTo>
                    <a:pt x="15507" y="11650"/>
                  </a:lnTo>
                  <a:lnTo>
                    <a:pt x="0" y="15522"/>
                  </a:lnTo>
                  <a:lnTo>
                    <a:pt x="0" y="11650"/>
                  </a:lnTo>
                  <a:lnTo>
                    <a:pt x="3868" y="7761"/>
                  </a:lnTo>
                  <a:lnTo>
                    <a:pt x="7753" y="3871"/>
                  </a:lnTo>
                  <a:lnTo>
                    <a:pt x="15507" y="0"/>
                  </a:lnTo>
                  <a:lnTo>
                    <a:pt x="23260" y="0"/>
                  </a:lnTo>
                  <a:lnTo>
                    <a:pt x="27145" y="3871"/>
                  </a:lnTo>
                  <a:lnTo>
                    <a:pt x="23260" y="11650"/>
                  </a:lnTo>
                </a:path>
              </a:pathLst>
            </a:custGeom>
            <a:ln w="8564">
              <a:solidFill>
                <a:srgbClr val="010202"/>
              </a:solidFill>
            </a:ln>
          </p:spPr>
          <p:txBody>
            <a:bodyPr wrap="square" lIns="0" tIns="0" rIns="0" bIns="0" rtlCol="0"/>
            <a:lstStyle/>
            <a:p>
              <a:endParaRPr/>
            </a:p>
          </p:txBody>
        </p:sp>
        <p:pic>
          <p:nvPicPr>
            <p:cNvPr id="80" name="object 14">
              <a:extLst>
                <a:ext uri="{FF2B5EF4-FFF2-40B4-BE49-F238E27FC236}">
                  <a16:creationId xmlns:a16="http://schemas.microsoft.com/office/drawing/2014/main" id="{A5CFC02A-6DD3-13CB-9E6D-D576FA8EE8FE}"/>
                </a:ext>
              </a:extLst>
            </p:cNvPr>
            <p:cNvPicPr/>
            <p:nvPr/>
          </p:nvPicPr>
          <p:blipFill>
            <a:blip r:embed="rId4" cstate="print"/>
            <a:stretch>
              <a:fillRect/>
            </a:stretch>
          </p:blipFill>
          <p:spPr>
            <a:xfrm>
              <a:off x="9309100" y="3721100"/>
              <a:ext cx="1320800" cy="1320800"/>
            </a:xfrm>
            <a:prstGeom prst="rect">
              <a:avLst/>
            </a:prstGeom>
          </p:spPr>
        </p:pic>
        <p:sp>
          <p:nvSpPr>
            <p:cNvPr id="81" name="object 15">
              <a:extLst>
                <a:ext uri="{FF2B5EF4-FFF2-40B4-BE49-F238E27FC236}">
                  <a16:creationId xmlns:a16="http://schemas.microsoft.com/office/drawing/2014/main" id="{FA56AFF7-3581-2027-54D7-EC469E9E6F35}"/>
                </a:ext>
              </a:extLst>
            </p:cNvPr>
            <p:cNvSpPr/>
            <p:nvPr/>
          </p:nvSpPr>
          <p:spPr>
            <a:xfrm>
              <a:off x="9423895" y="3835895"/>
              <a:ext cx="977265" cy="977265"/>
            </a:xfrm>
            <a:custGeom>
              <a:avLst/>
              <a:gdLst/>
              <a:ahLst/>
              <a:cxnLst/>
              <a:rect l="l" t="t" r="r" b="b"/>
              <a:pathLst>
                <a:path w="977265" h="977264">
                  <a:moveTo>
                    <a:pt x="510530" y="0"/>
                  </a:moveTo>
                  <a:lnTo>
                    <a:pt x="466378" y="0"/>
                  </a:lnTo>
                  <a:lnTo>
                    <a:pt x="422370" y="3964"/>
                  </a:lnTo>
                  <a:lnTo>
                    <a:pt x="378797" y="11892"/>
                  </a:lnTo>
                  <a:lnTo>
                    <a:pt x="335948" y="23785"/>
                  </a:lnTo>
                  <a:lnTo>
                    <a:pt x="294114" y="39642"/>
                  </a:lnTo>
                  <a:lnTo>
                    <a:pt x="253584" y="59464"/>
                  </a:lnTo>
                  <a:lnTo>
                    <a:pt x="214647" y="83250"/>
                  </a:lnTo>
                  <a:lnTo>
                    <a:pt x="177594" y="111000"/>
                  </a:lnTo>
                  <a:lnTo>
                    <a:pt x="142714" y="142714"/>
                  </a:lnTo>
                  <a:lnTo>
                    <a:pt x="111000" y="177594"/>
                  </a:lnTo>
                  <a:lnTo>
                    <a:pt x="83250" y="214647"/>
                  </a:lnTo>
                  <a:lnTo>
                    <a:pt x="59464" y="253584"/>
                  </a:lnTo>
                  <a:lnTo>
                    <a:pt x="39642" y="294114"/>
                  </a:lnTo>
                  <a:lnTo>
                    <a:pt x="23785" y="335948"/>
                  </a:lnTo>
                  <a:lnTo>
                    <a:pt x="11892" y="378797"/>
                  </a:lnTo>
                  <a:lnTo>
                    <a:pt x="3964" y="422370"/>
                  </a:lnTo>
                  <a:lnTo>
                    <a:pt x="0" y="466378"/>
                  </a:lnTo>
                  <a:lnTo>
                    <a:pt x="0" y="510530"/>
                  </a:lnTo>
                  <a:lnTo>
                    <a:pt x="3964" y="554538"/>
                  </a:lnTo>
                  <a:lnTo>
                    <a:pt x="11892" y="598111"/>
                  </a:lnTo>
                  <a:lnTo>
                    <a:pt x="23785" y="640959"/>
                  </a:lnTo>
                  <a:lnTo>
                    <a:pt x="39642" y="682794"/>
                  </a:lnTo>
                  <a:lnTo>
                    <a:pt x="59464" y="723324"/>
                  </a:lnTo>
                  <a:lnTo>
                    <a:pt x="83250" y="762261"/>
                  </a:lnTo>
                  <a:lnTo>
                    <a:pt x="111000" y="799314"/>
                  </a:lnTo>
                  <a:lnTo>
                    <a:pt x="142714" y="834194"/>
                  </a:lnTo>
                  <a:lnTo>
                    <a:pt x="177594" y="865908"/>
                  </a:lnTo>
                  <a:lnTo>
                    <a:pt x="214647" y="893658"/>
                  </a:lnTo>
                  <a:lnTo>
                    <a:pt x="253584" y="917444"/>
                  </a:lnTo>
                  <a:lnTo>
                    <a:pt x="294114" y="937265"/>
                  </a:lnTo>
                  <a:lnTo>
                    <a:pt x="335948" y="953123"/>
                  </a:lnTo>
                  <a:lnTo>
                    <a:pt x="378797" y="965016"/>
                  </a:lnTo>
                  <a:lnTo>
                    <a:pt x="422370" y="972944"/>
                  </a:lnTo>
                  <a:lnTo>
                    <a:pt x="466378" y="976908"/>
                  </a:lnTo>
                  <a:lnTo>
                    <a:pt x="510530" y="976908"/>
                  </a:lnTo>
                  <a:lnTo>
                    <a:pt x="554538" y="972944"/>
                  </a:lnTo>
                  <a:lnTo>
                    <a:pt x="598111" y="965016"/>
                  </a:lnTo>
                  <a:lnTo>
                    <a:pt x="640959" y="953123"/>
                  </a:lnTo>
                  <a:lnTo>
                    <a:pt x="682794" y="937265"/>
                  </a:lnTo>
                  <a:lnTo>
                    <a:pt x="723324" y="917444"/>
                  </a:lnTo>
                  <a:lnTo>
                    <a:pt x="762261" y="893658"/>
                  </a:lnTo>
                  <a:lnTo>
                    <a:pt x="799314" y="865908"/>
                  </a:lnTo>
                  <a:lnTo>
                    <a:pt x="834194" y="834194"/>
                  </a:lnTo>
                  <a:lnTo>
                    <a:pt x="865908" y="799314"/>
                  </a:lnTo>
                  <a:lnTo>
                    <a:pt x="893658" y="762261"/>
                  </a:lnTo>
                  <a:lnTo>
                    <a:pt x="917444" y="723324"/>
                  </a:lnTo>
                  <a:lnTo>
                    <a:pt x="937265" y="682794"/>
                  </a:lnTo>
                  <a:lnTo>
                    <a:pt x="953123" y="640959"/>
                  </a:lnTo>
                  <a:lnTo>
                    <a:pt x="965016" y="598111"/>
                  </a:lnTo>
                  <a:lnTo>
                    <a:pt x="972944" y="554538"/>
                  </a:lnTo>
                  <a:lnTo>
                    <a:pt x="976908" y="510530"/>
                  </a:lnTo>
                  <a:lnTo>
                    <a:pt x="976908" y="466378"/>
                  </a:lnTo>
                  <a:lnTo>
                    <a:pt x="972944" y="422370"/>
                  </a:lnTo>
                  <a:lnTo>
                    <a:pt x="965016" y="378797"/>
                  </a:lnTo>
                  <a:lnTo>
                    <a:pt x="953123" y="335948"/>
                  </a:lnTo>
                  <a:lnTo>
                    <a:pt x="937265" y="294114"/>
                  </a:lnTo>
                  <a:lnTo>
                    <a:pt x="917444" y="253584"/>
                  </a:lnTo>
                  <a:lnTo>
                    <a:pt x="893658" y="214647"/>
                  </a:lnTo>
                  <a:lnTo>
                    <a:pt x="865908" y="177594"/>
                  </a:lnTo>
                  <a:lnTo>
                    <a:pt x="834194" y="142714"/>
                  </a:lnTo>
                  <a:lnTo>
                    <a:pt x="799314" y="111000"/>
                  </a:lnTo>
                  <a:lnTo>
                    <a:pt x="762261" y="83250"/>
                  </a:lnTo>
                  <a:lnTo>
                    <a:pt x="723324" y="59464"/>
                  </a:lnTo>
                  <a:lnTo>
                    <a:pt x="682794" y="39642"/>
                  </a:lnTo>
                  <a:lnTo>
                    <a:pt x="640959" y="23785"/>
                  </a:lnTo>
                  <a:lnTo>
                    <a:pt x="598111" y="11892"/>
                  </a:lnTo>
                  <a:lnTo>
                    <a:pt x="554538" y="3964"/>
                  </a:lnTo>
                  <a:lnTo>
                    <a:pt x="510530" y="0"/>
                  </a:lnTo>
                  <a:close/>
                </a:path>
              </a:pathLst>
            </a:custGeom>
            <a:solidFill>
              <a:srgbClr val="B6DA77"/>
            </a:solidFill>
          </p:spPr>
          <p:txBody>
            <a:bodyPr wrap="square" lIns="0" tIns="0" rIns="0" bIns="0" rtlCol="0"/>
            <a:lstStyle/>
            <a:p>
              <a:endParaRPr/>
            </a:p>
          </p:txBody>
        </p:sp>
        <p:sp>
          <p:nvSpPr>
            <p:cNvPr id="82" name="object 16">
              <a:extLst>
                <a:ext uri="{FF2B5EF4-FFF2-40B4-BE49-F238E27FC236}">
                  <a16:creationId xmlns:a16="http://schemas.microsoft.com/office/drawing/2014/main" id="{D96A87D4-D836-AB7B-FF10-E2446F212B6C}"/>
                </a:ext>
              </a:extLst>
            </p:cNvPr>
            <p:cNvSpPr/>
            <p:nvPr/>
          </p:nvSpPr>
          <p:spPr>
            <a:xfrm>
              <a:off x="9423895" y="3835895"/>
              <a:ext cx="977265" cy="977265"/>
            </a:xfrm>
            <a:custGeom>
              <a:avLst/>
              <a:gdLst/>
              <a:ahLst/>
              <a:cxnLst/>
              <a:rect l="l" t="t" r="r" b="b"/>
              <a:pathLst>
                <a:path w="977265" h="977264">
                  <a:moveTo>
                    <a:pt x="834194" y="142714"/>
                  </a:moveTo>
                  <a:lnTo>
                    <a:pt x="865908" y="177594"/>
                  </a:lnTo>
                  <a:lnTo>
                    <a:pt x="893658" y="214647"/>
                  </a:lnTo>
                  <a:lnTo>
                    <a:pt x="917444" y="253584"/>
                  </a:lnTo>
                  <a:lnTo>
                    <a:pt x="937265" y="294114"/>
                  </a:lnTo>
                  <a:lnTo>
                    <a:pt x="953123" y="335948"/>
                  </a:lnTo>
                  <a:lnTo>
                    <a:pt x="965016" y="378797"/>
                  </a:lnTo>
                  <a:lnTo>
                    <a:pt x="972944" y="422370"/>
                  </a:lnTo>
                  <a:lnTo>
                    <a:pt x="976908" y="466378"/>
                  </a:lnTo>
                  <a:lnTo>
                    <a:pt x="976908" y="510530"/>
                  </a:lnTo>
                  <a:lnTo>
                    <a:pt x="972944" y="554538"/>
                  </a:lnTo>
                  <a:lnTo>
                    <a:pt x="965016" y="598111"/>
                  </a:lnTo>
                  <a:lnTo>
                    <a:pt x="953123" y="640959"/>
                  </a:lnTo>
                  <a:lnTo>
                    <a:pt x="937265" y="682794"/>
                  </a:lnTo>
                  <a:lnTo>
                    <a:pt x="917444" y="723324"/>
                  </a:lnTo>
                  <a:lnTo>
                    <a:pt x="893658" y="762261"/>
                  </a:lnTo>
                  <a:lnTo>
                    <a:pt x="865908" y="799314"/>
                  </a:lnTo>
                  <a:lnTo>
                    <a:pt x="834194" y="834194"/>
                  </a:lnTo>
                  <a:lnTo>
                    <a:pt x="799314" y="865908"/>
                  </a:lnTo>
                  <a:lnTo>
                    <a:pt x="762261" y="893658"/>
                  </a:lnTo>
                  <a:lnTo>
                    <a:pt x="723324" y="917444"/>
                  </a:lnTo>
                  <a:lnTo>
                    <a:pt x="682794" y="937265"/>
                  </a:lnTo>
                  <a:lnTo>
                    <a:pt x="640959" y="953123"/>
                  </a:lnTo>
                  <a:lnTo>
                    <a:pt x="598111" y="965016"/>
                  </a:lnTo>
                  <a:lnTo>
                    <a:pt x="554538" y="972944"/>
                  </a:lnTo>
                  <a:lnTo>
                    <a:pt x="510530" y="976908"/>
                  </a:lnTo>
                  <a:lnTo>
                    <a:pt x="466378" y="976908"/>
                  </a:lnTo>
                  <a:lnTo>
                    <a:pt x="422370" y="972944"/>
                  </a:lnTo>
                  <a:lnTo>
                    <a:pt x="378797" y="965016"/>
                  </a:lnTo>
                  <a:lnTo>
                    <a:pt x="335948" y="953123"/>
                  </a:lnTo>
                  <a:lnTo>
                    <a:pt x="294114" y="937265"/>
                  </a:lnTo>
                  <a:lnTo>
                    <a:pt x="253584" y="917444"/>
                  </a:lnTo>
                  <a:lnTo>
                    <a:pt x="214647" y="893658"/>
                  </a:lnTo>
                  <a:lnTo>
                    <a:pt x="177594" y="865908"/>
                  </a:lnTo>
                  <a:lnTo>
                    <a:pt x="142714" y="834194"/>
                  </a:lnTo>
                  <a:lnTo>
                    <a:pt x="111000" y="799314"/>
                  </a:lnTo>
                  <a:lnTo>
                    <a:pt x="83250" y="762261"/>
                  </a:lnTo>
                  <a:lnTo>
                    <a:pt x="59464" y="723324"/>
                  </a:lnTo>
                  <a:lnTo>
                    <a:pt x="39642" y="682794"/>
                  </a:lnTo>
                  <a:lnTo>
                    <a:pt x="23785" y="640959"/>
                  </a:lnTo>
                  <a:lnTo>
                    <a:pt x="11892" y="598111"/>
                  </a:lnTo>
                  <a:lnTo>
                    <a:pt x="3964" y="554538"/>
                  </a:lnTo>
                  <a:lnTo>
                    <a:pt x="0" y="510530"/>
                  </a:lnTo>
                  <a:lnTo>
                    <a:pt x="0" y="466378"/>
                  </a:lnTo>
                  <a:lnTo>
                    <a:pt x="3964" y="422370"/>
                  </a:lnTo>
                  <a:lnTo>
                    <a:pt x="11892" y="378797"/>
                  </a:lnTo>
                  <a:lnTo>
                    <a:pt x="23785" y="335948"/>
                  </a:lnTo>
                  <a:lnTo>
                    <a:pt x="39642" y="294114"/>
                  </a:lnTo>
                  <a:lnTo>
                    <a:pt x="59464" y="253584"/>
                  </a:lnTo>
                  <a:lnTo>
                    <a:pt x="83250" y="214647"/>
                  </a:lnTo>
                  <a:lnTo>
                    <a:pt x="111000" y="177594"/>
                  </a:lnTo>
                  <a:lnTo>
                    <a:pt x="142714" y="142714"/>
                  </a:lnTo>
                  <a:lnTo>
                    <a:pt x="177594" y="111000"/>
                  </a:lnTo>
                  <a:lnTo>
                    <a:pt x="214647" y="83250"/>
                  </a:lnTo>
                  <a:lnTo>
                    <a:pt x="253584" y="59464"/>
                  </a:lnTo>
                  <a:lnTo>
                    <a:pt x="294114" y="39642"/>
                  </a:lnTo>
                  <a:lnTo>
                    <a:pt x="335948" y="23785"/>
                  </a:lnTo>
                  <a:lnTo>
                    <a:pt x="378797" y="11892"/>
                  </a:lnTo>
                  <a:lnTo>
                    <a:pt x="422370" y="3964"/>
                  </a:lnTo>
                  <a:lnTo>
                    <a:pt x="466378" y="0"/>
                  </a:lnTo>
                  <a:lnTo>
                    <a:pt x="510530" y="0"/>
                  </a:lnTo>
                  <a:lnTo>
                    <a:pt x="554538" y="3964"/>
                  </a:lnTo>
                  <a:lnTo>
                    <a:pt x="598111" y="11892"/>
                  </a:lnTo>
                  <a:lnTo>
                    <a:pt x="640959" y="23785"/>
                  </a:lnTo>
                  <a:lnTo>
                    <a:pt x="682794" y="39642"/>
                  </a:lnTo>
                  <a:lnTo>
                    <a:pt x="723324" y="59464"/>
                  </a:lnTo>
                  <a:lnTo>
                    <a:pt x="762261" y="83250"/>
                  </a:lnTo>
                  <a:lnTo>
                    <a:pt x="799314" y="111000"/>
                  </a:lnTo>
                  <a:lnTo>
                    <a:pt x="834194" y="142714"/>
                  </a:lnTo>
                </a:path>
              </a:pathLst>
            </a:custGeom>
            <a:ln w="12700">
              <a:solidFill>
                <a:srgbClr val="FFFFFF"/>
              </a:solidFill>
            </a:ln>
          </p:spPr>
          <p:txBody>
            <a:bodyPr wrap="square" lIns="0" tIns="0" rIns="0" bIns="0" rtlCol="0"/>
            <a:lstStyle/>
            <a:p>
              <a:endParaRPr/>
            </a:p>
          </p:txBody>
        </p:sp>
        <p:sp>
          <p:nvSpPr>
            <p:cNvPr id="83" name="object 17">
              <a:extLst>
                <a:ext uri="{FF2B5EF4-FFF2-40B4-BE49-F238E27FC236}">
                  <a16:creationId xmlns:a16="http://schemas.microsoft.com/office/drawing/2014/main" id="{0EB93C6E-73A2-D1F1-1839-C11406E8256C}"/>
                </a:ext>
              </a:extLst>
            </p:cNvPr>
            <p:cNvSpPr/>
            <p:nvPr/>
          </p:nvSpPr>
          <p:spPr>
            <a:xfrm>
              <a:off x="9704090" y="4116090"/>
              <a:ext cx="429259" cy="429259"/>
            </a:xfrm>
            <a:custGeom>
              <a:avLst/>
              <a:gdLst/>
              <a:ahLst/>
              <a:cxnLst/>
              <a:rect l="l" t="t" r="r" b="b"/>
              <a:pathLst>
                <a:path w="429259" h="429260">
                  <a:moveTo>
                    <a:pt x="238251" y="0"/>
                  </a:moveTo>
                  <a:lnTo>
                    <a:pt x="190967" y="0"/>
                  </a:lnTo>
                  <a:lnTo>
                    <a:pt x="144599" y="10324"/>
                  </a:lnTo>
                  <a:lnTo>
                    <a:pt x="100981" y="30972"/>
                  </a:lnTo>
                  <a:lnTo>
                    <a:pt x="61945" y="61945"/>
                  </a:lnTo>
                  <a:lnTo>
                    <a:pt x="30972" y="100981"/>
                  </a:lnTo>
                  <a:lnTo>
                    <a:pt x="10324" y="144599"/>
                  </a:lnTo>
                  <a:lnTo>
                    <a:pt x="0" y="190967"/>
                  </a:lnTo>
                  <a:lnTo>
                    <a:pt x="0" y="238251"/>
                  </a:lnTo>
                  <a:lnTo>
                    <a:pt x="10324" y="284618"/>
                  </a:lnTo>
                  <a:lnTo>
                    <a:pt x="30972" y="328236"/>
                  </a:lnTo>
                  <a:lnTo>
                    <a:pt x="61945" y="367273"/>
                  </a:lnTo>
                  <a:lnTo>
                    <a:pt x="100981" y="398245"/>
                  </a:lnTo>
                  <a:lnTo>
                    <a:pt x="144599" y="418894"/>
                  </a:lnTo>
                  <a:lnTo>
                    <a:pt x="190967" y="429218"/>
                  </a:lnTo>
                  <a:lnTo>
                    <a:pt x="238251" y="429218"/>
                  </a:lnTo>
                  <a:lnTo>
                    <a:pt x="284618" y="418894"/>
                  </a:lnTo>
                  <a:lnTo>
                    <a:pt x="328236" y="398245"/>
                  </a:lnTo>
                  <a:lnTo>
                    <a:pt x="367273" y="367273"/>
                  </a:lnTo>
                  <a:lnTo>
                    <a:pt x="398245" y="328236"/>
                  </a:lnTo>
                  <a:lnTo>
                    <a:pt x="418894" y="284618"/>
                  </a:lnTo>
                  <a:lnTo>
                    <a:pt x="429218" y="238251"/>
                  </a:lnTo>
                  <a:lnTo>
                    <a:pt x="429218" y="190967"/>
                  </a:lnTo>
                  <a:lnTo>
                    <a:pt x="418894" y="144599"/>
                  </a:lnTo>
                  <a:lnTo>
                    <a:pt x="398245" y="100981"/>
                  </a:lnTo>
                  <a:lnTo>
                    <a:pt x="367273" y="61945"/>
                  </a:lnTo>
                  <a:lnTo>
                    <a:pt x="328236" y="30972"/>
                  </a:lnTo>
                  <a:lnTo>
                    <a:pt x="284618" y="10324"/>
                  </a:lnTo>
                  <a:lnTo>
                    <a:pt x="238251" y="0"/>
                  </a:lnTo>
                  <a:close/>
                </a:path>
              </a:pathLst>
            </a:custGeom>
            <a:solidFill>
              <a:srgbClr val="84C300"/>
            </a:solidFill>
          </p:spPr>
          <p:txBody>
            <a:bodyPr wrap="square" lIns="0" tIns="0" rIns="0" bIns="0" rtlCol="0"/>
            <a:lstStyle/>
            <a:p>
              <a:endParaRPr/>
            </a:p>
          </p:txBody>
        </p:sp>
        <p:sp>
          <p:nvSpPr>
            <p:cNvPr id="84" name="object 18">
              <a:extLst>
                <a:ext uri="{FF2B5EF4-FFF2-40B4-BE49-F238E27FC236}">
                  <a16:creationId xmlns:a16="http://schemas.microsoft.com/office/drawing/2014/main" id="{02632979-097B-2D89-DB94-EFCE27D04957}"/>
                </a:ext>
              </a:extLst>
            </p:cNvPr>
            <p:cNvSpPr/>
            <p:nvPr/>
          </p:nvSpPr>
          <p:spPr>
            <a:xfrm>
              <a:off x="9704090" y="4116090"/>
              <a:ext cx="429259" cy="429259"/>
            </a:xfrm>
            <a:custGeom>
              <a:avLst/>
              <a:gdLst/>
              <a:ahLst/>
              <a:cxnLst/>
              <a:rect l="l" t="t" r="r" b="b"/>
              <a:pathLst>
                <a:path w="429259" h="429260">
                  <a:moveTo>
                    <a:pt x="367273" y="61945"/>
                  </a:moveTo>
                  <a:lnTo>
                    <a:pt x="398245" y="100981"/>
                  </a:lnTo>
                  <a:lnTo>
                    <a:pt x="418894" y="144599"/>
                  </a:lnTo>
                  <a:lnTo>
                    <a:pt x="429218" y="190967"/>
                  </a:lnTo>
                  <a:lnTo>
                    <a:pt x="429218" y="238251"/>
                  </a:lnTo>
                  <a:lnTo>
                    <a:pt x="418894" y="284618"/>
                  </a:lnTo>
                  <a:lnTo>
                    <a:pt x="398245" y="328236"/>
                  </a:lnTo>
                  <a:lnTo>
                    <a:pt x="367273" y="367273"/>
                  </a:lnTo>
                  <a:lnTo>
                    <a:pt x="328236" y="398245"/>
                  </a:lnTo>
                  <a:lnTo>
                    <a:pt x="284618" y="418894"/>
                  </a:lnTo>
                  <a:lnTo>
                    <a:pt x="238251" y="429218"/>
                  </a:lnTo>
                  <a:lnTo>
                    <a:pt x="190967" y="429218"/>
                  </a:lnTo>
                  <a:lnTo>
                    <a:pt x="144599" y="418894"/>
                  </a:lnTo>
                  <a:lnTo>
                    <a:pt x="100981" y="398245"/>
                  </a:lnTo>
                  <a:lnTo>
                    <a:pt x="61945" y="367273"/>
                  </a:lnTo>
                  <a:lnTo>
                    <a:pt x="30972" y="328236"/>
                  </a:lnTo>
                  <a:lnTo>
                    <a:pt x="10324" y="284618"/>
                  </a:lnTo>
                  <a:lnTo>
                    <a:pt x="0" y="238251"/>
                  </a:lnTo>
                  <a:lnTo>
                    <a:pt x="0" y="190967"/>
                  </a:lnTo>
                  <a:lnTo>
                    <a:pt x="10324" y="144599"/>
                  </a:lnTo>
                  <a:lnTo>
                    <a:pt x="30972" y="100981"/>
                  </a:lnTo>
                  <a:lnTo>
                    <a:pt x="61945" y="61945"/>
                  </a:lnTo>
                  <a:lnTo>
                    <a:pt x="100981" y="30972"/>
                  </a:lnTo>
                  <a:lnTo>
                    <a:pt x="144599" y="10324"/>
                  </a:lnTo>
                  <a:lnTo>
                    <a:pt x="190967" y="0"/>
                  </a:lnTo>
                  <a:lnTo>
                    <a:pt x="238251" y="0"/>
                  </a:lnTo>
                  <a:lnTo>
                    <a:pt x="284618" y="10324"/>
                  </a:lnTo>
                  <a:lnTo>
                    <a:pt x="328236" y="30972"/>
                  </a:lnTo>
                  <a:lnTo>
                    <a:pt x="367273" y="61945"/>
                  </a:lnTo>
                </a:path>
              </a:pathLst>
            </a:custGeom>
            <a:ln w="12700">
              <a:solidFill>
                <a:srgbClr val="FFFFFF"/>
              </a:solidFill>
            </a:ln>
          </p:spPr>
          <p:txBody>
            <a:bodyPr wrap="square" lIns="0" tIns="0" rIns="0" bIns="0" rtlCol="0"/>
            <a:lstStyle/>
            <a:p>
              <a:endParaRPr/>
            </a:p>
          </p:txBody>
        </p:sp>
        <p:pic>
          <p:nvPicPr>
            <p:cNvPr id="85" name="object 19">
              <a:extLst>
                <a:ext uri="{FF2B5EF4-FFF2-40B4-BE49-F238E27FC236}">
                  <a16:creationId xmlns:a16="http://schemas.microsoft.com/office/drawing/2014/main" id="{B5A17A0C-DA58-4BE7-F4FD-FA7801CF2730}"/>
                </a:ext>
              </a:extLst>
            </p:cNvPr>
            <p:cNvPicPr/>
            <p:nvPr/>
          </p:nvPicPr>
          <p:blipFill>
            <a:blip r:embed="rId5" cstate="print"/>
            <a:stretch>
              <a:fillRect/>
            </a:stretch>
          </p:blipFill>
          <p:spPr>
            <a:xfrm>
              <a:off x="1663700" y="3644900"/>
              <a:ext cx="1066800" cy="1066800"/>
            </a:xfrm>
            <a:prstGeom prst="rect">
              <a:avLst/>
            </a:prstGeom>
          </p:spPr>
        </p:pic>
        <p:sp>
          <p:nvSpPr>
            <p:cNvPr id="86" name="object 20">
              <a:extLst>
                <a:ext uri="{FF2B5EF4-FFF2-40B4-BE49-F238E27FC236}">
                  <a16:creationId xmlns:a16="http://schemas.microsoft.com/office/drawing/2014/main" id="{57329530-FC16-ACA3-A5EE-24FBB08CE1E8}"/>
                </a:ext>
              </a:extLst>
            </p:cNvPr>
            <p:cNvSpPr/>
            <p:nvPr/>
          </p:nvSpPr>
          <p:spPr>
            <a:xfrm>
              <a:off x="1778000" y="3759199"/>
              <a:ext cx="723900" cy="723900"/>
            </a:xfrm>
            <a:custGeom>
              <a:avLst/>
              <a:gdLst/>
              <a:ahLst/>
              <a:cxnLst/>
              <a:rect l="l" t="t" r="r" b="b"/>
              <a:pathLst>
                <a:path w="723900" h="723900">
                  <a:moveTo>
                    <a:pt x="361950" y="0"/>
                  </a:moveTo>
                  <a:lnTo>
                    <a:pt x="315736" y="2944"/>
                  </a:lnTo>
                  <a:lnTo>
                    <a:pt x="270132" y="11779"/>
                  </a:lnTo>
                  <a:lnTo>
                    <a:pt x="225748" y="26503"/>
                  </a:lnTo>
                  <a:lnTo>
                    <a:pt x="183193" y="47116"/>
                  </a:lnTo>
                  <a:lnTo>
                    <a:pt x="143078" y="73619"/>
                  </a:lnTo>
                  <a:lnTo>
                    <a:pt x="106013" y="106012"/>
                  </a:lnTo>
                  <a:lnTo>
                    <a:pt x="73620" y="143078"/>
                  </a:lnTo>
                  <a:lnTo>
                    <a:pt x="47117" y="183193"/>
                  </a:lnTo>
                  <a:lnTo>
                    <a:pt x="26503" y="225747"/>
                  </a:lnTo>
                  <a:lnTo>
                    <a:pt x="11779" y="270132"/>
                  </a:lnTo>
                  <a:lnTo>
                    <a:pt x="2944" y="315736"/>
                  </a:lnTo>
                  <a:lnTo>
                    <a:pt x="0" y="361950"/>
                  </a:lnTo>
                  <a:lnTo>
                    <a:pt x="2944" y="408164"/>
                  </a:lnTo>
                  <a:lnTo>
                    <a:pt x="11779" y="453768"/>
                  </a:lnTo>
                  <a:lnTo>
                    <a:pt x="26503" y="498152"/>
                  </a:lnTo>
                  <a:lnTo>
                    <a:pt x="47117" y="540707"/>
                  </a:lnTo>
                  <a:lnTo>
                    <a:pt x="73620" y="580822"/>
                  </a:lnTo>
                  <a:lnTo>
                    <a:pt x="106013" y="617888"/>
                  </a:lnTo>
                  <a:lnTo>
                    <a:pt x="143078" y="650280"/>
                  </a:lnTo>
                  <a:lnTo>
                    <a:pt x="183193" y="676784"/>
                  </a:lnTo>
                  <a:lnTo>
                    <a:pt x="225748" y="697397"/>
                  </a:lnTo>
                  <a:lnTo>
                    <a:pt x="270132" y="712121"/>
                  </a:lnTo>
                  <a:lnTo>
                    <a:pt x="315736" y="720955"/>
                  </a:lnTo>
                  <a:lnTo>
                    <a:pt x="361950" y="723900"/>
                  </a:lnTo>
                  <a:lnTo>
                    <a:pt x="408164" y="720955"/>
                  </a:lnTo>
                  <a:lnTo>
                    <a:pt x="453768" y="712121"/>
                  </a:lnTo>
                  <a:lnTo>
                    <a:pt x="498152" y="697397"/>
                  </a:lnTo>
                  <a:lnTo>
                    <a:pt x="540707" y="676784"/>
                  </a:lnTo>
                  <a:lnTo>
                    <a:pt x="580822" y="650280"/>
                  </a:lnTo>
                  <a:lnTo>
                    <a:pt x="617888" y="617888"/>
                  </a:lnTo>
                  <a:lnTo>
                    <a:pt x="650280" y="580822"/>
                  </a:lnTo>
                  <a:lnTo>
                    <a:pt x="676783" y="540707"/>
                  </a:lnTo>
                  <a:lnTo>
                    <a:pt x="697397" y="498152"/>
                  </a:lnTo>
                  <a:lnTo>
                    <a:pt x="712121" y="453768"/>
                  </a:lnTo>
                  <a:lnTo>
                    <a:pt x="720955" y="408164"/>
                  </a:lnTo>
                  <a:lnTo>
                    <a:pt x="723900" y="361950"/>
                  </a:lnTo>
                  <a:lnTo>
                    <a:pt x="720955" y="315736"/>
                  </a:lnTo>
                  <a:lnTo>
                    <a:pt x="712121" y="270132"/>
                  </a:lnTo>
                  <a:lnTo>
                    <a:pt x="697397" y="225747"/>
                  </a:lnTo>
                  <a:lnTo>
                    <a:pt x="676783" y="183193"/>
                  </a:lnTo>
                  <a:lnTo>
                    <a:pt x="650280" y="143078"/>
                  </a:lnTo>
                  <a:lnTo>
                    <a:pt x="617888" y="106012"/>
                  </a:lnTo>
                  <a:lnTo>
                    <a:pt x="580822" y="73619"/>
                  </a:lnTo>
                  <a:lnTo>
                    <a:pt x="540707" y="47116"/>
                  </a:lnTo>
                  <a:lnTo>
                    <a:pt x="498152" y="26503"/>
                  </a:lnTo>
                  <a:lnTo>
                    <a:pt x="453768" y="11779"/>
                  </a:lnTo>
                  <a:lnTo>
                    <a:pt x="408164" y="2944"/>
                  </a:lnTo>
                  <a:lnTo>
                    <a:pt x="361950" y="0"/>
                  </a:lnTo>
                  <a:close/>
                </a:path>
              </a:pathLst>
            </a:custGeom>
            <a:solidFill>
              <a:srgbClr val="B6DA77"/>
            </a:solidFill>
          </p:spPr>
          <p:txBody>
            <a:bodyPr wrap="square" lIns="0" tIns="0" rIns="0" bIns="0" rtlCol="0"/>
            <a:lstStyle/>
            <a:p>
              <a:endParaRPr/>
            </a:p>
          </p:txBody>
        </p:sp>
        <p:sp>
          <p:nvSpPr>
            <p:cNvPr id="87" name="object 21">
              <a:extLst>
                <a:ext uri="{FF2B5EF4-FFF2-40B4-BE49-F238E27FC236}">
                  <a16:creationId xmlns:a16="http://schemas.microsoft.com/office/drawing/2014/main" id="{A5D010A7-11BC-AF65-D5D6-CD33F41C53A8}"/>
                </a:ext>
              </a:extLst>
            </p:cNvPr>
            <p:cNvSpPr/>
            <p:nvPr/>
          </p:nvSpPr>
          <p:spPr>
            <a:xfrm>
              <a:off x="1778000" y="3759199"/>
              <a:ext cx="723900" cy="723900"/>
            </a:xfrm>
            <a:custGeom>
              <a:avLst/>
              <a:gdLst/>
              <a:ahLst/>
              <a:cxnLst/>
              <a:rect l="l" t="t" r="r" b="b"/>
              <a:pathLst>
                <a:path w="723900" h="723900">
                  <a:moveTo>
                    <a:pt x="617888" y="106012"/>
                  </a:moveTo>
                  <a:lnTo>
                    <a:pt x="650280" y="143078"/>
                  </a:lnTo>
                  <a:lnTo>
                    <a:pt x="676783" y="183193"/>
                  </a:lnTo>
                  <a:lnTo>
                    <a:pt x="697397" y="225747"/>
                  </a:lnTo>
                  <a:lnTo>
                    <a:pt x="712121" y="270132"/>
                  </a:lnTo>
                  <a:lnTo>
                    <a:pt x="720955" y="315736"/>
                  </a:lnTo>
                  <a:lnTo>
                    <a:pt x="723900" y="361950"/>
                  </a:lnTo>
                  <a:lnTo>
                    <a:pt x="720955" y="408164"/>
                  </a:lnTo>
                  <a:lnTo>
                    <a:pt x="712121" y="453768"/>
                  </a:lnTo>
                  <a:lnTo>
                    <a:pt x="697397" y="498152"/>
                  </a:lnTo>
                  <a:lnTo>
                    <a:pt x="676783" y="540707"/>
                  </a:lnTo>
                  <a:lnTo>
                    <a:pt x="650280" y="580822"/>
                  </a:lnTo>
                  <a:lnTo>
                    <a:pt x="617888" y="617888"/>
                  </a:lnTo>
                  <a:lnTo>
                    <a:pt x="580822" y="650280"/>
                  </a:lnTo>
                  <a:lnTo>
                    <a:pt x="540707" y="676784"/>
                  </a:lnTo>
                  <a:lnTo>
                    <a:pt x="498152" y="697397"/>
                  </a:lnTo>
                  <a:lnTo>
                    <a:pt x="453768" y="712121"/>
                  </a:lnTo>
                  <a:lnTo>
                    <a:pt x="408164" y="720955"/>
                  </a:lnTo>
                  <a:lnTo>
                    <a:pt x="361950" y="723900"/>
                  </a:lnTo>
                  <a:lnTo>
                    <a:pt x="315736" y="720955"/>
                  </a:lnTo>
                  <a:lnTo>
                    <a:pt x="270132" y="712121"/>
                  </a:lnTo>
                  <a:lnTo>
                    <a:pt x="225748" y="697397"/>
                  </a:lnTo>
                  <a:lnTo>
                    <a:pt x="183193" y="676784"/>
                  </a:lnTo>
                  <a:lnTo>
                    <a:pt x="143078" y="650280"/>
                  </a:lnTo>
                  <a:lnTo>
                    <a:pt x="106013" y="617888"/>
                  </a:lnTo>
                  <a:lnTo>
                    <a:pt x="73620" y="580822"/>
                  </a:lnTo>
                  <a:lnTo>
                    <a:pt x="47117" y="540707"/>
                  </a:lnTo>
                  <a:lnTo>
                    <a:pt x="26503" y="498152"/>
                  </a:lnTo>
                  <a:lnTo>
                    <a:pt x="11779" y="453768"/>
                  </a:lnTo>
                  <a:lnTo>
                    <a:pt x="2944" y="408164"/>
                  </a:lnTo>
                  <a:lnTo>
                    <a:pt x="0" y="361950"/>
                  </a:lnTo>
                  <a:lnTo>
                    <a:pt x="2944" y="315736"/>
                  </a:lnTo>
                  <a:lnTo>
                    <a:pt x="11779" y="270132"/>
                  </a:lnTo>
                  <a:lnTo>
                    <a:pt x="26503" y="225747"/>
                  </a:lnTo>
                  <a:lnTo>
                    <a:pt x="47117" y="183193"/>
                  </a:lnTo>
                  <a:lnTo>
                    <a:pt x="73620" y="143078"/>
                  </a:lnTo>
                  <a:lnTo>
                    <a:pt x="106013" y="106012"/>
                  </a:lnTo>
                  <a:lnTo>
                    <a:pt x="143078" y="73619"/>
                  </a:lnTo>
                  <a:lnTo>
                    <a:pt x="183193" y="47116"/>
                  </a:lnTo>
                  <a:lnTo>
                    <a:pt x="225748" y="26503"/>
                  </a:lnTo>
                  <a:lnTo>
                    <a:pt x="270132" y="11779"/>
                  </a:lnTo>
                  <a:lnTo>
                    <a:pt x="315736" y="2944"/>
                  </a:lnTo>
                  <a:lnTo>
                    <a:pt x="361950" y="0"/>
                  </a:lnTo>
                  <a:lnTo>
                    <a:pt x="408164" y="2944"/>
                  </a:lnTo>
                  <a:lnTo>
                    <a:pt x="453768" y="11779"/>
                  </a:lnTo>
                  <a:lnTo>
                    <a:pt x="498152" y="26503"/>
                  </a:lnTo>
                  <a:lnTo>
                    <a:pt x="540707" y="47116"/>
                  </a:lnTo>
                  <a:lnTo>
                    <a:pt x="580822" y="73619"/>
                  </a:lnTo>
                  <a:lnTo>
                    <a:pt x="617888" y="106012"/>
                  </a:lnTo>
                </a:path>
              </a:pathLst>
            </a:custGeom>
            <a:ln w="12700">
              <a:solidFill>
                <a:srgbClr val="FFFFFF"/>
              </a:solidFill>
            </a:ln>
          </p:spPr>
          <p:txBody>
            <a:bodyPr wrap="square" lIns="0" tIns="0" rIns="0" bIns="0" rtlCol="0"/>
            <a:lstStyle/>
            <a:p>
              <a:endParaRPr/>
            </a:p>
          </p:txBody>
        </p:sp>
        <p:sp>
          <p:nvSpPr>
            <p:cNvPr id="88" name="object 22">
              <a:extLst>
                <a:ext uri="{FF2B5EF4-FFF2-40B4-BE49-F238E27FC236}">
                  <a16:creationId xmlns:a16="http://schemas.microsoft.com/office/drawing/2014/main" id="{3B40B0A9-0C41-F9D2-334C-D7B7ECF54AF4}"/>
                </a:ext>
              </a:extLst>
            </p:cNvPr>
            <p:cNvSpPr/>
            <p:nvPr/>
          </p:nvSpPr>
          <p:spPr>
            <a:xfrm>
              <a:off x="1880541" y="3861741"/>
              <a:ext cx="519430" cy="519430"/>
            </a:xfrm>
            <a:custGeom>
              <a:avLst/>
              <a:gdLst/>
              <a:ahLst/>
              <a:cxnLst/>
              <a:rect l="l" t="t" r="r" b="b"/>
              <a:pathLst>
                <a:path w="519430" h="519429">
                  <a:moveTo>
                    <a:pt x="281596" y="0"/>
                  </a:moveTo>
                  <a:lnTo>
                    <a:pt x="237220" y="0"/>
                  </a:lnTo>
                  <a:lnTo>
                    <a:pt x="193363" y="7531"/>
                  </a:lnTo>
                  <a:lnTo>
                    <a:pt x="151067" y="22593"/>
                  </a:lnTo>
                  <a:lnTo>
                    <a:pt x="111370" y="45187"/>
                  </a:lnTo>
                  <a:lnTo>
                    <a:pt x="75312" y="75312"/>
                  </a:lnTo>
                  <a:lnTo>
                    <a:pt x="45187" y="111370"/>
                  </a:lnTo>
                  <a:lnTo>
                    <a:pt x="22593" y="151067"/>
                  </a:lnTo>
                  <a:lnTo>
                    <a:pt x="7531" y="193363"/>
                  </a:lnTo>
                  <a:lnTo>
                    <a:pt x="0" y="237220"/>
                  </a:lnTo>
                  <a:lnTo>
                    <a:pt x="0" y="281596"/>
                  </a:lnTo>
                  <a:lnTo>
                    <a:pt x="7531" y="325452"/>
                  </a:lnTo>
                  <a:lnTo>
                    <a:pt x="22593" y="367749"/>
                  </a:lnTo>
                  <a:lnTo>
                    <a:pt x="45187" y="407446"/>
                  </a:lnTo>
                  <a:lnTo>
                    <a:pt x="75312" y="443503"/>
                  </a:lnTo>
                  <a:lnTo>
                    <a:pt x="111370" y="473628"/>
                  </a:lnTo>
                  <a:lnTo>
                    <a:pt x="151067" y="496222"/>
                  </a:lnTo>
                  <a:lnTo>
                    <a:pt x="193363" y="511285"/>
                  </a:lnTo>
                  <a:lnTo>
                    <a:pt x="237220" y="518816"/>
                  </a:lnTo>
                  <a:lnTo>
                    <a:pt x="281596" y="518816"/>
                  </a:lnTo>
                  <a:lnTo>
                    <a:pt x="325452" y="511285"/>
                  </a:lnTo>
                  <a:lnTo>
                    <a:pt x="367749" y="496222"/>
                  </a:lnTo>
                  <a:lnTo>
                    <a:pt x="407446" y="473628"/>
                  </a:lnTo>
                  <a:lnTo>
                    <a:pt x="443503" y="443503"/>
                  </a:lnTo>
                  <a:lnTo>
                    <a:pt x="473628" y="407446"/>
                  </a:lnTo>
                  <a:lnTo>
                    <a:pt x="496222" y="367749"/>
                  </a:lnTo>
                  <a:lnTo>
                    <a:pt x="511285" y="325452"/>
                  </a:lnTo>
                  <a:lnTo>
                    <a:pt x="518816" y="281596"/>
                  </a:lnTo>
                  <a:lnTo>
                    <a:pt x="518816" y="237220"/>
                  </a:lnTo>
                  <a:lnTo>
                    <a:pt x="511285" y="193363"/>
                  </a:lnTo>
                  <a:lnTo>
                    <a:pt x="496222" y="151067"/>
                  </a:lnTo>
                  <a:lnTo>
                    <a:pt x="473628" y="111370"/>
                  </a:lnTo>
                  <a:lnTo>
                    <a:pt x="443503" y="75312"/>
                  </a:lnTo>
                  <a:lnTo>
                    <a:pt x="407446" y="45187"/>
                  </a:lnTo>
                  <a:lnTo>
                    <a:pt x="367749" y="22593"/>
                  </a:lnTo>
                  <a:lnTo>
                    <a:pt x="325452" y="7531"/>
                  </a:lnTo>
                  <a:lnTo>
                    <a:pt x="281596" y="0"/>
                  </a:lnTo>
                  <a:close/>
                </a:path>
              </a:pathLst>
            </a:custGeom>
            <a:solidFill>
              <a:srgbClr val="84C300"/>
            </a:solidFill>
          </p:spPr>
          <p:txBody>
            <a:bodyPr wrap="square" lIns="0" tIns="0" rIns="0" bIns="0" rtlCol="0"/>
            <a:lstStyle/>
            <a:p>
              <a:endParaRPr/>
            </a:p>
          </p:txBody>
        </p:sp>
        <p:sp>
          <p:nvSpPr>
            <p:cNvPr id="89" name="object 23">
              <a:extLst>
                <a:ext uri="{FF2B5EF4-FFF2-40B4-BE49-F238E27FC236}">
                  <a16:creationId xmlns:a16="http://schemas.microsoft.com/office/drawing/2014/main" id="{2013A5A5-F1DF-EA33-37B4-A261087A397A}"/>
                </a:ext>
              </a:extLst>
            </p:cNvPr>
            <p:cNvSpPr/>
            <p:nvPr/>
          </p:nvSpPr>
          <p:spPr>
            <a:xfrm>
              <a:off x="1880541" y="3861741"/>
              <a:ext cx="519430" cy="519430"/>
            </a:xfrm>
            <a:custGeom>
              <a:avLst/>
              <a:gdLst/>
              <a:ahLst/>
              <a:cxnLst/>
              <a:rect l="l" t="t" r="r" b="b"/>
              <a:pathLst>
                <a:path w="519430" h="519429">
                  <a:moveTo>
                    <a:pt x="443503" y="75312"/>
                  </a:moveTo>
                  <a:lnTo>
                    <a:pt x="473628" y="111370"/>
                  </a:lnTo>
                  <a:lnTo>
                    <a:pt x="496222" y="151067"/>
                  </a:lnTo>
                  <a:lnTo>
                    <a:pt x="511285" y="193363"/>
                  </a:lnTo>
                  <a:lnTo>
                    <a:pt x="518816" y="237220"/>
                  </a:lnTo>
                  <a:lnTo>
                    <a:pt x="518816" y="281596"/>
                  </a:lnTo>
                  <a:lnTo>
                    <a:pt x="511285" y="325452"/>
                  </a:lnTo>
                  <a:lnTo>
                    <a:pt x="496222" y="367749"/>
                  </a:lnTo>
                  <a:lnTo>
                    <a:pt x="473628" y="407446"/>
                  </a:lnTo>
                  <a:lnTo>
                    <a:pt x="443503" y="443503"/>
                  </a:lnTo>
                  <a:lnTo>
                    <a:pt x="407446" y="473628"/>
                  </a:lnTo>
                  <a:lnTo>
                    <a:pt x="367749" y="496222"/>
                  </a:lnTo>
                  <a:lnTo>
                    <a:pt x="325452" y="511285"/>
                  </a:lnTo>
                  <a:lnTo>
                    <a:pt x="281596" y="518816"/>
                  </a:lnTo>
                  <a:lnTo>
                    <a:pt x="237220" y="518816"/>
                  </a:lnTo>
                  <a:lnTo>
                    <a:pt x="193363" y="511285"/>
                  </a:lnTo>
                  <a:lnTo>
                    <a:pt x="151067" y="496222"/>
                  </a:lnTo>
                  <a:lnTo>
                    <a:pt x="111370" y="473628"/>
                  </a:lnTo>
                  <a:lnTo>
                    <a:pt x="75312" y="443503"/>
                  </a:lnTo>
                  <a:lnTo>
                    <a:pt x="45187" y="407446"/>
                  </a:lnTo>
                  <a:lnTo>
                    <a:pt x="22593" y="367749"/>
                  </a:lnTo>
                  <a:lnTo>
                    <a:pt x="7531" y="325452"/>
                  </a:lnTo>
                  <a:lnTo>
                    <a:pt x="0" y="281596"/>
                  </a:lnTo>
                  <a:lnTo>
                    <a:pt x="0" y="237220"/>
                  </a:lnTo>
                  <a:lnTo>
                    <a:pt x="7531" y="193363"/>
                  </a:lnTo>
                  <a:lnTo>
                    <a:pt x="22593" y="151067"/>
                  </a:lnTo>
                  <a:lnTo>
                    <a:pt x="45187" y="111370"/>
                  </a:lnTo>
                  <a:lnTo>
                    <a:pt x="75312" y="75312"/>
                  </a:lnTo>
                  <a:lnTo>
                    <a:pt x="111370" y="45187"/>
                  </a:lnTo>
                  <a:lnTo>
                    <a:pt x="151067" y="22593"/>
                  </a:lnTo>
                  <a:lnTo>
                    <a:pt x="193363" y="7531"/>
                  </a:lnTo>
                  <a:lnTo>
                    <a:pt x="237220" y="0"/>
                  </a:lnTo>
                  <a:lnTo>
                    <a:pt x="281596" y="0"/>
                  </a:lnTo>
                  <a:lnTo>
                    <a:pt x="325452" y="7531"/>
                  </a:lnTo>
                  <a:lnTo>
                    <a:pt x="367749" y="22593"/>
                  </a:lnTo>
                  <a:lnTo>
                    <a:pt x="407446" y="45187"/>
                  </a:lnTo>
                  <a:lnTo>
                    <a:pt x="443503" y="75312"/>
                  </a:lnTo>
                </a:path>
              </a:pathLst>
            </a:custGeom>
            <a:ln w="12700">
              <a:solidFill>
                <a:srgbClr val="FFFFFF"/>
              </a:solidFill>
            </a:ln>
          </p:spPr>
          <p:txBody>
            <a:bodyPr wrap="square" lIns="0" tIns="0" rIns="0" bIns="0" rtlCol="0"/>
            <a:lstStyle/>
            <a:p>
              <a:endParaRPr/>
            </a:p>
          </p:txBody>
        </p:sp>
        <p:sp>
          <p:nvSpPr>
            <p:cNvPr id="90" name="object 24">
              <a:extLst>
                <a:ext uri="{FF2B5EF4-FFF2-40B4-BE49-F238E27FC236}">
                  <a16:creationId xmlns:a16="http://schemas.microsoft.com/office/drawing/2014/main" id="{C387DBCD-3548-ADD3-0C89-1D50057C8F0A}"/>
                </a:ext>
              </a:extLst>
            </p:cNvPr>
            <p:cNvSpPr/>
            <p:nvPr/>
          </p:nvSpPr>
          <p:spPr>
            <a:xfrm>
              <a:off x="2438400" y="38354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91" name="object 25">
              <a:extLst>
                <a:ext uri="{FF2B5EF4-FFF2-40B4-BE49-F238E27FC236}">
                  <a16:creationId xmlns:a16="http://schemas.microsoft.com/office/drawing/2014/main" id="{468800DD-6E5A-72BC-111B-56DB57313456}"/>
                </a:ext>
              </a:extLst>
            </p:cNvPr>
            <p:cNvSpPr/>
            <p:nvPr/>
          </p:nvSpPr>
          <p:spPr>
            <a:xfrm>
              <a:off x="2438400" y="38354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92" name="object 26">
            <a:extLst>
              <a:ext uri="{FF2B5EF4-FFF2-40B4-BE49-F238E27FC236}">
                <a16:creationId xmlns:a16="http://schemas.microsoft.com/office/drawing/2014/main" id="{85656922-6318-1ADA-F3F6-DA568A45AA9D}"/>
              </a:ext>
            </a:extLst>
          </p:cNvPr>
          <p:cNvSpPr txBox="1"/>
          <p:nvPr/>
        </p:nvSpPr>
        <p:spPr>
          <a:xfrm>
            <a:off x="2072959" y="2139196"/>
            <a:ext cx="1041400" cy="510540"/>
          </a:xfrm>
          <a:prstGeom prst="rect">
            <a:avLst/>
          </a:prstGeom>
        </p:spPr>
        <p:txBody>
          <a:bodyPr vert="horz" wrap="square" lIns="0" tIns="22860" rIns="0" bIns="0" rtlCol="0">
            <a:spAutoFit/>
          </a:bodyPr>
          <a:lstStyle/>
          <a:p>
            <a:pPr marL="66675" marR="5080" indent="-54610">
              <a:lnSpc>
                <a:spcPts val="1900"/>
              </a:lnSpc>
              <a:spcBef>
                <a:spcPts val="180"/>
              </a:spcBef>
            </a:pPr>
            <a:r>
              <a:rPr sz="1600" dirty="0">
                <a:latin typeface="Arial Narrow"/>
                <a:cs typeface="Arial Narrow"/>
              </a:rPr>
              <a:t>United</a:t>
            </a:r>
            <a:r>
              <a:rPr sz="1600" spc="150" dirty="0">
                <a:latin typeface="Arial Narrow"/>
                <a:cs typeface="Arial Narrow"/>
              </a:rPr>
              <a:t> </a:t>
            </a:r>
            <a:r>
              <a:rPr sz="1600" spc="-20" dirty="0">
                <a:latin typeface="Arial Narrow"/>
                <a:cs typeface="Arial Narrow"/>
              </a:rPr>
              <a:t>States </a:t>
            </a:r>
            <a:r>
              <a:rPr sz="1600" spc="-75" dirty="0">
                <a:latin typeface="Arial Narrow"/>
                <a:cs typeface="Arial Narrow"/>
              </a:rPr>
              <a:t>139–261</a:t>
            </a:r>
            <a:r>
              <a:rPr sz="1600" spc="3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93" name="object 27">
            <a:extLst>
              <a:ext uri="{FF2B5EF4-FFF2-40B4-BE49-F238E27FC236}">
                <a16:creationId xmlns:a16="http://schemas.microsoft.com/office/drawing/2014/main" id="{74817514-4D42-B219-0540-94646EDEC9D0}"/>
              </a:ext>
            </a:extLst>
          </p:cNvPr>
          <p:cNvGrpSpPr/>
          <p:nvPr/>
        </p:nvGrpSpPr>
        <p:grpSpPr>
          <a:xfrm>
            <a:off x="8695324" y="1612146"/>
            <a:ext cx="1384300" cy="584200"/>
            <a:chOff x="9226550" y="3333750"/>
            <a:chExt cx="1384300" cy="584200"/>
          </a:xfrm>
        </p:grpSpPr>
        <p:sp>
          <p:nvSpPr>
            <p:cNvPr id="94" name="object 28">
              <a:extLst>
                <a:ext uri="{FF2B5EF4-FFF2-40B4-BE49-F238E27FC236}">
                  <a16:creationId xmlns:a16="http://schemas.microsoft.com/office/drawing/2014/main" id="{6BC59283-3EC2-31D8-4ED0-F4D612EB8A72}"/>
                </a:ext>
              </a:extLst>
            </p:cNvPr>
            <p:cNvSpPr/>
            <p:nvPr/>
          </p:nvSpPr>
          <p:spPr>
            <a:xfrm>
              <a:off x="9232900" y="33401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95" name="object 29">
              <a:extLst>
                <a:ext uri="{FF2B5EF4-FFF2-40B4-BE49-F238E27FC236}">
                  <a16:creationId xmlns:a16="http://schemas.microsoft.com/office/drawing/2014/main" id="{1A9ED1F6-88B0-8775-4C18-D6963D08A609}"/>
                </a:ext>
              </a:extLst>
            </p:cNvPr>
            <p:cNvSpPr/>
            <p:nvPr/>
          </p:nvSpPr>
          <p:spPr>
            <a:xfrm>
              <a:off x="9232900" y="33401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96" name="object 30">
            <a:extLst>
              <a:ext uri="{FF2B5EF4-FFF2-40B4-BE49-F238E27FC236}">
                <a16:creationId xmlns:a16="http://schemas.microsoft.com/office/drawing/2014/main" id="{EBF8AFA5-1421-5164-679B-136DB95ED99E}"/>
              </a:ext>
            </a:extLst>
          </p:cNvPr>
          <p:cNvSpPr txBox="1"/>
          <p:nvPr/>
        </p:nvSpPr>
        <p:spPr>
          <a:xfrm>
            <a:off x="8947088" y="1643896"/>
            <a:ext cx="893444" cy="510540"/>
          </a:xfrm>
          <a:prstGeom prst="rect">
            <a:avLst/>
          </a:prstGeom>
        </p:spPr>
        <p:txBody>
          <a:bodyPr vert="horz" wrap="square" lIns="0" tIns="22860" rIns="0" bIns="0" rtlCol="0">
            <a:spAutoFit/>
          </a:bodyPr>
          <a:lstStyle/>
          <a:p>
            <a:pPr marL="12700" marR="5080" indent="217804">
              <a:lnSpc>
                <a:spcPts val="1900"/>
              </a:lnSpc>
              <a:spcBef>
                <a:spcPts val="180"/>
              </a:spcBef>
            </a:pPr>
            <a:r>
              <a:rPr sz="1600" spc="-10" dirty="0">
                <a:latin typeface="Arial Narrow"/>
                <a:cs typeface="Arial Narrow"/>
              </a:rPr>
              <a:t>China </a:t>
            </a:r>
            <a:r>
              <a:rPr sz="1600" dirty="0">
                <a:latin typeface="Arial Narrow"/>
                <a:cs typeface="Arial Narrow"/>
              </a:rPr>
              <a:t>93–482</a:t>
            </a:r>
            <a:r>
              <a:rPr sz="1600" spc="-55" dirty="0">
                <a:latin typeface="Arial Narrow"/>
                <a:cs typeface="Arial Narrow"/>
              </a:rPr>
              <a:t> </a:t>
            </a:r>
            <a:r>
              <a:rPr sz="1600" spc="-85" dirty="0">
                <a:latin typeface="Arial Narrow"/>
                <a:cs typeface="Arial Narrow"/>
              </a:rPr>
              <a:t>GW</a:t>
            </a:r>
            <a:endParaRPr sz="1600">
              <a:latin typeface="Arial Narrow"/>
              <a:cs typeface="Arial Narrow"/>
            </a:endParaRPr>
          </a:p>
        </p:txBody>
      </p:sp>
      <p:grpSp>
        <p:nvGrpSpPr>
          <p:cNvPr id="97" name="object 31">
            <a:extLst>
              <a:ext uri="{FF2B5EF4-FFF2-40B4-BE49-F238E27FC236}">
                <a16:creationId xmlns:a16="http://schemas.microsoft.com/office/drawing/2014/main" id="{0F3251B1-6553-6938-2DA4-0589C41D6F78}"/>
              </a:ext>
            </a:extLst>
          </p:cNvPr>
          <p:cNvGrpSpPr/>
          <p:nvPr/>
        </p:nvGrpSpPr>
        <p:grpSpPr>
          <a:xfrm>
            <a:off x="7539624" y="494546"/>
            <a:ext cx="1790700" cy="1238250"/>
            <a:chOff x="8070850" y="2216150"/>
            <a:chExt cx="1790700" cy="1238250"/>
          </a:xfrm>
        </p:grpSpPr>
        <p:pic>
          <p:nvPicPr>
            <p:cNvPr id="98" name="object 32">
              <a:extLst>
                <a:ext uri="{FF2B5EF4-FFF2-40B4-BE49-F238E27FC236}">
                  <a16:creationId xmlns:a16="http://schemas.microsoft.com/office/drawing/2014/main" id="{B07DFFBF-D2C2-AF40-866E-A233477835CB}"/>
                </a:ext>
              </a:extLst>
            </p:cNvPr>
            <p:cNvPicPr/>
            <p:nvPr/>
          </p:nvPicPr>
          <p:blipFill>
            <a:blip r:embed="rId6" cstate="print"/>
            <a:stretch>
              <a:fillRect/>
            </a:stretch>
          </p:blipFill>
          <p:spPr>
            <a:xfrm>
              <a:off x="8585200" y="2578100"/>
              <a:ext cx="876300" cy="876300"/>
            </a:xfrm>
            <a:prstGeom prst="rect">
              <a:avLst/>
            </a:prstGeom>
          </p:spPr>
        </p:pic>
        <p:sp>
          <p:nvSpPr>
            <p:cNvPr id="99" name="object 33">
              <a:extLst>
                <a:ext uri="{FF2B5EF4-FFF2-40B4-BE49-F238E27FC236}">
                  <a16:creationId xmlns:a16="http://schemas.microsoft.com/office/drawing/2014/main" id="{D1C088ED-3D42-1459-A3DC-8E6F6A749B09}"/>
                </a:ext>
              </a:extLst>
            </p:cNvPr>
            <p:cNvSpPr/>
            <p:nvPr/>
          </p:nvSpPr>
          <p:spPr>
            <a:xfrm>
              <a:off x="8700465" y="2693365"/>
              <a:ext cx="531495" cy="531495"/>
            </a:xfrm>
            <a:custGeom>
              <a:avLst/>
              <a:gdLst/>
              <a:ahLst/>
              <a:cxnLst/>
              <a:rect l="l" t="t" r="r" b="b"/>
              <a:pathLst>
                <a:path w="531495" h="531494">
                  <a:moveTo>
                    <a:pt x="288464" y="0"/>
                  </a:moveTo>
                  <a:lnTo>
                    <a:pt x="243005" y="0"/>
                  </a:lnTo>
                  <a:lnTo>
                    <a:pt x="198079" y="7715"/>
                  </a:lnTo>
                  <a:lnTo>
                    <a:pt x="154751" y="23145"/>
                  </a:lnTo>
                  <a:lnTo>
                    <a:pt x="114086" y="46290"/>
                  </a:lnTo>
                  <a:lnTo>
                    <a:pt x="77150" y="77150"/>
                  </a:lnTo>
                  <a:lnTo>
                    <a:pt x="46290" y="114086"/>
                  </a:lnTo>
                  <a:lnTo>
                    <a:pt x="23145" y="154751"/>
                  </a:lnTo>
                  <a:lnTo>
                    <a:pt x="7715" y="198079"/>
                  </a:lnTo>
                  <a:lnTo>
                    <a:pt x="0" y="243005"/>
                  </a:lnTo>
                  <a:lnTo>
                    <a:pt x="0" y="288463"/>
                  </a:lnTo>
                  <a:lnTo>
                    <a:pt x="7715" y="333389"/>
                  </a:lnTo>
                  <a:lnTo>
                    <a:pt x="23145" y="376717"/>
                  </a:lnTo>
                  <a:lnTo>
                    <a:pt x="46290" y="417383"/>
                  </a:lnTo>
                  <a:lnTo>
                    <a:pt x="77150" y="454319"/>
                  </a:lnTo>
                  <a:lnTo>
                    <a:pt x="114086" y="485180"/>
                  </a:lnTo>
                  <a:lnTo>
                    <a:pt x="154751" y="508325"/>
                  </a:lnTo>
                  <a:lnTo>
                    <a:pt x="198079" y="523755"/>
                  </a:lnTo>
                  <a:lnTo>
                    <a:pt x="243005" y="531470"/>
                  </a:lnTo>
                  <a:lnTo>
                    <a:pt x="288464" y="531470"/>
                  </a:lnTo>
                  <a:lnTo>
                    <a:pt x="333390" y="523755"/>
                  </a:lnTo>
                  <a:lnTo>
                    <a:pt x="376718" y="508325"/>
                  </a:lnTo>
                  <a:lnTo>
                    <a:pt x="417383" y="485180"/>
                  </a:lnTo>
                  <a:lnTo>
                    <a:pt x="454319" y="454319"/>
                  </a:lnTo>
                  <a:lnTo>
                    <a:pt x="485179" y="417383"/>
                  </a:lnTo>
                  <a:lnTo>
                    <a:pt x="508324" y="376717"/>
                  </a:lnTo>
                  <a:lnTo>
                    <a:pt x="523754" y="333389"/>
                  </a:lnTo>
                  <a:lnTo>
                    <a:pt x="531469" y="288463"/>
                  </a:lnTo>
                  <a:lnTo>
                    <a:pt x="531469" y="243005"/>
                  </a:lnTo>
                  <a:lnTo>
                    <a:pt x="523754" y="198079"/>
                  </a:lnTo>
                  <a:lnTo>
                    <a:pt x="508324" y="154751"/>
                  </a:lnTo>
                  <a:lnTo>
                    <a:pt x="485179" y="114086"/>
                  </a:lnTo>
                  <a:lnTo>
                    <a:pt x="454319" y="77150"/>
                  </a:lnTo>
                  <a:lnTo>
                    <a:pt x="417383" y="46290"/>
                  </a:lnTo>
                  <a:lnTo>
                    <a:pt x="376718" y="23145"/>
                  </a:lnTo>
                  <a:lnTo>
                    <a:pt x="333390" y="7715"/>
                  </a:lnTo>
                  <a:lnTo>
                    <a:pt x="288464" y="0"/>
                  </a:lnTo>
                  <a:close/>
                </a:path>
              </a:pathLst>
            </a:custGeom>
            <a:solidFill>
              <a:srgbClr val="B6DA77"/>
            </a:solidFill>
          </p:spPr>
          <p:txBody>
            <a:bodyPr wrap="square" lIns="0" tIns="0" rIns="0" bIns="0" rtlCol="0"/>
            <a:lstStyle/>
            <a:p>
              <a:endParaRPr/>
            </a:p>
          </p:txBody>
        </p:sp>
        <p:sp>
          <p:nvSpPr>
            <p:cNvPr id="100" name="object 34">
              <a:extLst>
                <a:ext uri="{FF2B5EF4-FFF2-40B4-BE49-F238E27FC236}">
                  <a16:creationId xmlns:a16="http://schemas.microsoft.com/office/drawing/2014/main" id="{E8F1DB36-99C9-67E5-29A5-12B997E2A46D}"/>
                </a:ext>
              </a:extLst>
            </p:cNvPr>
            <p:cNvSpPr/>
            <p:nvPr/>
          </p:nvSpPr>
          <p:spPr>
            <a:xfrm>
              <a:off x="8700465" y="2693365"/>
              <a:ext cx="531495" cy="531495"/>
            </a:xfrm>
            <a:custGeom>
              <a:avLst/>
              <a:gdLst/>
              <a:ahLst/>
              <a:cxnLst/>
              <a:rect l="l" t="t" r="r" b="b"/>
              <a:pathLst>
                <a:path w="531495" h="531494">
                  <a:moveTo>
                    <a:pt x="454319" y="77150"/>
                  </a:moveTo>
                  <a:lnTo>
                    <a:pt x="485179" y="114086"/>
                  </a:lnTo>
                  <a:lnTo>
                    <a:pt x="508324" y="154751"/>
                  </a:lnTo>
                  <a:lnTo>
                    <a:pt x="523754" y="198079"/>
                  </a:lnTo>
                  <a:lnTo>
                    <a:pt x="531469" y="243005"/>
                  </a:lnTo>
                  <a:lnTo>
                    <a:pt x="531469" y="288463"/>
                  </a:lnTo>
                  <a:lnTo>
                    <a:pt x="523754" y="333389"/>
                  </a:lnTo>
                  <a:lnTo>
                    <a:pt x="508324" y="376717"/>
                  </a:lnTo>
                  <a:lnTo>
                    <a:pt x="485179" y="417383"/>
                  </a:lnTo>
                  <a:lnTo>
                    <a:pt x="454319" y="454319"/>
                  </a:lnTo>
                  <a:lnTo>
                    <a:pt x="417383" y="485180"/>
                  </a:lnTo>
                  <a:lnTo>
                    <a:pt x="376718" y="508325"/>
                  </a:lnTo>
                  <a:lnTo>
                    <a:pt x="333390" y="523755"/>
                  </a:lnTo>
                  <a:lnTo>
                    <a:pt x="288464" y="531470"/>
                  </a:lnTo>
                  <a:lnTo>
                    <a:pt x="243005" y="531470"/>
                  </a:lnTo>
                  <a:lnTo>
                    <a:pt x="198079" y="523755"/>
                  </a:lnTo>
                  <a:lnTo>
                    <a:pt x="154751" y="508325"/>
                  </a:lnTo>
                  <a:lnTo>
                    <a:pt x="114086" y="485180"/>
                  </a:lnTo>
                  <a:lnTo>
                    <a:pt x="77150" y="454319"/>
                  </a:lnTo>
                  <a:lnTo>
                    <a:pt x="46290" y="417383"/>
                  </a:lnTo>
                  <a:lnTo>
                    <a:pt x="23145" y="376717"/>
                  </a:lnTo>
                  <a:lnTo>
                    <a:pt x="7715" y="333389"/>
                  </a:lnTo>
                  <a:lnTo>
                    <a:pt x="0" y="288463"/>
                  </a:lnTo>
                  <a:lnTo>
                    <a:pt x="0" y="243005"/>
                  </a:lnTo>
                  <a:lnTo>
                    <a:pt x="7715" y="198079"/>
                  </a:lnTo>
                  <a:lnTo>
                    <a:pt x="23145" y="154751"/>
                  </a:lnTo>
                  <a:lnTo>
                    <a:pt x="46290" y="114086"/>
                  </a:lnTo>
                  <a:lnTo>
                    <a:pt x="77150" y="77150"/>
                  </a:lnTo>
                  <a:lnTo>
                    <a:pt x="114086" y="46290"/>
                  </a:lnTo>
                  <a:lnTo>
                    <a:pt x="154751" y="23145"/>
                  </a:lnTo>
                  <a:lnTo>
                    <a:pt x="198079" y="7715"/>
                  </a:lnTo>
                  <a:lnTo>
                    <a:pt x="243005" y="0"/>
                  </a:lnTo>
                  <a:lnTo>
                    <a:pt x="288464" y="0"/>
                  </a:lnTo>
                  <a:lnTo>
                    <a:pt x="333390" y="7715"/>
                  </a:lnTo>
                  <a:lnTo>
                    <a:pt x="376718" y="23145"/>
                  </a:lnTo>
                  <a:lnTo>
                    <a:pt x="417383" y="46290"/>
                  </a:lnTo>
                  <a:lnTo>
                    <a:pt x="454319" y="77150"/>
                  </a:lnTo>
                </a:path>
              </a:pathLst>
            </a:custGeom>
            <a:ln w="12700">
              <a:solidFill>
                <a:srgbClr val="FFFFFF"/>
              </a:solidFill>
            </a:ln>
          </p:spPr>
          <p:txBody>
            <a:bodyPr wrap="square" lIns="0" tIns="0" rIns="0" bIns="0" rtlCol="0"/>
            <a:lstStyle/>
            <a:p>
              <a:endParaRPr/>
            </a:p>
          </p:txBody>
        </p:sp>
        <p:sp>
          <p:nvSpPr>
            <p:cNvPr id="101" name="object 35">
              <a:extLst>
                <a:ext uri="{FF2B5EF4-FFF2-40B4-BE49-F238E27FC236}">
                  <a16:creationId xmlns:a16="http://schemas.microsoft.com/office/drawing/2014/main" id="{68414A5F-3366-FAB8-C711-1DE73DC53085}"/>
                </a:ext>
              </a:extLst>
            </p:cNvPr>
            <p:cNvSpPr/>
            <p:nvPr/>
          </p:nvSpPr>
          <p:spPr>
            <a:xfrm>
              <a:off x="8788400" y="2781300"/>
              <a:ext cx="355600" cy="355600"/>
            </a:xfrm>
            <a:custGeom>
              <a:avLst/>
              <a:gdLst/>
              <a:ahLst/>
              <a:cxnLst/>
              <a:rect l="l" t="t" r="r" b="b"/>
              <a:pathLst>
                <a:path w="355600" h="355600">
                  <a:moveTo>
                    <a:pt x="177799" y="0"/>
                  </a:moveTo>
                  <a:lnTo>
                    <a:pt x="132696" y="5786"/>
                  </a:lnTo>
                  <a:lnTo>
                    <a:pt x="89989" y="23144"/>
                  </a:lnTo>
                  <a:lnTo>
                    <a:pt x="52076" y="52076"/>
                  </a:lnTo>
                  <a:lnTo>
                    <a:pt x="23144" y="89989"/>
                  </a:lnTo>
                  <a:lnTo>
                    <a:pt x="5786" y="132696"/>
                  </a:lnTo>
                  <a:lnTo>
                    <a:pt x="0" y="177799"/>
                  </a:lnTo>
                  <a:lnTo>
                    <a:pt x="5786" y="222903"/>
                  </a:lnTo>
                  <a:lnTo>
                    <a:pt x="23144" y="265609"/>
                  </a:lnTo>
                  <a:lnTo>
                    <a:pt x="52076" y="303523"/>
                  </a:lnTo>
                  <a:lnTo>
                    <a:pt x="89989" y="332454"/>
                  </a:lnTo>
                  <a:lnTo>
                    <a:pt x="132696" y="349813"/>
                  </a:lnTo>
                  <a:lnTo>
                    <a:pt x="177799" y="355599"/>
                  </a:lnTo>
                  <a:lnTo>
                    <a:pt x="222903" y="349813"/>
                  </a:lnTo>
                  <a:lnTo>
                    <a:pt x="265609" y="332454"/>
                  </a:lnTo>
                  <a:lnTo>
                    <a:pt x="303523" y="303523"/>
                  </a:lnTo>
                  <a:lnTo>
                    <a:pt x="332454" y="265609"/>
                  </a:lnTo>
                  <a:lnTo>
                    <a:pt x="349813" y="222903"/>
                  </a:lnTo>
                  <a:lnTo>
                    <a:pt x="355599" y="177799"/>
                  </a:lnTo>
                  <a:lnTo>
                    <a:pt x="349813" y="132696"/>
                  </a:lnTo>
                  <a:lnTo>
                    <a:pt x="332454" y="89989"/>
                  </a:lnTo>
                  <a:lnTo>
                    <a:pt x="303523" y="52076"/>
                  </a:lnTo>
                  <a:lnTo>
                    <a:pt x="265609" y="23144"/>
                  </a:lnTo>
                  <a:lnTo>
                    <a:pt x="222903" y="5786"/>
                  </a:lnTo>
                  <a:lnTo>
                    <a:pt x="177799" y="0"/>
                  </a:lnTo>
                  <a:close/>
                </a:path>
              </a:pathLst>
            </a:custGeom>
            <a:solidFill>
              <a:srgbClr val="84C300"/>
            </a:solidFill>
          </p:spPr>
          <p:txBody>
            <a:bodyPr wrap="square" lIns="0" tIns="0" rIns="0" bIns="0" rtlCol="0"/>
            <a:lstStyle/>
            <a:p>
              <a:endParaRPr/>
            </a:p>
          </p:txBody>
        </p:sp>
        <p:sp>
          <p:nvSpPr>
            <p:cNvPr id="102" name="object 36">
              <a:extLst>
                <a:ext uri="{FF2B5EF4-FFF2-40B4-BE49-F238E27FC236}">
                  <a16:creationId xmlns:a16="http://schemas.microsoft.com/office/drawing/2014/main" id="{FD6C0873-8BA5-7223-13E2-32B2AE159DC5}"/>
                </a:ext>
              </a:extLst>
            </p:cNvPr>
            <p:cNvSpPr/>
            <p:nvPr/>
          </p:nvSpPr>
          <p:spPr>
            <a:xfrm>
              <a:off x="8788400" y="2781300"/>
              <a:ext cx="355600" cy="355600"/>
            </a:xfrm>
            <a:custGeom>
              <a:avLst/>
              <a:gdLst/>
              <a:ahLst/>
              <a:cxnLst/>
              <a:rect l="l" t="t" r="r" b="b"/>
              <a:pathLst>
                <a:path w="355600" h="355600">
                  <a:moveTo>
                    <a:pt x="303523" y="52076"/>
                  </a:moveTo>
                  <a:lnTo>
                    <a:pt x="332454" y="89989"/>
                  </a:lnTo>
                  <a:lnTo>
                    <a:pt x="349813" y="132696"/>
                  </a:lnTo>
                  <a:lnTo>
                    <a:pt x="355599" y="177799"/>
                  </a:lnTo>
                  <a:lnTo>
                    <a:pt x="349813" y="222903"/>
                  </a:lnTo>
                  <a:lnTo>
                    <a:pt x="332454" y="265609"/>
                  </a:lnTo>
                  <a:lnTo>
                    <a:pt x="303523" y="303523"/>
                  </a:lnTo>
                  <a:lnTo>
                    <a:pt x="265609" y="332454"/>
                  </a:lnTo>
                  <a:lnTo>
                    <a:pt x="222903" y="349813"/>
                  </a:lnTo>
                  <a:lnTo>
                    <a:pt x="177799" y="355599"/>
                  </a:lnTo>
                  <a:lnTo>
                    <a:pt x="132696" y="349813"/>
                  </a:lnTo>
                  <a:lnTo>
                    <a:pt x="89989" y="332454"/>
                  </a:lnTo>
                  <a:lnTo>
                    <a:pt x="52076" y="303523"/>
                  </a:lnTo>
                  <a:lnTo>
                    <a:pt x="23144" y="265609"/>
                  </a:lnTo>
                  <a:lnTo>
                    <a:pt x="5786" y="222903"/>
                  </a:lnTo>
                  <a:lnTo>
                    <a:pt x="0" y="177799"/>
                  </a:lnTo>
                  <a:lnTo>
                    <a:pt x="5786" y="132696"/>
                  </a:lnTo>
                  <a:lnTo>
                    <a:pt x="23144" y="89989"/>
                  </a:lnTo>
                  <a:lnTo>
                    <a:pt x="52076" y="52076"/>
                  </a:lnTo>
                  <a:lnTo>
                    <a:pt x="89989" y="23144"/>
                  </a:lnTo>
                  <a:lnTo>
                    <a:pt x="132696" y="5786"/>
                  </a:lnTo>
                  <a:lnTo>
                    <a:pt x="177799" y="0"/>
                  </a:lnTo>
                  <a:lnTo>
                    <a:pt x="222903" y="5786"/>
                  </a:lnTo>
                  <a:lnTo>
                    <a:pt x="265609" y="23144"/>
                  </a:lnTo>
                  <a:lnTo>
                    <a:pt x="303523" y="52076"/>
                  </a:lnTo>
                </a:path>
              </a:pathLst>
            </a:custGeom>
            <a:ln w="12700">
              <a:solidFill>
                <a:srgbClr val="FFFFFF"/>
              </a:solidFill>
            </a:ln>
          </p:spPr>
          <p:txBody>
            <a:bodyPr wrap="square" lIns="0" tIns="0" rIns="0" bIns="0" rtlCol="0"/>
            <a:lstStyle/>
            <a:p>
              <a:endParaRPr/>
            </a:p>
          </p:txBody>
        </p:sp>
        <p:sp>
          <p:nvSpPr>
            <p:cNvPr id="103" name="object 37">
              <a:extLst>
                <a:ext uri="{FF2B5EF4-FFF2-40B4-BE49-F238E27FC236}">
                  <a16:creationId xmlns:a16="http://schemas.microsoft.com/office/drawing/2014/main" id="{F3164137-4FE8-F358-E0A2-E29427436EF4}"/>
                </a:ext>
              </a:extLst>
            </p:cNvPr>
            <p:cNvSpPr/>
            <p:nvPr/>
          </p:nvSpPr>
          <p:spPr>
            <a:xfrm>
              <a:off x="8077200" y="2222500"/>
              <a:ext cx="1778000" cy="571500"/>
            </a:xfrm>
            <a:custGeom>
              <a:avLst/>
              <a:gdLst/>
              <a:ahLst/>
              <a:cxnLst/>
              <a:rect l="l" t="t" r="r" b="b"/>
              <a:pathLst>
                <a:path w="1778000" h="571500">
                  <a:moveTo>
                    <a:pt x="17367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736725" y="571500"/>
                  </a:lnTo>
                  <a:lnTo>
                    <a:pt x="1752790" y="568256"/>
                  </a:lnTo>
                  <a:lnTo>
                    <a:pt x="1765910" y="559410"/>
                  </a:lnTo>
                  <a:lnTo>
                    <a:pt x="1774756" y="546290"/>
                  </a:lnTo>
                  <a:lnTo>
                    <a:pt x="1778000" y="530225"/>
                  </a:lnTo>
                  <a:lnTo>
                    <a:pt x="1778000" y="41275"/>
                  </a:lnTo>
                  <a:lnTo>
                    <a:pt x="1774756" y="25209"/>
                  </a:lnTo>
                  <a:lnTo>
                    <a:pt x="1765910" y="12089"/>
                  </a:lnTo>
                  <a:lnTo>
                    <a:pt x="1752790" y="3243"/>
                  </a:lnTo>
                  <a:lnTo>
                    <a:pt x="1736725" y="0"/>
                  </a:lnTo>
                  <a:close/>
                </a:path>
              </a:pathLst>
            </a:custGeom>
            <a:solidFill>
              <a:srgbClr val="FFFFFF"/>
            </a:solidFill>
          </p:spPr>
          <p:txBody>
            <a:bodyPr wrap="square" lIns="0" tIns="0" rIns="0" bIns="0" rtlCol="0"/>
            <a:lstStyle/>
            <a:p>
              <a:endParaRPr/>
            </a:p>
          </p:txBody>
        </p:sp>
        <p:sp>
          <p:nvSpPr>
            <p:cNvPr id="104" name="object 38">
              <a:extLst>
                <a:ext uri="{FF2B5EF4-FFF2-40B4-BE49-F238E27FC236}">
                  <a16:creationId xmlns:a16="http://schemas.microsoft.com/office/drawing/2014/main" id="{DF42FD0E-A3AE-9749-BF56-C634A368F66A}"/>
                </a:ext>
              </a:extLst>
            </p:cNvPr>
            <p:cNvSpPr/>
            <p:nvPr/>
          </p:nvSpPr>
          <p:spPr>
            <a:xfrm>
              <a:off x="8077200" y="2222500"/>
              <a:ext cx="1778000" cy="571500"/>
            </a:xfrm>
            <a:custGeom>
              <a:avLst/>
              <a:gdLst/>
              <a:ahLst/>
              <a:cxnLst/>
              <a:rect l="l" t="t" r="r" b="b"/>
              <a:pathLst>
                <a:path w="1778000" h="571500">
                  <a:moveTo>
                    <a:pt x="0" y="530225"/>
                  </a:moveTo>
                  <a:lnTo>
                    <a:pt x="0" y="41275"/>
                  </a:lnTo>
                  <a:lnTo>
                    <a:pt x="3243" y="25209"/>
                  </a:lnTo>
                  <a:lnTo>
                    <a:pt x="12089" y="12089"/>
                  </a:lnTo>
                  <a:lnTo>
                    <a:pt x="25209" y="3243"/>
                  </a:lnTo>
                  <a:lnTo>
                    <a:pt x="41275" y="0"/>
                  </a:lnTo>
                  <a:lnTo>
                    <a:pt x="1736725" y="0"/>
                  </a:lnTo>
                  <a:lnTo>
                    <a:pt x="1752790" y="3243"/>
                  </a:lnTo>
                  <a:lnTo>
                    <a:pt x="1765910" y="12089"/>
                  </a:lnTo>
                  <a:lnTo>
                    <a:pt x="1774756" y="25209"/>
                  </a:lnTo>
                  <a:lnTo>
                    <a:pt x="1778000" y="41275"/>
                  </a:lnTo>
                  <a:lnTo>
                    <a:pt x="1778000" y="530225"/>
                  </a:lnTo>
                  <a:lnTo>
                    <a:pt x="1774756" y="546290"/>
                  </a:lnTo>
                  <a:lnTo>
                    <a:pt x="1765910" y="559410"/>
                  </a:lnTo>
                  <a:lnTo>
                    <a:pt x="1752790" y="568256"/>
                  </a:lnTo>
                  <a:lnTo>
                    <a:pt x="17367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05" name="object 39">
            <a:extLst>
              <a:ext uri="{FF2B5EF4-FFF2-40B4-BE49-F238E27FC236}">
                <a16:creationId xmlns:a16="http://schemas.microsoft.com/office/drawing/2014/main" id="{82186924-C196-BBC3-569D-599A719A18A7}"/>
              </a:ext>
            </a:extLst>
          </p:cNvPr>
          <p:cNvSpPr txBox="1"/>
          <p:nvPr/>
        </p:nvSpPr>
        <p:spPr>
          <a:xfrm>
            <a:off x="7558368" y="526296"/>
            <a:ext cx="1753235" cy="510540"/>
          </a:xfrm>
          <a:prstGeom prst="rect">
            <a:avLst/>
          </a:prstGeom>
        </p:spPr>
        <p:txBody>
          <a:bodyPr vert="horz" wrap="square" lIns="0" tIns="22860" rIns="0" bIns="0" rtlCol="0">
            <a:spAutoFit/>
          </a:bodyPr>
          <a:lstStyle/>
          <a:p>
            <a:pPr marL="429895" marR="118745" indent="-368300">
              <a:lnSpc>
                <a:spcPts val="1900"/>
              </a:lnSpc>
              <a:spcBef>
                <a:spcPts val="180"/>
              </a:spcBef>
            </a:pPr>
            <a:r>
              <a:rPr sz="1600" dirty="0">
                <a:latin typeface="Arial Narrow"/>
                <a:cs typeface="Arial Narrow"/>
              </a:rPr>
              <a:t>Former</a:t>
            </a:r>
            <a:r>
              <a:rPr sz="1600" spc="15" dirty="0">
                <a:latin typeface="Arial Narrow"/>
                <a:cs typeface="Arial Narrow"/>
              </a:rPr>
              <a:t> </a:t>
            </a:r>
            <a:r>
              <a:rPr sz="1600" dirty="0">
                <a:latin typeface="Arial Narrow"/>
                <a:cs typeface="Arial Narrow"/>
              </a:rPr>
              <a:t>Soviet</a:t>
            </a:r>
            <a:r>
              <a:rPr sz="1600" spc="50" dirty="0">
                <a:latin typeface="Arial Narrow"/>
                <a:cs typeface="Arial Narrow"/>
              </a:rPr>
              <a:t> </a:t>
            </a:r>
            <a:r>
              <a:rPr sz="1600" spc="-20" dirty="0">
                <a:latin typeface="Arial Narrow"/>
                <a:cs typeface="Arial Narrow"/>
              </a:rPr>
              <a:t>Union </a:t>
            </a:r>
            <a:r>
              <a:rPr sz="1600" spc="-60" dirty="0">
                <a:latin typeface="Arial Narrow"/>
                <a:cs typeface="Arial Narrow"/>
              </a:rPr>
              <a:t>62–137</a:t>
            </a:r>
            <a:r>
              <a:rPr sz="160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06" name="object 40">
            <a:extLst>
              <a:ext uri="{FF2B5EF4-FFF2-40B4-BE49-F238E27FC236}">
                <a16:creationId xmlns:a16="http://schemas.microsoft.com/office/drawing/2014/main" id="{203DACD7-DFC6-7919-CA7C-38C596D15612}"/>
              </a:ext>
            </a:extLst>
          </p:cNvPr>
          <p:cNvGrpSpPr/>
          <p:nvPr/>
        </p:nvGrpSpPr>
        <p:grpSpPr>
          <a:xfrm>
            <a:off x="5901324" y="3186946"/>
            <a:ext cx="965200" cy="1187450"/>
            <a:chOff x="6432550" y="4908550"/>
            <a:chExt cx="965200" cy="1187450"/>
          </a:xfrm>
        </p:grpSpPr>
        <p:pic>
          <p:nvPicPr>
            <p:cNvPr id="107" name="object 41">
              <a:extLst>
                <a:ext uri="{FF2B5EF4-FFF2-40B4-BE49-F238E27FC236}">
                  <a16:creationId xmlns:a16="http://schemas.microsoft.com/office/drawing/2014/main" id="{4498961F-2FDA-F9E5-A184-8D3D3CDA0BED}"/>
                </a:ext>
              </a:extLst>
            </p:cNvPr>
            <p:cNvPicPr/>
            <p:nvPr/>
          </p:nvPicPr>
          <p:blipFill>
            <a:blip r:embed="rId7" cstate="print"/>
            <a:stretch>
              <a:fillRect/>
            </a:stretch>
          </p:blipFill>
          <p:spPr>
            <a:xfrm>
              <a:off x="6591300" y="5321300"/>
              <a:ext cx="774700" cy="774700"/>
            </a:xfrm>
            <a:prstGeom prst="rect">
              <a:avLst/>
            </a:prstGeom>
          </p:spPr>
        </p:pic>
        <p:sp>
          <p:nvSpPr>
            <p:cNvPr id="108" name="object 42">
              <a:extLst>
                <a:ext uri="{FF2B5EF4-FFF2-40B4-BE49-F238E27FC236}">
                  <a16:creationId xmlns:a16="http://schemas.microsoft.com/office/drawing/2014/main" id="{404B7853-9002-8D09-1D80-C3E2A293435C}"/>
                </a:ext>
              </a:extLst>
            </p:cNvPr>
            <p:cNvSpPr/>
            <p:nvPr/>
          </p:nvSpPr>
          <p:spPr>
            <a:xfrm>
              <a:off x="6706890" y="5436890"/>
              <a:ext cx="429259" cy="429259"/>
            </a:xfrm>
            <a:custGeom>
              <a:avLst/>
              <a:gdLst/>
              <a:ahLst/>
              <a:cxnLst/>
              <a:rect l="l" t="t" r="r" b="b"/>
              <a:pathLst>
                <a:path w="429259" h="429260">
                  <a:moveTo>
                    <a:pt x="238251" y="0"/>
                  </a:moveTo>
                  <a:lnTo>
                    <a:pt x="190967" y="0"/>
                  </a:lnTo>
                  <a:lnTo>
                    <a:pt x="144599" y="10324"/>
                  </a:lnTo>
                  <a:lnTo>
                    <a:pt x="100981" y="30972"/>
                  </a:lnTo>
                  <a:lnTo>
                    <a:pt x="61945" y="61945"/>
                  </a:lnTo>
                  <a:lnTo>
                    <a:pt x="30972" y="100981"/>
                  </a:lnTo>
                  <a:lnTo>
                    <a:pt x="10324" y="144599"/>
                  </a:lnTo>
                  <a:lnTo>
                    <a:pt x="0" y="190967"/>
                  </a:lnTo>
                  <a:lnTo>
                    <a:pt x="0" y="238251"/>
                  </a:lnTo>
                  <a:lnTo>
                    <a:pt x="10324" y="284618"/>
                  </a:lnTo>
                  <a:lnTo>
                    <a:pt x="30972" y="328236"/>
                  </a:lnTo>
                  <a:lnTo>
                    <a:pt x="61945" y="367273"/>
                  </a:lnTo>
                  <a:lnTo>
                    <a:pt x="100981" y="398245"/>
                  </a:lnTo>
                  <a:lnTo>
                    <a:pt x="144599" y="418894"/>
                  </a:lnTo>
                  <a:lnTo>
                    <a:pt x="190967" y="429218"/>
                  </a:lnTo>
                  <a:lnTo>
                    <a:pt x="238251" y="429218"/>
                  </a:lnTo>
                  <a:lnTo>
                    <a:pt x="284618" y="418894"/>
                  </a:lnTo>
                  <a:lnTo>
                    <a:pt x="328236" y="398245"/>
                  </a:lnTo>
                  <a:lnTo>
                    <a:pt x="367273" y="367273"/>
                  </a:lnTo>
                  <a:lnTo>
                    <a:pt x="398245" y="328236"/>
                  </a:lnTo>
                  <a:lnTo>
                    <a:pt x="418894" y="284618"/>
                  </a:lnTo>
                  <a:lnTo>
                    <a:pt x="429218" y="238251"/>
                  </a:lnTo>
                  <a:lnTo>
                    <a:pt x="429218" y="190967"/>
                  </a:lnTo>
                  <a:lnTo>
                    <a:pt x="418894" y="144599"/>
                  </a:lnTo>
                  <a:lnTo>
                    <a:pt x="398245" y="100981"/>
                  </a:lnTo>
                  <a:lnTo>
                    <a:pt x="367273" y="61945"/>
                  </a:lnTo>
                  <a:lnTo>
                    <a:pt x="328236" y="30972"/>
                  </a:lnTo>
                  <a:lnTo>
                    <a:pt x="284618" y="10324"/>
                  </a:lnTo>
                  <a:lnTo>
                    <a:pt x="238251" y="0"/>
                  </a:lnTo>
                  <a:close/>
                </a:path>
              </a:pathLst>
            </a:custGeom>
            <a:solidFill>
              <a:srgbClr val="B6DA77"/>
            </a:solidFill>
          </p:spPr>
          <p:txBody>
            <a:bodyPr wrap="square" lIns="0" tIns="0" rIns="0" bIns="0" rtlCol="0"/>
            <a:lstStyle/>
            <a:p>
              <a:endParaRPr/>
            </a:p>
          </p:txBody>
        </p:sp>
        <p:sp>
          <p:nvSpPr>
            <p:cNvPr id="109" name="object 43">
              <a:extLst>
                <a:ext uri="{FF2B5EF4-FFF2-40B4-BE49-F238E27FC236}">
                  <a16:creationId xmlns:a16="http://schemas.microsoft.com/office/drawing/2014/main" id="{B664365D-13B8-EF88-7D60-571D2278D6AD}"/>
                </a:ext>
              </a:extLst>
            </p:cNvPr>
            <p:cNvSpPr/>
            <p:nvPr/>
          </p:nvSpPr>
          <p:spPr>
            <a:xfrm>
              <a:off x="6706890" y="5436890"/>
              <a:ext cx="429259" cy="429259"/>
            </a:xfrm>
            <a:custGeom>
              <a:avLst/>
              <a:gdLst/>
              <a:ahLst/>
              <a:cxnLst/>
              <a:rect l="l" t="t" r="r" b="b"/>
              <a:pathLst>
                <a:path w="429259" h="429260">
                  <a:moveTo>
                    <a:pt x="367273" y="61945"/>
                  </a:moveTo>
                  <a:lnTo>
                    <a:pt x="398245" y="100981"/>
                  </a:lnTo>
                  <a:lnTo>
                    <a:pt x="418894" y="144599"/>
                  </a:lnTo>
                  <a:lnTo>
                    <a:pt x="429218" y="190967"/>
                  </a:lnTo>
                  <a:lnTo>
                    <a:pt x="429218" y="238251"/>
                  </a:lnTo>
                  <a:lnTo>
                    <a:pt x="418894" y="284618"/>
                  </a:lnTo>
                  <a:lnTo>
                    <a:pt x="398245" y="328236"/>
                  </a:lnTo>
                  <a:lnTo>
                    <a:pt x="367273" y="367273"/>
                  </a:lnTo>
                  <a:lnTo>
                    <a:pt x="328236" y="398245"/>
                  </a:lnTo>
                  <a:lnTo>
                    <a:pt x="284618" y="418894"/>
                  </a:lnTo>
                  <a:lnTo>
                    <a:pt x="238251" y="429218"/>
                  </a:lnTo>
                  <a:lnTo>
                    <a:pt x="190967" y="429218"/>
                  </a:lnTo>
                  <a:lnTo>
                    <a:pt x="144599" y="418894"/>
                  </a:lnTo>
                  <a:lnTo>
                    <a:pt x="100981" y="398245"/>
                  </a:lnTo>
                  <a:lnTo>
                    <a:pt x="61945" y="367273"/>
                  </a:lnTo>
                  <a:lnTo>
                    <a:pt x="30972" y="328236"/>
                  </a:lnTo>
                  <a:lnTo>
                    <a:pt x="10324" y="284618"/>
                  </a:lnTo>
                  <a:lnTo>
                    <a:pt x="0" y="238251"/>
                  </a:lnTo>
                  <a:lnTo>
                    <a:pt x="0" y="190967"/>
                  </a:lnTo>
                  <a:lnTo>
                    <a:pt x="10324" y="144599"/>
                  </a:lnTo>
                  <a:lnTo>
                    <a:pt x="30972" y="100981"/>
                  </a:lnTo>
                  <a:lnTo>
                    <a:pt x="61945" y="61945"/>
                  </a:lnTo>
                  <a:lnTo>
                    <a:pt x="100981" y="30972"/>
                  </a:lnTo>
                  <a:lnTo>
                    <a:pt x="144599" y="10324"/>
                  </a:lnTo>
                  <a:lnTo>
                    <a:pt x="190967" y="0"/>
                  </a:lnTo>
                  <a:lnTo>
                    <a:pt x="238251" y="0"/>
                  </a:lnTo>
                  <a:lnTo>
                    <a:pt x="284618" y="10324"/>
                  </a:lnTo>
                  <a:lnTo>
                    <a:pt x="328236" y="30972"/>
                  </a:lnTo>
                  <a:lnTo>
                    <a:pt x="367273" y="61945"/>
                  </a:lnTo>
                </a:path>
              </a:pathLst>
            </a:custGeom>
            <a:ln w="12700">
              <a:solidFill>
                <a:srgbClr val="FFFFFF"/>
              </a:solidFill>
            </a:ln>
          </p:spPr>
          <p:txBody>
            <a:bodyPr wrap="square" lIns="0" tIns="0" rIns="0" bIns="0" rtlCol="0"/>
            <a:lstStyle/>
            <a:p>
              <a:endParaRPr/>
            </a:p>
          </p:txBody>
        </p:sp>
        <p:pic>
          <p:nvPicPr>
            <p:cNvPr id="110" name="object 44">
              <a:extLst>
                <a:ext uri="{FF2B5EF4-FFF2-40B4-BE49-F238E27FC236}">
                  <a16:creationId xmlns:a16="http://schemas.microsoft.com/office/drawing/2014/main" id="{D475AAA9-05F6-C7B0-9B46-510EF7200813}"/>
                </a:ext>
              </a:extLst>
            </p:cNvPr>
            <p:cNvPicPr/>
            <p:nvPr/>
          </p:nvPicPr>
          <p:blipFill>
            <a:blip r:embed="rId8" cstate="print"/>
            <a:stretch>
              <a:fillRect/>
            </a:stretch>
          </p:blipFill>
          <p:spPr>
            <a:xfrm>
              <a:off x="6851649" y="5581649"/>
              <a:ext cx="139700" cy="139700"/>
            </a:xfrm>
            <a:prstGeom prst="rect">
              <a:avLst/>
            </a:prstGeom>
          </p:spPr>
        </p:pic>
        <p:sp>
          <p:nvSpPr>
            <p:cNvPr id="111" name="object 45">
              <a:extLst>
                <a:ext uri="{FF2B5EF4-FFF2-40B4-BE49-F238E27FC236}">
                  <a16:creationId xmlns:a16="http://schemas.microsoft.com/office/drawing/2014/main" id="{EB098223-EA4D-6766-B101-F79C6E1ED12C}"/>
                </a:ext>
              </a:extLst>
            </p:cNvPr>
            <p:cNvSpPr/>
            <p:nvPr/>
          </p:nvSpPr>
          <p:spPr>
            <a:xfrm>
              <a:off x="6438900" y="4914900"/>
              <a:ext cx="952500" cy="571500"/>
            </a:xfrm>
            <a:custGeom>
              <a:avLst/>
              <a:gdLst/>
              <a:ahLst/>
              <a:cxnLst/>
              <a:rect l="l" t="t" r="r" b="b"/>
              <a:pathLst>
                <a:path w="952500" h="571500">
                  <a:moveTo>
                    <a:pt x="9112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911225" y="571500"/>
                  </a:lnTo>
                  <a:lnTo>
                    <a:pt x="927290" y="568256"/>
                  </a:lnTo>
                  <a:lnTo>
                    <a:pt x="940410" y="559410"/>
                  </a:lnTo>
                  <a:lnTo>
                    <a:pt x="949256" y="546290"/>
                  </a:lnTo>
                  <a:lnTo>
                    <a:pt x="952500" y="530225"/>
                  </a:lnTo>
                  <a:lnTo>
                    <a:pt x="952500" y="41275"/>
                  </a:lnTo>
                  <a:lnTo>
                    <a:pt x="949256" y="25209"/>
                  </a:lnTo>
                  <a:lnTo>
                    <a:pt x="940410" y="12089"/>
                  </a:lnTo>
                  <a:lnTo>
                    <a:pt x="927290" y="3243"/>
                  </a:lnTo>
                  <a:lnTo>
                    <a:pt x="911225" y="0"/>
                  </a:lnTo>
                  <a:close/>
                </a:path>
              </a:pathLst>
            </a:custGeom>
            <a:solidFill>
              <a:srgbClr val="FFFFFF"/>
            </a:solidFill>
          </p:spPr>
          <p:txBody>
            <a:bodyPr wrap="square" lIns="0" tIns="0" rIns="0" bIns="0" rtlCol="0"/>
            <a:lstStyle/>
            <a:p>
              <a:endParaRPr/>
            </a:p>
          </p:txBody>
        </p:sp>
        <p:sp>
          <p:nvSpPr>
            <p:cNvPr id="112" name="object 46">
              <a:extLst>
                <a:ext uri="{FF2B5EF4-FFF2-40B4-BE49-F238E27FC236}">
                  <a16:creationId xmlns:a16="http://schemas.microsoft.com/office/drawing/2014/main" id="{281DEF32-CEEF-9CDB-0A77-339C7D773F4F}"/>
                </a:ext>
              </a:extLst>
            </p:cNvPr>
            <p:cNvSpPr/>
            <p:nvPr/>
          </p:nvSpPr>
          <p:spPr>
            <a:xfrm>
              <a:off x="6438900" y="4914900"/>
              <a:ext cx="952500" cy="571500"/>
            </a:xfrm>
            <a:custGeom>
              <a:avLst/>
              <a:gdLst/>
              <a:ahLst/>
              <a:cxnLst/>
              <a:rect l="l" t="t" r="r" b="b"/>
              <a:pathLst>
                <a:path w="952500" h="571500">
                  <a:moveTo>
                    <a:pt x="0" y="530225"/>
                  </a:moveTo>
                  <a:lnTo>
                    <a:pt x="0" y="41275"/>
                  </a:lnTo>
                  <a:lnTo>
                    <a:pt x="3243" y="25209"/>
                  </a:lnTo>
                  <a:lnTo>
                    <a:pt x="12089" y="12089"/>
                  </a:lnTo>
                  <a:lnTo>
                    <a:pt x="25209" y="3243"/>
                  </a:lnTo>
                  <a:lnTo>
                    <a:pt x="41275" y="0"/>
                  </a:lnTo>
                  <a:lnTo>
                    <a:pt x="911225" y="0"/>
                  </a:lnTo>
                  <a:lnTo>
                    <a:pt x="927290" y="3243"/>
                  </a:lnTo>
                  <a:lnTo>
                    <a:pt x="940410" y="12089"/>
                  </a:lnTo>
                  <a:lnTo>
                    <a:pt x="949256" y="25209"/>
                  </a:lnTo>
                  <a:lnTo>
                    <a:pt x="952500" y="41275"/>
                  </a:lnTo>
                  <a:lnTo>
                    <a:pt x="952500" y="530225"/>
                  </a:lnTo>
                  <a:lnTo>
                    <a:pt x="949256" y="546290"/>
                  </a:lnTo>
                  <a:lnTo>
                    <a:pt x="940410" y="559410"/>
                  </a:lnTo>
                  <a:lnTo>
                    <a:pt x="927290" y="568256"/>
                  </a:lnTo>
                  <a:lnTo>
                    <a:pt x="9112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13" name="object 47">
            <a:extLst>
              <a:ext uri="{FF2B5EF4-FFF2-40B4-BE49-F238E27FC236}">
                <a16:creationId xmlns:a16="http://schemas.microsoft.com/office/drawing/2014/main" id="{677A78E2-3820-AE67-D518-27FF052BA1F3}"/>
              </a:ext>
            </a:extLst>
          </p:cNvPr>
          <p:cNvSpPr txBox="1"/>
          <p:nvPr/>
        </p:nvSpPr>
        <p:spPr>
          <a:xfrm>
            <a:off x="5920068" y="3218696"/>
            <a:ext cx="927735" cy="510540"/>
          </a:xfrm>
          <a:prstGeom prst="rect">
            <a:avLst/>
          </a:prstGeom>
        </p:spPr>
        <p:txBody>
          <a:bodyPr vert="horz" wrap="square" lIns="0" tIns="22860" rIns="0" bIns="0" rtlCol="0">
            <a:spAutoFit/>
          </a:bodyPr>
          <a:lstStyle/>
          <a:p>
            <a:pPr marL="113030" marR="106045" indent="125730">
              <a:lnSpc>
                <a:spcPts val="1900"/>
              </a:lnSpc>
              <a:spcBef>
                <a:spcPts val="180"/>
              </a:spcBef>
            </a:pPr>
            <a:r>
              <a:rPr sz="1600" spc="-10" dirty="0">
                <a:latin typeface="Arial Narrow"/>
                <a:cs typeface="Arial Narrow"/>
              </a:rPr>
              <a:t>Africa </a:t>
            </a:r>
            <a:r>
              <a:rPr sz="1600" dirty="0">
                <a:latin typeface="Arial Narrow"/>
                <a:cs typeface="Arial Narrow"/>
              </a:rPr>
              <a:t>8–88</a:t>
            </a:r>
            <a:r>
              <a:rPr sz="1600" spc="105" dirty="0">
                <a:latin typeface="Arial Narrow"/>
                <a:cs typeface="Arial Narrow"/>
              </a:rPr>
              <a:t> </a:t>
            </a:r>
            <a:r>
              <a:rPr sz="1600" spc="-95" dirty="0">
                <a:latin typeface="Arial Narrow"/>
                <a:cs typeface="Arial Narrow"/>
              </a:rPr>
              <a:t>GW</a:t>
            </a:r>
            <a:endParaRPr sz="1600">
              <a:latin typeface="Arial Narrow"/>
              <a:cs typeface="Arial Narrow"/>
            </a:endParaRPr>
          </a:p>
        </p:txBody>
      </p:sp>
      <p:grpSp>
        <p:nvGrpSpPr>
          <p:cNvPr id="114" name="object 48">
            <a:extLst>
              <a:ext uri="{FF2B5EF4-FFF2-40B4-BE49-F238E27FC236}">
                <a16:creationId xmlns:a16="http://schemas.microsoft.com/office/drawing/2014/main" id="{12C37170-ADB0-BF61-2F44-3EA5EC3B03B0}"/>
              </a:ext>
            </a:extLst>
          </p:cNvPr>
          <p:cNvGrpSpPr/>
          <p:nvPr/>
        </p:nvGrpSpPr>
        <p:grpSpPr>
          <a:xfrm>
            <a:off x="2523124" y="3821946"/>
            <a:ext cx="1384300" cy="1162050"/>
            <a:chOff x="3054350" y="5543550"/>
            <a:chExt cx="1384300" cy="1162050"/>
          </a:xfrm>
        </p:grpSpPr>
        <p:pic>
          <p:nvPicPr>
            <p:cNvPr id="115" name="object 49">
              <a:extLst>
                <a:ext uri="{FF2B5EF4-FFF2-40B4-BE49-F238E27FC236}">
                  <a16:creationId xmlns:a16="http://schemas.microsoft.com/office/drawing/2014/main" id="{20C33096-09E4-FDFA-F882-856A4191E2AA}"/>
                </a:ext>
              </a:extLst>
            </p:cNvPr>
            <p:cNvPicPr/>
            <p:nvPr/>
          </p:nvPicPr>
          <p:blipFill>
            <a:blip r:embed="rId9" cstate="print"/>
            <a:stretch>
              <a:fillRect/>
            </a:stretch>
          </p:blipFill>
          <p:spPr>
            <a:xfrm>
              <a:off x="3441700" y="5981700"/>
              <a:ext cx="723900" cy="723900"/>
            </a:xfrm>
            <a:prstGeom prst="rect">
              <a:avLst/>
            </a:prstGeom>
          </p:spPr>
        </p:pic>
        <p:sp>
          <p:nvSpPr>
            <p:cNvPr id="116" name="object 50">
              <a:extLst>
                <a:ext uri="{FF2B5EF4-FFF2-40B4-BE49-F238E27FC236}">
                  <a16:creationId xmlns:a16="http://schemas.microsoft.com/office/drawing/2014/main" id="{FAAEF7CA-A807-00B7-826C-6A6E7BECF947}"/>
                </a:ext>
              </a:extLst>
            </p:cNvPr>
            <p:cNvSpPr/>
            <p:nvPr/>
          </p:nvSpPr>
          <p:spPr>
            <a:xfrm>
              <a:off x="3557138" y="6097138"/>
              <a:ext cx="379095" cy="379095"/>
            </a:xfrm>
            <a:custGeom>
              <a:avLst/>
              <a:gdLst/>
              <a:ahLst/>
              <a:cxnLst/>
              <a:rect l="l" t="t" r="r" b="b"/>
              <a:pathLst>
                <a:path w="379095" h="379095">
                  <a:moveTo>
                    <a:pt x="210222" y="0"/>
                  </a:moveTo>
                  <a:lnTo>
                    <a:pt x="168501" y="0"/>
                  </a:lnTo>
                  <a:lnTo>
                    <a:pt x="127588" y="9109"/>
                  </a:lnTo>
                  <a:lnTo>
                    <a:pt x="89101" y="27328"/>
                  </a:lnTo>
                  <a:lnTo>
                    <a:pt x="54657" y="54657"/>
                  </a:lnTo>
                  <a:lnTo>
                    <a:pt x="27328" y="89101"/>
                  </a:lnTo>
                  <a:lnTo>
                    <a:pt x="9109" y="127588"/>
                  </a:lnTo>
                  <a:lnTo>
                    <a:pt x="0" y="168501"/>
                  </a:lnTo>
                  <a:lnTo>
                    <a:pt x="0" y="210222"/>
                  </a:lnTo>
                  <a:lnTo>
                    <a:pt x="9109" y="251134"/>
                  </a:lnTo>
                  <a:lnTo>
                    <a:pt x="27328" y="289621"/>
                  </a:lnTo>
                  <a:lnTo>
                    <a:pt x="54657" y="324065"/>
                  </a:lnTo>
                  <a:lnTo>
                    <a:pt x="89101" y="351394"/>
                  </a:lnTo>
                  <a:lnTo>
                    <a:pt x="127588" y="369613"/>
                  </a:lnTo>
                  <a:lnTo>
                    <a:pt x="168501" y="378723"/>
                  </a:lnTo>
                  <a:lnTo>
                    <a:pt x="210222" y="378723"/>
                  </a:lnTo>
                  <a:lnTo>
                    <a:pt x="251134" y="369613"/>
                  </a:lnTo>
                  <a:lnTo>
                    <a:pt x="289621" y="351394"/>
                  </a:lnTo>
                  <a:lnTo>
                    <a:pt x="324065" y="324065"/>
                  </a:lnTo>
                  <a:lnTo>
                    <a:pt x="351394" y="289621"/>
                  </a:lnTo>
                  <a:lnTo>
                    <a:pt x="369613" y="251134"/>
                  </a:lnTo>
                  <a:lnTo>
                    <a:pt x="378723" y="210222"/>
                  </a:lnTo>
                  <a:lnTo>
                    <a:pt x="378723" y="168501"/>
                  </a:lnTo>
                  <a:lnTo>
                    <a:pt x="369613" y="127588"/>
                  </a:lnTo>
                  <a:lnTo>
                    <a:pt x="351394" y="89101"/>
                  </a:lnTo>
                  <a:lnTo>
                    <a:pt x="324065" y="54657"/>
                  </a:lnTo>
                  <a:lnTo>
                    <a:pt x="289621" y="27328"/>
                  </a:lnTo>
                  <a:lnTo>
                    <a:pt x="251134" y="9109"/>
                  </a:lnTo>
                  <a:lnTo>
                    <a:pt x="210222" y="0"/>
                  </a:lnTo>
                  <a:close/>
                </a:path>
              </a:pathLst>
            </a:custGeom>
            <a:solidFill>
              <a:srgbClr val="B6DA77"/>
            </a:solidFill>
          </p:spPr>
          <p:txBody>
            <a:bodyPr wrap="square" lIns="0" tIns="0" rIns="0" bIns="0" rtlCol="0"/>
            <a:lstStyle/>
            <a:p>
              <a:endParaRPr/>
            </a:p>
          </p:txBody>
        </p:sp>
        <p:sp>
          <p:nvSpPr>
            <p:cNvPr id="117" name="object 51">
              <a:extLst>
                <a:ext uri="{FF2B5EF4-FFF2-40B4-BE49-F238E27FC236}">
                  <a16:creationId xmlns:a16="http://schemas.microsoft.com/office/drawing/2014/main" id="{D850B653-671B-E865-3211-9669ED758DC2}"/>
                </a:ext>
              </a:extLst>
            </p:cNvPr>
            <p:cNvSpPr/>
            <p:nvPr/>
          </p:nvSpPr>
          <p:spPr>
            <a:xfrm>
              <a:off x="3557138" y="6097138"/>
              <a:ext cx="379095" cy="379095"/>
            </a:xfrm>
            <a:custGeom>
              <a:avLst/>
              <a:gdLst/>
              <a:ahLst/>
              <a:cxnLst/>
              <a:rect l="l" t="t" r="r" b="b"/>
              <a:pathLst>
                <a:path w="379095" h="379095">
                  <a:moveTo>
                    <a:pt x="324065" y="54657"/>
                  </a:moveTo>
                  <a:lnTo>
                    <a:pt x="351394" y="89101"/>
                  </a:lnTo>
                  <a:lnTo>
                    <a:pt x="369613" y="127588"/>
                  </a:lnTo>
                  <a:lnTo>
                    <a:pt x="378723" y="168501"/>
                  </a:lnTo>
                  <a:lnTo>
                    <a:pt x="378723" y="210222"/>
                  </a:lnTo>
                  <a:lnTo>
                    <a:pt x="369613" y="251134"/>
                  </a:lnTo>
                  <a:lnTo>
                    <a:pt x="351394" y="289621"/>
                  </a:lnTo>
                  <a:lnTo>
                    <a:pt x="324065" y="324065"/>
                  </a:lnTo>
                  <a:lnTo>
                    <a:pt x="289621" y="351394"/>
                  </a:lnTo>
                  <a:lnTo>
                    <a:pt x="251134" y="369613"/>
                  </a:lnTo>
                  <a:lnTo>
                    <a:pt x="210222" y="378723"/>
                  </a:lnTo>
                  <a:lnTo>
                    <a:pt x="168501" y="378723"/>
                  </a:lnTo>
                  <a:lnTo>
                    <a:pt x="127588" y="369613"/>
                  </a:lnTo>
                  <a:lnTo>
                    <a:pt x="89101" y="351394"/>
                  </a:lnTo>
                  <a:lnTo>
                    <a:pt x="54657" y="324065"/>
                  </a:lnTo>
                  <a:lnTo>
                    <a:pt x="27328" y="289621"/>
                  </a:lnTo>
                  <a:lnTo>
                    <a:pt x="9109" y="251134"/>
                  </a:lnTo>
                  <a:lnTo>
                    <a:pt x="0" y="210222"/>
                  </a:lnTo>
                  <a:lnTo>
                    <a:pt x="0" y="168501"/>
                  </a:lnTo>
                  <a:lnTo>
                    <a:pt x="9109" y="127588"/>
                  </a:lnTo>
                  <a:lnTo>
                    <a:pt x="27328" y="89101"/>
                  </a:lnTo>
                  <a:lnTo>
                    <a:pt x="54657" y="54657"/>
                  </a:lnTo>
                  <a:lnTo>
                    <a:pt x="89101" y="27328"/>
                  </a:lnTo>
                  <a:lnTo>
                    <a:pt x="127588" y="9109"/>
                  </a:lnTo>
                  <a:lnTo>
                    <a:pt x="168501" y="0"/>
                  </a:lnTo>
                  <a:lnTo>
                    <a:pt x="210222" y="0"/>
                  </a:lnTo>
                  <a:lnTo>
                    <a:pt x="251134" y="9109"/>
                  </a:lnTo>
                  <a:lnTo>
                    <a:pt x="289621" y="27328"/>
                  </a:lnTo>
                  <a:lnTo>
                    <a:pt x="324065" y="54657"/>
                  </a:lnTo>
                </a:path>
              </a:pathLst>
            </a:custGeom>
            <a:ln w="12700">
              <a:solidFill>
                <a:srgbClr val="FFFFFF"/>
              </a:solidFill>
            </a:ln>
          </p:spPr>
          <p:txBody>
            <a:bodyPr wrap="square" lIns="0" tIns="0" rIns="0" bIns="0" rtlCol="0"/>
            <a:lstStyle/>
            <a:p>
              <a:endParaRPr/>
            </a:p>
          </p:txBody>
        </p:sp>
        <p:pic>
          <p:nvPicPr>
            <p:cNvPr id="118" name="object 52">
              <a:extLst>
                <a:ext uri="{FF2B5EF4-FFF2-40B4-BE49-F238E27FC236}">
                  <a16:creationId xmlns:a16="http://schemas.microsoft.com/office/drawing/2014/main" id="{642715AE-E9C5-7556-E08F-65D02C945C76}"/>
                </a:ext>
              </a:extLst>
            </p:cNvPr>
            <p:cNvPicPr/>
            <p:nvPr/>
          </p:nvPicPr>
          <p:blipFill>
            <a:blip r:embed="rId10" cstate="print"/>
            <a:stretch>
              <a:fillRect/>
            </a:stretch>
          </p:blipFill>
          <p:spPr>
            <a:xfrm>
              <a:off x="3651250" y="6191250"/>
              <a:ext cx="190499" cy="190499"/>
            </a:xfrm>
            <a:prstGeom prst="rect">
              <a:avLst/>
            </a:prstGeom>
          </p:spPr>
        </p:pic>
        <p:sp>
          <p:nvSpPr>
            <p:cNvPr id="119" name="object 53">
              <a:extLst>
                <a:ext uri="{FF2B5EF4-FFF2-40B4-BE49-F238E27FC236}">
                  <a16:creationId xmlns:a16="http://schemas.microsoft.com/office/drawing/2014/main" id="{A99BBF54-A783-51B5-68C4-4EAD6CA75B2A}"/>
                </a:ext>
              </a:extLst>
            </p:cNvPr>
            <p:cNvSpPr/>
            <p:nvPr/>
          </p:nvSpPr>
          <p:spPr>
            <a:xfrm>
              <a:off x="3060700" y="55499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20" name="object 54">
              <a:extLst>
                <a:ext uri="{FF2B5EF4-FFF2-40B4-BE49-F238E27FC236}">
                  <a16:creationId xmlns:a16="http://schemas.microsoft.com/office/drawing/2014/main" id="{C2B81109-E039-6359-0A1C-ABE03CDC3970}"/>
                </a:ext>
              </a:extLst>
            </p:cNvPr>
            <p:cNvSpPr/>
            <p:nvPr/>
          </p:nvSpPr>
          <p:spPr>
            <a:xfrm>
              <a:off x="3060700" y="55499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21" name="object 55">
            <a:extLst>
              <a:ext uri="{FF2B5EF4-FFF2-40B4-BE49-F238E27FC236}">
                <a16:creationId xmlns:a16="http://schemas.microsoft.com/office/drawing/2014/main" id="{8762F845-ABE3-CCE6-2F7A-CCBE34EF6F2C}"/>
              </a:ext>
            </a:extLst>
          </p:cNvPr>
          <p:cNvSpPr txBox="1"/>
          <p:nvPr/>
        </p:nvSpPr>
        <p:spPr>
          <a:xfrm>
            <a:off x="2680197" y="3853696"/>
            <a:ext cx="1082675" cy="510540"/>
          </a:xfrm>
          <a:prstGeom prst="rect">
            <a:avLst/>
          </a:prstGeom>
        </p:spPr>
        <p:txBody>
          <a:bodyPr vert="horz" wrap="square" lIns="0" tIns="22860" rIns="0" bIns="0" rtlCol="0">
            <a:spAutoFit/>
          </a:bodyPr>
          <a:lstStyle/>
          <a:p>
            <a:pPr marL="168275" marR="5080" indent="-156210">
              <a:lnSpc>
                <a:spcPts val="1900"/>
              </a:lnSpc>
              <a:spcBef>
                <a:spcPts val="180"/>
              </a:spcBef>
            </a:pPr>
            <a:r>
              <a:rPr sz="1600" dirty="0">
                <a:latin typeface="Arial Narrow"/>
                <a:cs typeface="Arial Narrow"/>
              </a:rPr>
              <a:t>Latin</a:t>
            </a:r>
            <a:r>
              <a:rPr sz="1600" spc="110" dirty="0">
                <a:latin typeface="Arial Narrow"/>
                <a:cs typeface="Arial Narrow"/>
              </a:rPr>
              <a:t> </a:t>
            </a:r>
            <a:r>
              <a:rPr sz="1600" spc="-10" dirty="0">
                <a:latin typeface="Arial Narrow"/>
                <a:cs typeface="Arial Narrow"/>
              </a:rPr>
              <a:t>America </a:t>
            </a:r>
            <a:r>
              <a:rPr sz="1600" spc="-55" dirty="0">
                <a:latin typeface="Arial Narrow"/>
                <a:cs typeface="Arial Narrow"/>
              </a:rPr>
              <a:t>15–74</a:t>
            </a:r>
            <a:r>
              <a:rPr sz="1600" spc="-2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22" name="object 56">
            <a:extLst>
              <a:ext uri="{FF2B5EF4-FFF2-40B4-BE49-F238E27FC236}">
                <a16:creationId xmlns:a16="http://schemas.microsoft.com/office/drawing/2014/main" id="{A6A23DAC-A24F-87B2-9244-E33823332060}"/>
              </a:ext>
            </a:extLst>
          </p:cNvPr>
          <p:cNvGrpSpPr/>
          <p:nvPr/>
        </p:nvGrpSpPr>
        <p:grpSpPr>
          <a:xfrm>
            <a:off x="1113424" y="812046"/>
            <a:ext cx="1384300" cy="996950"/>
            <a:chOff x="1644650" y="2533650"/>
            <a:chExt cx="1384300" cy="996950"/>
          </a:xfrm>
        </p:grpSpPr>
        <p:pic>
          <p:nvPicPr>
            <p:cNvPr id="123" name="object 57">
              <a:extLst>
                <a:ext uri="{FF2B5EF4-FFF2-40B4-BE49-F238E27FC236}">
                  <a16:creationId xmlns:a16="http://schemas.microsoft.com/office/drawing/2014/main" id="{FFB9D2E7-273B-41E0-8540-1CAF6E54402F}"/>
                </a:ext>
              </a:extLst>
            </p:cNvPr>
            <p:cNvPicPr/>
            <p:nvPr/>
          </p:nvPicPr>
          <p:blipFill>
            <a:blip r:embed="rId11" cstate="print"/>
            <a:stretch>
              <a:fillRect/>
            </a:stretch>
          </p:blipFill>
          <p:spPr>
            <a:xfrm>
              <a:off x="2120900" y="2971800"/>
              <a:ext cx="558800" cy="558800"/>
            </a:xfrm>
            <a:prstGeom prst="rect">
              <a:avLst/>
            </a:prstGeom>
          </p:spPr>
        </p:pic>
        <p:pic>
          <p:nvPicPr>
            <p:cNvPr id="124" name="object 58">
              <a:extLst>
                <a:ext uri="{FF2B5EF4-FFF2-40B4-BE49-F238E27FC236}">
                  <a16:creationId xmlns:a16="http://schemas.microsoft.com/office/drawing/2014/main" id="{99880E22-63AC-8533-9DD8-2D9AD2C46DB4}"/>
                </a:ext>
              </a:extLst>
            </p:cNvPr>
            <p:cNvPicPr/>
            <p:nvPr/>
          </p:nvPicPr>
          <p:blipFill>
            <a:blip r:embed="rId12" cstate="print"/>
            <a:stretch>
              <a:fillRect/>
            </a:stretch>
          </p:blipFill>
          <p:spPr>
            <a:xfrm>
              <a:off x="2228849" y="3079749"/>
              <a:ext cx="241300" cy="241300"/>
            </a:xfrm>
            <a:prstGeom prst="rect">
              <a:avLst/>
            </a:prstGeom>
          </p:spPr>
        </p:pic>
        <p:sp>
          <p:nvSpPr>
            <p:cNvPr id="125" name="object 59">
              <a:extLst>
                <a:ext uri="{FF2B5EF4-FFF2-40B4-BE49-F238E27FC236}">
                  <a16:creationId xmlns:a16="http://schemas.microsoft.com/office/drawing/2014/main" id="{3AA81A8B-81F9-3994-66FD-644487121C78}"/>
                </a:ext>
              </a:extLst>
            </p:cNvPr>
            <p:cNvSpPr/>
            <p:nvPr/>
          </p:nvSpPr>
          <p:spPr>
            <a:xfrm>
              <a:off x="1651000" y="25400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26" name="object 60">
              <a:extLst>
                <a:ext uri="{FF2B5EF4-FFF2-40B4-BE49-F238E27FC236}">
                  <a16:creationId xmlns:a16="http://schemas.microsoft.com/office/drawing/2014/main" id="{8300B9CC-EA65-82C0-49C7-39C5EA520DFC}"/>
                </a:ext>
              </a:extLst>
            </p:cNvPr>
            <p:cNvSpPr/>
            <p:nvPr/>
          </p:nvSpPr>
          <p:spPr>
            <a:xfrm>
              <a:off x="1651000" y="25400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27" name="object 61">
            <a:extLst>
              <a:ext uri="{FF2B5EF4-FFF2-40B4-BE49-F238E27FC236}">
                <a16:creationId xmlns:a16="http://schemas.microsoft.com/office/drawing/2014/main" id="{0C0B4607-2F27-5EC9-A028-913C724489BB}"/>
              </a:ext>
            </a:extLst>
          </p:cNvPr>
          <p:cNvSpPr txBox="1"/>
          <p:nvPr/>
        </p:nvSpPr>
        <p:spPr>
          <a:xfrm>
            <a:off x="1420154" y="843796"/>
            <a:ext cx="782955" cy="510540"/>
          </a:xfrm>
          <a:prstGeom prst="rect">
            <a:avLst/>
          </a:prstGeom>
        </p:spPr>
        <p:txBody>
          <a:bodyPr vert="horz" wrap="square" lIns="0" tIns="22860" rIns="0" bIns="0" rtlCol="0">
            <a:spAutoFit/>
          </a:bodyPr>
          <a:lstStyle/>
          <a:p>
            <a:pPr marL="12700" marR="5080" indent="94615">
              <a:lnSpc>
                <a:spcPts val="1900"/>
              </a:lnSpc>
              <a:spcBef>
                <a:spcPts val="180"/>
              </a:spcBef>
            </a:pPr>
            <a:r>
              <a:rPr sz="1600" spc="-10" dirty="0">
                <a:latin typeface="Arial Narrow"/>
                <a:cs typeface="Arial Narrow"/>
              </a:rPr>
              <a:t>Canada </a:t>
            </a:r>
            <a:r>
              <a:rPr sz="1600" spc="-25" dirty="0">
                <a:latin typeface="Arial Narrow"/>
                <a:cs typeface="Arial Narrow"/>
              </a:rPr>
              <a:t>18–26</a:t>
            </a:r>
            <a:r>
              <a:rPr sz="1600" spc="-55" dirty="0">
                <a:latin typeface="Arial Narrow"/>
                <a:cs typeface="Arial Narrow"/>
              </a:rPr>
              <a:t> </a:t>
            </a:r>
            <a:r>
              <a:rPr sz="1600" spc="-90" dirty="0">
                <a:latin typeface="Arial Narrow"/>
                <a:cs typeface="Arial Narrow"/>
              </a:rPr>
              <a:t>GW</a:t>
            </a:r>
            <a:endParaRPr sz="1600">
              <a:latin typeface="Arial Narrow"/>
              <a:cs typeface="Arial Narrow"/>
            </a:endParaRPr>
          </a:p>
        </p:txBody>
      </p:sp>
      <p:grpSp>
        <p:nvGrpSpPr>
          <p:cNvPr id="128" name="object 62">
            <a:extLst>
              <a:ext uri="{FF2B5EF4-FFF2-40B4-BE49-F238E27FC236}">
                <a16:creationId xmlns:a16="http://schemas.microsoft.com/office/drawing/2014/main" id="{D583FCA8-B2AA-5C3B-712F-3A80B7401611}"/>
              </a:ext>
            </a:extLst>
          </p:cNvPr>
          <p:cNvGrpSpPr/>
          <p:nvPr/>
        </p:nvGrpSpPr>
        <p:grpSpPr>
          <a:xfrm>
            <a:off x="10155824" y="5187196"/>
            <a:ext cx="1384300" cy="933450"/>
            <a:chOff x="10687050" y="6908800"/>
            <a:chExt cx="1384300" cy="933450"/>
          </a:xfrm>
        </p:grpSpPr>
        <p:pic>
          <p:nvPicPr>
            <p:cNvPr id="129" name="object 63">
              <a:extLst>
                <a:ext uri="{FF2B5EF4-FFF2-40B4-BE49-F238E27FC236}">
                  <a16:creationId xmlns:a16="http://schemas.microsoft.com/office/drawing/2014/main" id="{3B376526-8150-CFA5-2EB9-55956B386475}"/>
                </a:ext>
              </a:extLst>
            </p:cNvPr>
            <p:cNvPicPr/>
            <p:nvPr/>
          </p:nvPicPr>
          <p:blipFill>
            <a:blip r:embed="rId13" cstate="print"/>
            <a:stretch>
              <a:fillRect/>
            </a:stretch>
          </p:blipFill>
          <p:spPr>
            <a:xfrm>
              <a:off x="11188700" y="6908800"/>
              <a:ext cx="482600" cy="482600"/>
            </a:xfrm>
            <a:prstGeom prst="rect">
              <a:avLst/>
            </a:prstGeom>
          </p:spPr>
        </p:pic>
        <p:pic>
          <p:nvPicPr>
            <p:cNvPr id="130" name="object 64">
              <a:extLst>
                <a:ext uri="{FF2B5EF4-FFF2-40B4-BE49-F238E27FC236}">
                  <a16:creationId xmlns:a16="http://schemas.microsoft.com/office/drawing/2014/main" id="{C2E0492D-7EAD-B534-F8FB-CF662A4D67C5}"/>
                </a:ext>
              </a:extLst>
            </p:cNvPr>
            <p:cNvPicPr/>
            <p:nvPr/>
          </p:nvPicPr>
          <p:blipFill>
            <a:blip r:embed="rId14" cstate="print"/>
            <a:stretch>
              <a:fillRect/>
            </a:stretch>
          </p:blipFill>
          <p:spPr>
            <a:xfrm>
              <a:off x="11296650" y="7016750"/>
              <a:ext cx="165100" cy="165100"/>
            </a:xfrm>
            <a:prstGeom prst="rect">
              <a:avLst/>
            </a:prstGeom>
          </p:spPr>
        </p:pic>
        <p:sp>
          <p:nvSpPr>
            <p:cNvPr id="131" name="object 65">
              <a:extLst>
                <a:ext uri="{FF2B5EF4-FFF2-40B4-BE49-F238E27FC236}">
                  <a16:creationId xmlns:a16="http://schemas.microsoft.com/office/drawing/2014/main" id="{5CEF6BE4-84E1-2CEA-BE20-C9D083EBABEB}"/>
                </a:ext>
              </a:extLst>
            </p:cNvPr>
            <p:cNvSpPr/>
            <p:nvPr/>
          </p:nvSpPr>
          <p:spPr>
            <a:xfrm>
              <a:off x="10693400" y="72644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32" name="object 66">
              <a:extLst>
                <a:ext uri="{FF2B5EF4-FFF2-40B4-BE49-F238E27FC236}">
                  <a16:creationId xmlns:a16="http://schemas.microsoft.com/office/drawing/2014/main" id="{98D44CD6-7F17-A7EA-D339-3BF35ACFFDFA}"/>
                </a:ext>
              </a:extLst>
            </p:cNvPr>
            <p:cNvSpPr/>
            <p:nvPr/>
          </p:nvSpPr>
          <p:spPr>
            <a:xfrm>
              <a:off x="10693400" y="72644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33" name="object 67">
            <a:extLst>
              <a:ext uri="{FF2B5EF4-FFF2-40B4-BE49-F238E27FC236}">
                <a16:creationId xmlns:a16="http://schemas.microsoft.com/office/drawing/2014/main" id="{4DBC2B82-8553-A00A-152D-3B1A4D8ED5B1}"/>
              </a:ext>
            </a:extLst>
          </p:cNvPr>
          <p:cNvSpPr txBox="1"/>
          <p:nvPr/>
        </p:nvSpPr>
        <p:spPr>
          <a:xfrm>
            <a:off x="10310968" y="5568196"/>
            <a:ext cx="1086485" cy="510540"/>
          </a:xfrm>
          <a:prstGeom prst="rect">
            <a:avLst/>
          </a:prstGeom>
        </p:spPr>
        <p:txBody>
          <a:bodyPr vert="horz" wrap="square" lIns="0" tIns="22860" rIns="0" bIns="0" rtlCol="0">
            <a:spAutoFit/>
          </a:bodyPr>
          <a:lstStyle/>
          <a:p>
            <a:pPr marL="223520" marR="5080" indent="-211454">
              <a:lnSpc>
                <a:spcPts val="1900"/>
              </a:lnSpc>
              <a:spcBef>
                <a:spcPts val="180"/>
              </a:spcBef>
            </a:pPr>
            <a:r>
              <a:rPr sz="1600" dirty="0">
                <a:latin typeface="Arial Narrow"/>
                <a:cs typeface="Arial Narrow"/>
              </a:rPr>
              <a:t>Australia</a:t>
            </a:r>
            <a:r>
              <a:rPr sz="1600" spc="130" dirty="0">
                <a:latin typeface="Arial Narrow"/>
                <a:cs typeface="Arial Narrow"/>
              </a:rPr>
              <a:t> </a:t>
            </a:r>
            <a:r>
              <a:rPr sz="1600" spc="140" dirty="0">
                <a:latin typeface="Arial Narrow"/>
                <a:cs typeface="Arial Narrow"/>
              </a:rPr>
              <a:t>/</a:t>
            </a:r>
            <a:r>
              <a:rPr sz="1600" spc="135" dirty="0">
                <a:latin typeface="Arial Narrow"/>
                <a:cs typeface="Arial Narrow"/>
              </a:rPr>
              <a:t> </a:t>
            </a:r>
            <a:r>
              <a:rPr sz="1600" spc="-25" dirty="0">
                <a:latin typeface="Arial Narrow"/>
                <a:cs typeface="Arial Narrow"/>
              </a:rPr>
              <a:t>NZ </a:t>
            </a:r>
            <a:r>
              <a:rPr sz="1600" spc="-105" dirty="0">
                <a:latin typeface="Arial Narrow"/>
                <a:cs typeface="Arial Narrow"/>
              </a:rPr>
              <a:t>0–11</a:t>
            </a:r>
            <a:r>
              <a:rPr sz="1600" spc="20" dirty="0">
                <a:latin typeface="Arial Narrow"/>
                <a:cs typeface="Arial Narrow"/>
              </a:rPr>
              <a:t> </a:t>
            </a:r>
            <a:r>
              <a:rPr sz="1600" spc="-35" dirty="0">
                <a:latin typeface="Arial Narrow"/>
                <a:cs typeface="Arial Narrow"/>
              </a:rPr>
              <a:t>GW</a:t>
            </a:r>
            <a:endParaRPr sz="1600">
              <a:latin typeface="Arial Narrow"/>
              <a:cs typeface="Arial Narrow"/>
            </a:endParaRPr>
          </a:p>
        </p:txBody>
      </p:sp>
      <p:grpSp>
        <p:nvGrpSpPr>
          <p:cNvPr id="134" name="object 68">
            <a:extLst>
              <a:ext uri="{FF2B5EF4-FFF2-40B4-BE49-F238E27FC236}">
                <a16:creationId xmlns:a16="http://schemas.microsoft.com/office/drawing/2014/main" id="{C6A28C06-67F7-8B41-75E5-8E75BD932748}"/>
              </a:ext>
            </a:extLst>
          </p:cNvPr>
          <p:cNvGrpSpPr/>
          <p:nvPr/>
        </p:nvGrpSpPr>
        <p:grpSpPr>
          <a:xfrm>
            <a:off x="10568574" y="1942346"/>
            <a:ext cx="1581150" cy="704850"/>
            <a:chOff x="11099800" y="3663950"/>
            <a:chExt cx="1581150" cy="704850"/>
          </a:xfrm>
        </p:grpSpPr>
        <p:pic>
          <p:nvPicPr>
            <p:cNvPr id="135" name="object 69">
              <a:extLst>
                <a:ext uri="{FF2B5EF4-FFF2-40B4-BE49-F238E27FC236}">
                  <a16:creationId xmlns:a16="http://schemas.microsoft.com/office/drawing/2014/main" id="{061FE6F1-EBC5-A006-FD6E-5D6B468A23B4}"/>
                </a:ext>
              </a:extLst>
            </p:cNvPr>
            <p:cNvPicPr/>
            <p:nvPr/>
          </p:nvPicPr>
          <p:blipFill>
            <a:blip r:embed="rId15" cstate="print"/>
            <a:stretch>
              <a:fillRect/>
            </a:stretch>
          </p:blipFill>
          <p:spPr>
            <a:xfrm>
              <a:off x="11099800" y="3670300"/>
              <a:ext cx="698500" cy="698500"/>
            </a:xfrm>
            <a:prstGeom prst="rect">
              <a:avLst/>
            </a:prstGeom>
          </p:spPr>
        </p:pic>
        <p:sp>
          <p:nvSpPr>
            <p:cNvPr id="136" name="object 70">
              <a:extLst>
                <a:ext uri="{FF2B5EF4-FFF2-40B4-BE49-F238E27FC236}">
                  <a16:creationId xmlns:a16="http://schemas.microsoft.com/office/drawing/2014/main" id="{4B18E296-5158-5058-9944-742D13EA59BC}"/>
                </a:ext>
              </a:extLst>
            </p:cNvPr>
            <p:cNvSpPr/>
            <p:nvPr/>
          </p:nvSpPr>
          <p:spPr>
            <a:xfrm>
              <a:off x="11214100" y="3784600"/>
              <a:ext cx="355600" cy="355600"/>
            </a:xfrm>
            <a:custGeom>
              <a:avLst/>
              <a:gdLst/>
              <a:ahLst/>
              <a:cxnLst/>
              <a:rect l="l" t="t" r="r" b="b"/>
              <a:pathLst>
                <a:path w="355600" h="355600">
                  <a:moveTo>
                    <a:pt x="177799" y="0"/>
                  </a:moveTo>
                  <a:lnTo>
                    <a:pt x="132696" y="5786"/>
                  </a:lnTo>
                  <a:lnTo>
                    <a:pt x="89989" y="23144"/>
                  </a:lnTo>
                  <a:lnTo>
                    <a:pt x="52076" y="52076"/>
                  </a:lnTo>
                  <a:lnTo>
                    <a:pt x="23144" y="89989"/>
                  </a:lnTo>
                  <a:lnTo>
                    <a:pt x="5786" y="132696"/>
                  </a:lnTo>
                  <a:lnTo>
                    <a:pt x="0" y="177799"/>
                  </a:lnTo>
                  <a:lnTo>
                    <a:pt x="5786" y="222903"/>
                  </a:lnTo>
                  <a:lnTo>
                    <a:pt x="23144" y="265610"/>
                  </a:lnTo>
                  <a:lnTo>
                    <a:pt x="52076" y="303523"/>
                  </a:lnTo>
                  <a:lnTo>
                    <a:pt x="89989" y="332454"/>
                  </a:lnTo>
                  <a:lnTo>
                    <a:pt x="132696" y="349813"/>
                  </a:lnTo>
                  <a:lnTo>
                    <a:pt x="177799" y="355599"/>
                  </a:lnTo>
                  <a:lnTo>
                    <a:pt x="222903" y="349813"/>
                  </a:lnTo>
                  <a:lnTo>
                    <a:pt x="265609" y="332454"/>
                  </a:lnTo>
                  <a:lnTo>
                    <a:pt x="303523" y="303523"/>
                  </a:lnTo>
                  <a:lnTo>
                    <a:pt x="332454" y="265610"/>
                  </a:lnTo>
                  <a:lnTo>
                    <a:pt x="349813" y="222903"/>
                  </a:lnTo>
                  <a:lnTo>
                    <a:pt x="355599" y="177799"/>
                  </a:lnTo>
                  <a:lnTo>
                    <a:pt x="349813" y="132696"/>
                  </a:lnTo>
                  <a:lnTo>
                    <a:pt x="332454" y="89989"/>
                  </a:lnTo>
                  <a:lnTo>
                    <a:pt x="303523" y="52076"/>
                  </a:lnTo>
                  <a:lnTo>
                    <a:pt x="265609" y="23144"/>
                  </a:lnTo>
                  <a:lnTo>
                    <a:pt x="222903" y="5786"/>
                  </a:lnTo>
                  <a:lnTo>
                    <a:pt x="177799" y="0"/>
                  </a:lnTo>
                  <a:close/>
                </a:path>
              </a:pathLst>
            </a:custGeom>
            <a:solidFill>
              <a:srgbClr val="B6DA77"/>
            </a:solidFill>
          </p:spPr>
          <p:txBody>
            <a:bodyPr wrap="square" lIns="0" tIns="0" rIns="0" bIns="0" rtlCol="0"/>
            <a:lstStyle/>
            <a:p>
              <a:endParaRPr/>
            </a:p>
          </p:txBody>
        </p:sp>
        <p:sp>
          <p:nvSpPr>
            <p:cNvPr id="137" name="object 71">
              <a:extLst>
                <a:ext uri="{FF2B5EF4-FFF2-40B4-BE49-F238E27FC236}">
                  <a16:creationId xmlns:a16="http://schemas.microsoft.com/office/drawing/2014/main" id="{C1267524-1342-9B4D-DF35-F2E9C86B27B2}"/>
                </a:ext>
              </a:extLst>
            </p:cNvPr>
            <p:cNvSpPr/>
            <p:nvPr/>
          </p:nvSpPr>
          <p:spPr>
            <a:xfrm>
              <a:off x="11214100" y="3784600"/>
              <a:ext cx="355600" cy="355600"/>
            </a:xfrm>
            <a:custGeom>
              <a:avLst/>
              <a:gdLst/>
              <a:ahLst/>
              <a:cxnLst/>
              <a:rect l="l" t="t" r="r" b="b"/>
              <a:pathLst>
                <a:path w="355600" h="355600">
                  <a:moveTo>
                    <a:pt x="303523" y="52076"/>
                  </a:moveTo>
                  <a:lnTo>
                    <a:pt x="332454" y="89989"/>
                  </a:lnTo>
                  <a:lnTo>
                    <a:pt x="349813" y="132696"/>
                  </a:lnTo>
                  <a:lnTo>
                    <a:pt x="355599" y="177799"/>
                  </a:lnTo>
                  <a:lnTo>
                    <a:pt x="349813" y="222903"/>
                  </a:lnTo>
                  <a:lnTo>
                    <a:pt x="332454" y="265610"/>
                  </a:lnTo>
                  <a:lnTo>
                    <a:pt x="303523" y="303523"/>
                  </a:lnTo>
                  <a:lnTo>
                    <a:pt x="265609" y="332454"/>
                  </a:lnTo>
                  <a:lnTo>
                    <a:pt x="222903" y="349813"/>
                  </a:lnTo>
                  <a:lnTo>
                    <a:pt x="177799" y="355599"/>
                  </a:lnTo>
                  <a:lnTo>
                    <a:pt x="132696" y="349813"/>
                  </a:lnTo>
                  <a:lnTo>
                    <a:pt x="89989" y="332454"/>
                  </a:lnTo>
                  <a:lnTo>
                    <a:pt x="52076" y="303523"/>
                  </a:lnTo>
                  <a:lnTo>
                    <a:pt x="23144" y="265610"/>
                  </a:lnTo>
                  <a:lnTo>
                    <a:pt x="5786" y="222903"/>
                  </a:lnTo>
                  <a:lnTo>
                    <a:pt x="0" y="177799"/>
                  </a:lnTo>
                  <a:lnTo>
                    <a:pt x="5786" y="132696"/>
                  </a:lnTo>
                  <a:lnTo>
                    <a:pt x="23144" y="89989"/>
                  </a:lnTo>
                  <a:lnTo>
                    <a:pt x="52076" y="52076"/>
                  </a:lnTo>
                  <a:lnTo>
                    <a:pt x="89989" y="23144"/>
                  </a:lnTo>
                  <a:lnTo>
                    <a:pt x="132696" y="5786"/>
                  </a:lnTo>
                  <a:lnTo>
                    <a:pt x="177799" y="0"/>
                  </a:lnTo>
                  <a:lnTo>
                    <a:pt x="222903" y="5786"/>
                  </a:lnTo>
                  <a:lnTo>
                    <a:pt x="265609" y="23144"/>
                  </a:lnTo>
                  <a:lnTo>
                    <a:pt x="303523" y="52076"/>
                  </a:lnTo>
                </a:path>
              </a:pathLst>
            </a:custGeom>
            <a:ln w="12700">
              <a:solidFill>
                <a:srgbClr val="FFFFFF"/>
              </a:solidFill>
            </a:ln>
          </p:spPr>
          <p:txBody>
            <a:bodyPr wrap="square" lIns="0" tIns="0" rIns="0" bIns="0" rtlCol="0"/>
            <a:lstStyle/>
            <a:p>
              <a:endParaRPr/>
            </a:p>
          </p:txBody>
        </p:sp>
        <p:sp>
          <p:nvSpPr>
            <p:cNvPr id="138" name="object 72">
              <a:extLst>
                <a:ext uri="{FF2B5EF4-FFF2-40B4-BE49-F238E27FC236}">
                  <a16:creationId xmlns:a16="http://schemas.microsoft.com/office/drawing/2014/main" id="{AE2914B8-B5F4-1F2F-CE15-300506D9C9B4}"/>
                </a:ext>
              </a:extLst>
            </p:cNvPr>
            <p:cNvSpPr/>
            <p:nvPr/>
          </p:nvSpPr>
          <p:spPr>
            <a:xfrm>
              <a:off x="11241285" y="3811785"/>
              <a:ext cx="301625" cy="301625"/>
            </a:xfrm>
            <a:custGeom>
              <a:avLst/>
              <a:gdLst/>
              <a:ahLst/>
              <a:cxnLst/>
              <a:rect l="l" t="t" r="r" b="b"/>
              <a:pathLst>
                <a:path w="301625" h="301625">
                  <a:moveTo>
                    <a:pt x="173942" y="0"/>
                  </a:moveTo>
                  <a:lnTo>
                    <a:pt x="127287" y="0"/>
                  </a:lnTo>
                  <a:lnTo>
                    <a:pt x="82406" y="14283"/>
                  </a:lnTo>
                  <a:lnTo>
                    <a:pt x="42851" y="42851"/>
                  </a:lnTo>
                  <a:lnTo>
                    <a:pt x="14283" y="82406"/>
                  </a:lnTo>
                  <a:lnTo>
                    <a:pt x="0" y="127287"/>
                  </a:lnTo>
                  <a:lnTo>
                    <a:pt x="0" y="173942"/>
                  </a:lnTo>
                  <a:lnTo>
                    <a:pt x="14283" y="218822"/>
                  </a:lnTo>
                  <a:lnTo>
                    <a:pt x="42851" y="258378"/>
                  </a:lnTo>
                  <a:lnTo>
                    <a:pt x="82406" y="286945"/>
                  </a:lnTo>
                  <a:lnTo>
                    <a:pt x="127287" y="301229"/>
                  </a:lnTo>
                  <a:lnTo>
                    <a:pt x="173942" y="301229"/>
                  </a:lnTo>
                  <a:lnTo>
                    <a:pt x="218822" y="286945"/>
                  </a:lnTo>
                  <a:lnTo>
                    <a:pt x="258378" y="258378"/>
                  </a:lnTo>
                  <a:lnTo>
                    <a:pt x="286945" y="218822"/>
                  </a:lnTo>
                  <a:lnTo>
                    <a:pt x="301229" y="173942"/>
                  </a:lnTo>
                  <a:lnTo>
                    <a:pt x="301229" y="127287"/>
                  </a:lnTo>
                  <a:lnTo>
                    <a:pt x="286945" y="82406"/>
                  </a:lnTo>
                  <a:lnTo>
                    <a:pt x="258378" y="42851"/>
                  </a:lnTo>
                  <a:lnTo>
                    <a:pt x="218822" y="14283"/>
                  </a:lnTo>
                  <a:lnTo>
                    <a:pt x="173942" y="0"/>
                  </a:lnTo>
                  <a:close/>
                </a:path>
              </a:pathLst>
            </a:custGeom>
            <a:solidFill>
              <a:srgbClr val="84C300"/>
            </a:solidFill>
          </p:spPr>
          <p:txBody>
            <a:bodyPr wrap="square" lIns="0" tIns="0" rIns="0" bIns="0" rtlCol="0"/>
            <a:lstStyle/>
            <a:p>
              <a:endParaRPr/>
            </a:p>
          </p:txBody>
        </p:sp>
        <p:sp>
          <p:nvSpPr>
            <p:cNvPr id="139" name="object 73">
              <a:extLst>
                <a:ext uri="{FF2B5EF4-FFF2-40B4-BE49-F238E27FC236}">
                  <a16:creationId xmlns:a16="http://schemas.microsoft.com/office/drawing/2014/main" id="{CEDE0E71-DDA3-ABF5-31AA-E9D28D4407EE}"/>
                </a:ext>
              </a:extLst>
            </p:cNvPr>
            <p:cNvSpPr/>
            <p:nvPr/>
          </p:nvSpPr>
          <p:spPr>
            <a:xfrm>
              <a:off x="11241285" y="3811785"/>
              <a:ext cx="301625" cy="301625"/>
            </a:xfrm>
            <a:custGeom>
              <a:avLst/>
              <a:gdLst/>
              <a:ahLst/>
              <a:cxnLst/>
              <a:rect l="l" t="t" r="r" b="b"/>
              <a:pathLst>
                <a:path w="301625" h="301625">
                  <a:moveTo>
                    <a:pt x="258378" y="42851"/>
                  </a:moveTo>
                  <a:lnTo>
                    <a:pt x="286945" y="82406"/>
                  </a:lnTo>
                  <a:lnTo>
                    <a:pt x="301229" y="127287"/>
                  </a:lnTo>
                  <a:lnTo>
                    <a:pt x="301229" y="173942"/>
                  </a:lnTo>
                  <a:lnTo>
                    <a:pt x="286945" y="218822"/>
                  </a:lnTo>
                  <a:lnTo>
                    <a:pt x="258378" y="258378"/>
                  </a:lnTo>
                  <a:lnTo>
                    <a:pt x="218822" y="286945"/>
                  </a:lnTo>
                  <a:lnTo>
                    <a:pt x="173942" y="301229"/>
                  </a:lnTo>
                  <a:lnTo>
                    <a:pt x="127287" y="301229"/>
                  </a:lnTo>
                  <a:lnTo>
                    <a:pt x="82406" y="286945"/>
                  </a:lnTo>
                  <a:lnTo>
                    <a:pt x="42851" y="258378"/>
                  </a:lnTo>
                  <a:lnTo>
                    <a:pt x="14283" y="218822"/>
                  </a:lnTo>
                  <a:lnTo>
                    <a:pt x="0" y="173942"/>
                  </a:lnTo>
                  <a:lnTo>
                    <a:pt x="0" y="127287"/>
                  </a:lnTo>
                  <a:lnTo>
                    <a:pt x="14283" y="82406"/>
                  </a:lnTo>
                  <a:lnTo>
                    <a:pt x="42851" y="42851"/>
                  </a:lnTo>
                  <a:lnTo>
                    <a:pt x="82406" y="14283"/>
                  </a:lnTo>
                  <a:lnTo>
                    <a:pt x="127287" y="0"/>
                  </a:lnTo>
                  <a:lnTo>
                    <a:pt x="173942" y="0"/>
                  </a:lnTo>
                  <a:lnTo>
                    <a:pt x="218822" y="14283"/>
                  </a:lnTo>
                  <a:lnTo>
                    <a:pt x="258378" y="42851"/>
                  </a:lnTo>
                </a:path>
              </a:pathLst>
            </a:custGeom>
            <a:ln w="12700">
              <a:solidFill>
                <a:srgbClr val="FFFFFF"/>
              </a:solidFill>
            </a:ln>
          </p:spPr>
          <p:txBody>
            <a:bodyPr wrap="square" lIns="0" tIns="0" rIns="0" bIns="0" rtlCol="0"/>
            <a:lstStyle/>
            <a:p>
              <a:endParaRPr/>
            </a:p>
          </p:txBody>
        </p:sp>
        <p:sp>
          <p:nvSpPr>
            <p:cNvPr id="140" name="object 74">
              <a:extLst>
                <a:ext uri="{FF2B5EF4-FFF2-40B4-BE49-F238E27FC236}">
                  <a16:creationId xmlns:a16="http://schemas.microsoft.com/office/drawing/2014/main" id="{27421245-B7BD-7286-C1CB-7B37365F9A36}"/>
                </a:ext>
              </a:extLst>
            </p:cNvPr>
            <p:cNvSpPr/>
            <p:nvPr/>
          </p:nvSpPr>
          <p:spPr>
            <a:xfrm>
              <a:off x="11518900" y="3670300"/>
              <a:ext cx="1155700" cy="571500"/>
            </a:xfrm>
            <a:custGeom>
              <a:avLst/>
              <a:gdLst/>
              <a:ahLst/>
              <a:cxnLst/>
              <a:rect l="l" t="t" r="r" b="b"/>
              <a:pathLst>
                <a:path w="1155700" h="571500">
                  <a:moveTo>
                    <a:pt x="11144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114425" y="571500"/>
                  </a:lnTo>
                  <a:lnTo>
                    <a:pt x="1130490" y="568256"/>
                  </a:lnTo>
                  <a:lnTo>
                    <a:pt x="1143610" y="559410"/>
                  </a:lnTo>
                  <a:lnTo>
                    <a:pt x="1152456" y="546290"/>
                  </a:lnTo>
                  <a:lnTo>
                    <a:pt x="1155700" y="530225"/>
                  </a:lnTo>
                  <a:lnTo>
                    <a:pt x="1155700" y="41275"/>
                  </a:lnTo>
                  <a:lnTo>
                    <a:pt x="1152456" y="25209"/>
                  </a:lnTo>
                  <a:lnTo>
                    <a:pt x="1143610" y="12089"/>
                  </a:lnTo>
                  <a:lnTo>
                    <a:pt x="1130490" y="3243"/>
                  </a:lnTo>
                  <a:lnTo>
                    <a:pt x="1114425" y="0"/>
                  </a:lnTo>
                  <a:close/>
                </a:path>
              </a:pathLst>
            </a:custGeom>
            <a:solidFill>
              <a:srgbClr val="FFFFFF"/>
            </a:solidFill>
          </p:spPr>
          <p:txBody>
            <a:bodyPr wrap="square" lIns="0" tIns="0" rIns="0" bIns="0" rtlCol="0"/>
            <a:lstStyle/>
            <a:p>
              <a:endParaRPr/>
            </a:p>
          </p:txBody>
        </p:sp>
        <p:sp>
          <p:nvSpPr>
            <p:cNvPr id="141" name="object 75">
              <a:extLst>
                <a:ext uri="{FF2B5EF4-FFF2-40B4-BE49-F238E27FC236}">
                  <a16:creationId xmlns:a16="http://schemas.microsoft.com/office/drawing/2014/main" id="{ADE29750-61E9-166C-E790-2465A708B1F6}"/>
                </a:ext>
              </a:extLst>
            </p:cNvPr>
            <p:cNvSpPr/>
            <p:nvPr/>
          </p:nvSpPr>
          <p:spPr>
            <a:xfrm>
              <a:off x="11518900" y="3670300"/>
              <a:ext cx="1155700" cy="571500"/>
            </a:xfrm>
            <a:custGeom>
              <a:avLst/>
              <a:gdLst/>
              <a:ahLst/>
              <a:cxnLst/>
              <a:rect l="l" t="t" r="r" b="b"/>
              <a:pathLst>
                <a:path w="1155700" h="571500">
                  <a:moveTo>
                    <a:pt x="0" y="530225"/>
                  </a:moveTo>
                  <a:lnTo>
                    <a:pt x="0" y="41275"/>
                  </a:lnTo>
                  <a:lnTo>
                    <a:pt x="3243" y="25209"/>
                  </a:lnTo>
                  <a:lnTo>
                    <a:pt x="12089" y="12089"/>
                  </a:lnTo>
                  <a:lnTo>
                    <a:pt x="25209" y="3243"/>
                  </a:lnTo>
                  <a:lnTo>
                    <a:pt x="41275" y="0"/>
                  </a:lnTo>
                  <a:lnTo>
                    <a:pt x="1114425" y="0"/>
                  </a:lnTo>
                  <a:lnTo>
                    <a:pt x="1130490" y="3243"/>
                  </a:lnTo>
                  <a:lnTo>
                    <a:pt x="1143610" y="12089"/>
                  </a:lnTo>
                  <a:lnTo>
                    <a:pt x="1152456" y="25209"/>
                  </a:lnTo>
                  <a:lnTo>
                    <a:pt x="1155700" y="41275"/>
                  </a:lnTo>
                  <a:lnTo>
                    <a:pt x="1155700" y="530225"/>
                  </a:lnTo>
                  <a:lnTo>
                    <a:pt x="1152456" y="546290"/>
                  </a:lnTo>
                  <a:lnTo>
                    <a:pt x="1143610" y="559410"/>
                  </a:lnTo>
                  <a:lnTo>
                    <a:pt x="1130490" y="568256"/>
                  </a:lnTo>
                  <a:lnTo>
                    <a:pt x="11144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42" name="object 76">
            <a:extLst>
              <a:ext uri="{FF2B5EF4-FFF2-40B4-BE49-F238E27FC236}">
                <a16:creationId xmlns:a16="http://schemas.microsoft.com/office/drawing/2014/main" id="{98063CD8-891A-992A-FFD2-319FD376039D}"/>
              </a:ext>
            </a:extLst>
          </p:cNvPr>
          <p:cNvSpPr txBox="1"/>
          <p:nvPr/>
        </p:nvSpPr>
        <p:spPr>
          <a:xfrm>
            <a:off x="11000068" y="1974096"/>
            <a:ext cx="1130935" cy="510540"/>
          </a:xfrm>
          <a:prstGeom prst="rect">
            <a:avLst/>
          </a:prstGeom>
        </p:spPr>
        <p:txBody>
          <a:bodyPr vert="horz" wrap="square" lIns="0" tIns="22860" rIns="0" bIns="0" rtlCol="0">
            <a:spAutoFit/>
          </a:bodyPr>
          <a:lstStyle/>
          <a:p>
            <a:pPr marL="173355" marR="166370" indent="174625">
              <a:lnSpc>
                <a:spcPts val="1900"/>
              </a:lnSpc>
              <a:spcBef>
                <a:spcPts val="180"/>
              </a:spcBef>
            </a:pPr>
            <a:r>
              <a:rPr sz="1600" spc="-10" dirty="0">
                <a:latin typeface="Arial Narrow"/>
                <a:cs typeface="Arial Narrow"/>
              </a:rPr>
              <a:t>Japan </a:t>
            </a:r>
            <a:r>
              <a:rPr sz="1600" dirty="0">
                <a:latin typeface="Arial Narrow"/>
                <a:cs typeface="Arial Narrow"/>
              </a:rPr>
              <a:t>52–66</a:t>
            </a:r>
            <a:r>
              <a:rPr sz="1600" spc="10" dirty="0">
                <a:latin typeface="Arial Narrow"/>
                <a:cs typeface="Arial Narrow"/>
              </a:rPr>
              <a:t> </a:t>
            </a:r>
            <a:r>
              <a:rPr sz="1600" spc="-85" dirty="0">
                <a:latin typeface="Arial Narrow"/>
                <a:cs typeface="Arial Narrow"/>
              </a:rPr>
              <a:t>GW</a:t>
            </a:r>
            <a:endParaRPr sz="1600">
              <a:latin typeface="Arial Narrow"/>
              <a:cs typeface="Arial Narrow"/>
            </a:endParaRPr>
          </a:p>
        </p:txBody>
      </p:sp>
      <p:grpSp>
        <p:nvGrpSpPr>
          <p:cNvPr id="143" name="object 77">
            <a:extLst>
              <a:ext uri="{FF2B5EF4-FFF2-40B4-BE49-F238E27FC236}">
                <a16:creationId xmlns:a16="http://schemas.microsoft.com/office/drawing/2014/main" id="{9B043FDC-FA28-9534-F758-FE2A34F47244}"/>
              </a:ext>
            </a:extLst>
          </p:cNvPr>
          <p:cNvGrpSpPr/>
          <p:nvPr/>
        </p:nvGrpSpPr>
        <p:grpSpPr>
          <a:xfrm>
            <a:off x="3882024" y="1427996"/>
            <a:ext cx="6902450" cy="2984500"/>
            <a:chOff x="4413250" y="3149600"/>
            <a:chExt cx="6902450" cy="2984500"/>
          </a:xfrm>
        </p:grpSpPr>
        <p:pic>
          <p:nvPicPr>
            <p:cNvPr id="144" name="object 78">
              <a:extLst>
                <a:ext uri="{FF2B5EF4-FFF2-40B4-BE49-F238E27FC236}">
                  <a16:creationId xmlns:a16="http://schemas.microsoft.com/office/drawing/2014/main" id="{4F74D946-38E9-9ABC-5116-2E6DE5B886D2}"/>
                </a:ext>
              </a:extLst>
            </p:cNvPr>
            <p:cNvPicPr/>
            <p:nvPr/>
          </p:nvPicPr>
          <p:blipFill>
            <a:blip r:embed="rId16" cstate="print"/>
            <a:stretch>
              <a:fillRect/>
            </a:stretch>
          </p:blipFill>
          <p:spPr>
            <a:xfrm>
              <a:off x="5575300" y="3556000"/>
              <a:ext cx="927100" cy="927100"/>
            </a:xfrm>
            <a:prstGeom prst="rect">
              <a:avLst/>
            </a:prstGeom>
          </p:spPr>
        </p:pic>
        <p:sp>
          <p:nvSpPr>
            <p:cNvPr id="145" name="object 79">
              <a:extLst>
                <a:ext uri="{FF2B5EF4-FFF2-40B4-BE49-F238E27FC236}">
                  <a16:creationId xmlns:a16="http://schemas.microsoft.com/office/drawing/2014/main" id="{18BE745A-1193-804E-0209-5CCB4EB57FA2}"/>
                </a:ext>
              </a:extLst>
            </p:cNvPr>
            <p:cNvSpPr/>
            <p:nvPr/>
          </p:nvSpPr>
          <p:spPr>
            <a:xfrm>
              <a:off x="5689600" y="3670300"/>
              <a:ext cx="584200" cy="584200"/>
            </a:xfrm>
            <a:custGeom>
              <a:avLst/>
              <a:gdLst/>
              <a:ahLst/>
              <a:cxnLst/>
              <a:rect l="l" t="t" r="r" b="b"/>
              <a:pathLst>
                <a:path w="584200" h="584200">
                  <a:moveTo>
                    <a:pt x="292100" y="0"/>
                  </a:moveTo>
                  <a:lnTo>
                    <a:pt x="247388" y="3422"/>
                  </a:lnTo>
                  <a:lnTo>
                    <a:pt x="203527" y="13688"/>
                  </a:lnTo>
                  <a:lnTo>
                    <a:pt x="161368" y="30799"/>
                  </a:lnTo>
                  <a:lnTo>
                    <a:pt x="121759" y="54754"/>
                  </a:lnTo>
                  <a:lnTo>
                    <a:pt x="85553" y="85553"/>
                  </a:lnTo>
                  <a:lnTo>
                    <a:pt x="54754" y="121759"/>
                  </a:lnTo>
                  <a:lnTo>
                    <a:pt x="30799" y="161368"/>
                  </a:lnTo>
                  <a:lnTo>
                    <a:pt x="13688" y="203527"/>
                  </a:lnTo>
                  <a:lnTo>
                    <a:pt x="3422" y="247388"/>
                  </a:lnTo>
                  <a:lnTo>
                    <a:pt x="0" y="292100"/>
                  </a:lnTo>
                  <a:lnTo>
                    <a:pt x="3422" y="336811"/>
                  </a:lnTo>
                  <a:lnTo>
                    <a:pt x="13688" y="380672"/>
                  </a:lnTo>
                  <a:lnTo>
                    <a:pt x="30799" y="422831"/>
                  </a:lnTo>
                  <a:lnTo>
                    <a:pt x="54754" y="462440"/>
                  </a:lnTo>
                  <a:lnTo>
                    <a:pt x="85553" y="498646"/>
                  </a:lnTo>
                  <a:lnTo>
                    <a:pt x="121759" y="529445"/>
                  </a:lnTo>
                  <a:lnTo>
                    <a:pt x="161368" y="553400"/>
                  </a:lnTo>
                  <a:lnTo>
                    <a:pt x="203527" y="570511"/>
                  </a:lnTo>
                  <a:lnTo>
                    <a:pt x="247388" y="580777"/>
                  </a:lnTo>
                  <a:lnTo>
                    <a:pt x="292100" y="584200"/>
                  </a:lnTo>
                  <a:lnTo>
                    <a:pt x="336811" y="580777"/>
                  </a:lnTo>
                  <a:lnTo>
                    <a:pt x="380672" y="570511"/>
                  </a:lnTo>
                  <a:lnTo>
                    <a:pt x="422831" y="553400"/>
                  </a:lnTo>
                  <a:lnTo>
                    <a:pt x="462440" y="529445"/>
                  </a:lnTo>
                  <a:lnTo>
                    <a:pt x="498646" y="498646"/>
                  </a:lnTo>
                  <a:lnTo>
                    <a:pt x="529445" y="462440"/>
                  </a:lnTo>
                  <a:lnTo>
                    <a:pt x="553400" y="422831"/>
                  </a:lnTo>
                  <a:lnTo>
                    <a:pt x="570511" y="380672"/>
                  </a:lnTo>
                  <a:lnTo>
                    <a:pt x="580777" y="336811"/>
                  </a:lnTo>
                  <a:lnTo>
                    <a:pt x="584200" y="292100"/>
                  </a:lnTo>
                  <a:lnTo>
                    <a:pt x="580777" y="247388"/>
                  </a:lnTo>
                  <a:lnTo>
                    <a:pt x="570511" y="203527"/>
                  </a:lnTo>
                  <a:lnTo>
                    <a:pt x="553400" y="161368"/>
                  </a:lnTo>
                  <a:lnTo>
                    <a:pt x="529445" y="121759"/>
                  </a:lnTo>
                  <a:lnTo>
                    <a:pt x="498646" y="85553"/>
                  </a:lnTo>
                  <a:lnTo>
                    <a:pt x="462440" y="54754"/>
                  </a:lnTo>
                  <a:lnTo>
                    <a:pt x="422831" y="30799"/>
                  </a:lnTo>
                  <a:lnTo>
                    <a:pt x="380672" y="13688"/>
                  </a:lnTo>
                  <a:lnTo>
                    <a:pt x="336811" y="3422"/>
                  </a:lnTo>
                  <a:lnTo>
                    <a:pt x="292100" y="0"/>
                  </a:lnTo>
                  <a:close/>
                </a:path>
              </a:pathLst>
            </a:custGeom>
            <a:solidFill>
              <a:srgbClr val="B6DA77"/>
            </a:solidFill>
          </p:spPr>
          <p:txBody>
            <a:bodyPr wrap="square" lIns="0" tIns="0" rIns="0" bIns="0" rtlCol="0"/>
            <a:lstStyle/>
            <a:p>
              <a:endParaRPr/>
            </a:p>
          </p:txBody>
        </p:sp>
        <p:sp>
          <p:nvSpPr>
            <p:cNvPr id="146" name="object 80">
              <a:extLst>
                <a:ext uri="{FF2B5EF4-FFF2-40B4-BE49-F238E27FC236}">
                  <a16:creationId xmlns:a16="http://schemas.microsoft.com/office/drawing/2014/main" id="{0358744E-0B81-38D9-BFEA-1C044310E40E}"/>
                </a:ext>
              </a:extLst>
            </p:cNvPr>
            <p:cNvSpPr/>
            <p:nvPr/>
          </p:nvSpPr>
          <p:spPr>
            <a:xfrm>
              <a:off x="5689600" y="3670300"/>
              <a:ext cx="584200" cy="584200"/>
            </a:xfrm>
            <a:custGeom>
              <a:avLst/>
              <a:gdLst/>
              <a:ahLst/>
              <a:cxnLst/>
              <a:rect l="l" t="t" r="r" b="b"/>
              <a:pathLst>
                <a:path w="584200" h="584200">
                  <a:moveTo>
                    <a:pt x="498646" y="85553"/>
                  </a:moveTo>
                  <a:lnTo>
                    <a:pt x="529445" y="121759"/>
                  </a:lnTo>
                  <a:lnTo>
                    <a:pt x="553400" y="161368"/>
                  </a:lnTo>
                  <a:lnTo>
                    <a:pt x="570511" y="203527"/>
                  </a:lnTo>
                  <a:lnTo>
                    <a:pt x="580777" y="247388"/>
                  </a:lnTo>
                  <a:lnTo>
                    <a:pt x="584200" y="292100"/>
                  </a:lnTo>
                  <a:lnTo>
                    <a:pt x="580777" y="336811"/>
                  </a:lnTo>
                  <a:lnTo>
                    <a:pt x="570511" y="380672"/>
                  </a:lnTo>
                  <a:lnTo>
                    <a:pt x="553400" y="422831"/>
                  </a:lnTo>
                  <a:lnTo>
                    <a:pt x="529445" y="462440"/>
                  </a:lnTo>
                  <a:lnTo>
                    <a:pt x="498646" y="498646"/>
                  </a:lnTo>
                  <a:lnTo>
                    <a:pt x="462440" y="529445"/>
                  </a:lnTo>
                  <a:lnTo>
                    <a:pt x="422831" y="553400"/>
                  </a:lnTo>
                  <a:lnTo>
                    <a:pt x="380672" y="570511"/>
                  </a:lnTo>
                  <a:lnTo>
                    <a:pt x="336811" y="580777"/>
                  </a:lnTo>
                  <a:lnTo>
                    <a:pt x="292100" y="584200"/>
                  </a:lnTo>
                  <a:lnTo>
                    <a:pt x="247388" y="580777"/>
                  </a:lnTo>
                  <a:lnTo>
                    <a:pt x="203527" y="570511"/>
                  </a:lnTo>
                  <a:lnTo>
                    <a:pt x="161368" y="553400"/>
                  </a:lnTo>
                  <a:lnTo>
                    <a:pt x="121759" y="529445"/>
                  </a:lnTo>
                  <a:lnTo>
                    <a:pt x="85553" y="498646"/>
                  </a:lnTo>
                  <a:lnTo>
                    <a:pt x="54754" y="462440"/>
                  </a:lnTo>
                  <a:lnTo>
                    <a:pt x="30799" y="422831"/>
                  </a:lnTo>
                  <a:lnTo>
                    <a:pt x="13688" y="380672"/>
                  </a:lnTo>
                  <a:lnTo>
                    <a:pt x="3422" y="336811"/>
                  </a:lnTo>
                  <a:lnTo>
                    <a:pt x="0" y="292100"/>
                  </a:lnTo>
                  <a:lnTo>
                    <a:pt x="3422" y="247388"/>
                  </a:lnTo>
                  <a:lnTo>
                    <a:pt x="13688" y="203527"/>
                  </a:lnTo>
                  <a:lnTo>
                    <a:pt x="30799" y="161368"/>
                  </a:lnTo>
                  <a:lnTo>
                    <a:pt x="54754" y="121759"/>
                  </a:lnTo>
                  <a:lnTo>
                    <a:pt x="85553" y="85553"/>
                  </a:lnTo>
                  <a:lnTo>
                    <a:pt x="121759" y="54754"/>
                  </a:lnTo>
                  <a:lnTo>
                    <a:pt x="161368" y="30799"/>
                  </a:lnTo>
                  <a:lnTo>
                    <a:pt x="203527" y="13688"/>
                  </a:lnTo>
                  <a:lnTo>
                    <a:pt x="247388" y="3422"/>
                  </a:lnTo>
                  <a:lnTo>
                    <a:pt x="292100" y="0"/>
                  </a:lnTo>
                  <a:lnTo>
                    <a:pt x="336811" y="3422"/>
                  </a:lnTo>
                  <a:lnTo>
                    <a:pt x="380672" y="13688"/>
                  </a:lnTo>
                  <a:lnTo>
                    <a:pt x="422831" y="30799"/>
                  </a:lnTo>
                  <a:lnTo>
                    <a:pt x="462440" y="54754"/>
                  </a:lnTo>
                  <a:lnTo>
                    <a:pt x="498646" y="85553"/>
                  </a:lnTo>
                </a:path>
              </a:pathLst>
            </a:custGeom>
            <a:ln w="12700">
              <a:solidFill>
                <a:srgbClr val="FFFFFF"/>
              </a:solidFill>
            </a:ln>
          </p:spPr>
          <p:txBody>
            <a:bodyPr wrap="square" lIns="0" tIns="0" rIns="0" bIns="0" rtlCol="0"/>
            <a:lstStyle/>
            <a:p>
              <a:endParaRPr/>
            </a:p>
          </p:txBody>
        </p:sp>
        <p:sp>
          <p:nvSpPr>
            <p:cNvPr id="147" name="object 81">
              <a:extLst>
                <a:ext uri="{FF2B5EF4-FFF2-40B4-BE49-F238E27FC236}">
                  <a16:creationId xmlns:a16="http://schemas.microsoft.com/office/drawing/2014/main" id="{B11EDDEB-A071-DF72-08FD-C9D8A6F0E85D}"/>
                </a:ext>
              </a:extLst>
            </p:cNvPr>
            <p:cNvSpPr/>
            <p:nvPr/>
          </p:nvSpPr>
          <p:spPr>
            <a:xfrm>
              <a:off x="5728618" y="3709318"/>
              <a:ext cx="506730" cy="506730"/>
            </a:xfrm>
            <a:custGeom>
              <a:avLst/>
              <a:gdLst/>
              <a:ahLst/>
              <a:cxnLst/>
              <a:rect l="l" t="t" r="r" b="b"/>
              <a:pathLst>
                <a:path w="506729" h="506729">
                  <a:moveTo>
                    <a:pt x="274727" y="0"/>
                  </a:moveTo>
                  <a:lnTo>
                    <a:pt x="231433" y="0"/>
                  </a:lnTo>
                  <a:lnTo>
                    <a:pt x="188647" y="7347"/>
                  </a:lnTo>
                  <a:lnTo>
                    <a:pt x="147382" y="22042"/>
                  </a:lnTo>
                  <a:lnTo>
                    <a:pt x="108654" y="44085"/>
                  </a:lnTo>
                  <a:lnTo>
                    <a:pt x="73476" y="73476"/>
                  </a:lnTo>
                  <a:lnTo>
                    <a:pt x="44085" y="108654"/>
                  </a:lnTo>
                  <a:lnTo>
                    <a:pt x="22042" y="147382"/>
                  </a:lnTo>
                  <a:lnTo>
                    <a:pt x="7347" y="188647"/>
                  </a:lnTo>
                  <a:lnTo>
                    <a:pt x="0" y="231433"/>
                  </a:lnTo>
                  <a:lnTo>
                    <a:pt x="0" y="274727"/>
                  </a:lnTo>
                  <a:lnTo>
                    <a:pt x="7347" y="317514"/>
                  </a:lnTo>
                  <a:lnTo>
                    <a:pt x="22042" y="358779"/>
                  </a:lnTo>
                  <a:lnTo>
                    <a:pt x="44085" y="397508"/>
                  </a:lnTo>
                  <a:lnTo>
                    <a:pt x="73476" y="432687"/>
                  </a:lnTo>
                  <a:lnTo>
                    <a:pt x="108654" y="462077"/>
                  </a:lnTo>
                  <a:lnTo>
                    <a:pt x="147382" y="484120"/>
                  </a:lnTo>
                  <a:lnTo>
                    <a:pt x="188647" y="498815"/>
                  </a:lnTo>
                  <a:lnTo>
                    <a:pt x="231433" y="506162"/>
                  </a:lnTo>
                  <a:lnTo>
                    <a:pt x="274727" y="506162"/>
                  </a:lnTo>
                  <a:lnTo>
                    <a:pt x="317514" y="498815"/>
                  </a:lnTo>
                  <a:lnTo>
                    <a:pt x="358779" y="484120"/>
                  </a:lnTo>
                  <a:lnTo>
                    <a:pt x="397508" y="462077"/>
                  </a:lnTo>
                  <a:lnTo>
                    <a:pt x="432687" y="432687"/>
                  </a:lnTo>
                  <a:lnTo>
                    <a:pt x="462077" y="397508"/>
                  </a:lnTo>
                  <a:lnTo>
                    <a:pt x="484120" y="358779"/>
                  </a:lnTo>
                  <a:lnTo>
                    <a:pt x="498815" y="317514"/>
                  </a:lnTo>
                  <a:lnTo>
                    <a:pt x="506162" y="274727"/>
                  </a:lnTo>
                  <a:lnTo>
                    <a:pt x="506162" y="231433"/>
                  </a:lnTo>
                  <a:lnTo>
                    <a:pt x="498815" y="188647"/>
                  </a:lnTo>
                  <a:lnTo>
                    <a:pt x="484120" y="147382"/>
                  </a:lnTo>
                  <a:lnTo>
                    <a:pt x="462077" y="108654"/>
                  </a:lnTo>
                  <a:lnTo>
                    <a:pt x="432687" y="73476"/>
                  </a:lnTo>
                  <a:lnTo>
                    <a:pt x="397508" y="44085"/>
                  </a:lnTo>
                  <a:lnTo>
                    <a:pt x="358779" y="22042"/>
                  </a:lnTo>
                  <a:lnTo>
                    <a:pt x="317514" y="7347"/>
                  </a:lnTo>
                  <a:lnTo>
                    <a:pt x="274727" y="0"/>
                  </a:lnTo>
                  <a:close/>
                </a:path>
              </a:pathLst>
            </a:custGeom>
            <a:solidFill>
              <a:srgbClr val="84C300"/>
            </a:solidFill>
          </p:spPr>
          <p:txBody>
            <a:bodyPr wrap="square" lIns="0" tIns="0" rIns="0" bIns="0" rtlCol="0"/>
            <a:lstStyle/>
            <a:p>
              <a:endParaRPr/>
            </a:p>
          </p:txBody>
        </p:sp>
        <p:sp>
          <p:nvSpPr>
            <p:cNvPr id="148" name="object 82">
              <a:extLst>
                <a:ext uri="{FF2B5EF4-FFF2-40B4-BE49-F238E27FC236}">
                  <a16:creationId xmlns:a16="http://schemas.microsoft.com/office/drawing/2014/main" id="{8B756356-E9BB-042F-B95C-FADEBFFA3D33}"/>
                </a:ext>
              </a:extLst>
            </p:cNvPr>
            <p:cNvSpPr/>
            <p:nvPr/>
          </p:nvSpPr>
          <p:spPr>
            <a:xfrm>
              <a:off x="5728618" y="3709318"/>
              <a:ext cx="506730" cy="506730"/>
            </a:xfrm>
            <a:custGeom>
              <a:avLst/>
              <a:gdLst/>
              <a:ahLst/>
              <a:cxnLst/>
              <a:rect l="l" t="t" r="r" b="b"/>
              <a:pathLst>
                <a:path w="506729" h="506729">
                  <a:moveTo>
                    <a:pt x="432687" y="73476"/>
                  </a:moveTo>
                  <a:lnTo>
                    <a:pt x="462077" y="108654"/>
                  </a:lnTo>
                  <a:lnTo>
                    <a:pt x="484120" y="147382"/>
                  </a:lnTo>
                  <a:lnTo>
                    <a:pt x="498815" y="188647"/>
                  </a:lnTo>
                  <a:lnTo>
                    <a:pt x="506162" y="231433"/>
                  </a:lnTo>
                  <a:lnTo>
                    <a:pt x="506162" y="274727"/>
                  </a:lnTo>
                  <a:lnTo>
                    <a:pt x="498815" y="317514"/>
                  </a:lnTo>
                  <a:lnTo>
                    <a:pt x="484120" y="358779"/>
                  </a:lnTo>
                  <a:lnTo>
                    <a:pt x="462077" y="397508"/>
                  </a:lnTo>
                  <a:lnTo>
                    <a:pt x="432687" y="432687"/>
                  </a:lnTo>
                  <a:lnTo>
                    <a:pt x="397508" y="462077"/>
                  </a:lnTo>
                  <a:lnTo>
                    <a:pt x="358779" y="484120"/>
                  </a:lnTo>
                  <a:lnTo>
                    <a:pt x="317514" y="498815"/>
                  </a:lnTo>
                  <a:lnTo>
                    <a:pt x="274727" y="506162"/>
                  </a:lnTo>
                  <a:lnTo>
                    <a:pt x="231433" y="506162"/>
                  </a:lnTo>
                  <a:lnTo>
                    <a:pt x="188647" y="498815"/>
                  </a:lnTo>
                  <a:lnTo>
                    <a:pt x="147382" y="484120"/>
                  </a:lnTo>
                  <a:lnTo>
                    <a:pt x="108654" y="462077"/>
                  </a:lnTo>
                  <a:lnTo>
                    <a:pt x="73476" y="432687"/>
                  </a:lnTo>
                  <a:lnTo>
                    <a:pt x="44085" y="397508"/>
                  </a:lnTo>
                  <a:lnTo>
                    <a:pt x="22042" y="358779"/>
                  </a:lnTo>
                  <a:lnTo>
                    <a:pt x="7347" y="317514"/>
                  </a:lnTo>
                  <a:lnTo>
                    <a:pt x="0" y="274727"/>
                  </a:lnTo>
                  <a:lnTo>
                    <a:pt x="0" y="231433"/>
                  </a:lnTo>
                  <a:lnTo>
                    <a:pt x="7347" y="188647"/>
                  </a:lnTo>
                  <a:lnTo>
                    <a:pt x="22042" y="147382"/>
                  </a:lnTo>
                  <a:lnTo>
                    <a:pt x="44085" y="108654"/>
                  </a:lnTo>
                  <a:lnTo>
                    <a:pt x="73476" y="73476"/>
                  </a:lnTo>
                  <a:lnTo>
                    <a:pt x="108654" y="44085"/>
                  </a:lnTo>
                  <a:lnTo>
                    <a:pt x="147382" y="22042"/>
                  </a:lnTo>
                  <a:lnTo>
                    <a:pt x="188647" y="7347"/>
                  </a:lnTo>
                  <a:lnTo>
                    <a:pt x="231433" y="0"/>
                  </a:lnTo>
                  <a:lnTo>
                    <a:pt x="274727" y="0"/>
                  </a:lnTo>
                  <a:lnTo>
                    <a:pt x="317514" y="7347"/>
                  </a:lnTo>
                  <a:lnTo>
                    <a:pt x="358779" y="22042"/>
                  </a:lnTo>
                  <a:lnTo>
                    <a:pt x="397508" y="44085"/>
                  </a:lnTo>
                  <a:lnTo>
                    <a:pt x="432687" y="73476"/>
                  </a:lnTo>
                </a:path>
              </a:pathLst>
            </a:custGeom>
            <a:ln w="12700">
              <a:solidFill>
                <a:srgbClr val="FFFFFF"/>
              </a:solidFill>
            </a:ln>
          </p:spPr>
          <p:txBody>
            <a:bodyPr wrap="square" lIns="0" tIns="0" rIns="0" bIns="0" rtlCol="0"/>
            <a:lstStyle/>
            <a:p>
              <a:endParaRPr/>
            </a:p>
          </p:txBody>
        </p:sp>
        <p:pic>
          <p:nvPicPr>
            <p:cNvPr id="149" name="object 83">
              <a:extLst>
                <a:ext uri="{FF2B5EF4-FFF2-40B4-BE49-F238E27FC236}">
                  <a16:creationId xmlns:a16="http://schemas.microsoft.com/office/drawing/2014/main" id="{33575E7B-95EB-3C1C-F900-B2F42E0A96A6}"/>
                </a:ext>
              </a:extLst>
            </p:cNvPr>
            <p:cNvPicPr/>
            <p:nvPr/>
          </p:nvPicPr>
          <p:blipFill>
            <a:blip r:embed="rId17" cstate="print"/>
            <a:stretch>
              <a:fillRect/>
            </a:stretch>
          </p:blipFill>
          <p:spPr>
            <a:xfrm>
              <a:off x="6438900" y="3149600"/>
              <a:ext cx="647700" cy="647700"/>
            </a:xfrm>
            <a:prstGeom prst="rect">
              <a:avLst/>
            </a:prstGeom>
          </p:spPr>
        </p:pic>
        <p:sp>
          <p:nvSpPr>
            <p:cNvPr id="150" name="object 84">
              <a:extLst>
                <a:ext uri="{FF2B5EF4-FFF2-40B4-BE49-F238E27FC236}">
                  <a16:creationId xmlns:a16="http://schemas.microsoft.com/office/drawing/2014/main" id="{D56BDF4A-C2DC-8818-C4B7-76A479B40076}"/>
                </a:ext>
              </a:extLst>
            </p:cNvPr>
            <p:cNvSpPr/>
            <p:nvPr/>
          </p:nvSpPr>
          <p:spPr>
            <a:xfrm>
              <a:off x="6554985" y="3265685"/>
              <a:ext cx="301625" cy="301625"/>
            </a:xfrm>
            <a:custGeom>
              <a:avLst/>
              <a:gdLst/>
              <a:ahLst/>
              <a:cxnLst/>
              <a:rect l="l" t="t" r="r" b="b"/>
              <a:pathLst>
                <a:path w="301625" h="301625">
                  <a:moveTo>
                    <a:pt x="173942" y="0"/>
                  </a:moveTo>
                  <a:lnTo>
                    <a:pt x="127287" y="0"/>
                  </a:lnTo>
                  <a:lnTo>
                    <a:pt x="82406" y="14283"/>
                  </a:lnTo>
                  <a:lnTo>
                    <a:pt x="42851" y="42851"/>
                  </a:lnTo>
                  <a:lnTo>
                    <a:pt x="14283" y="82406"/>
                  </a:lnTo>
                  <a:lnTo>
                    <a:pt x="0" y="127287"/>
                  </a:lnTo>
                  <a:lnTo>
                    <a:pt x="0" y="173942"/>
                  </a:lnTo>
                  <a:lnTo>
                    <a:pt x="14283" y="218822"/>
                  </a:lnTo>
                  <a:lnTo>
                    <a:pt x="42851" y="258378"/>
                  </a:lnTo>
                  <a:lnTo>
                    <a:pt x="82406" y="286945"/>
                  </a:lnTo>
                  <a:lnTo>
                    <a:pt x="127287" y="301229"/>
                  </a:lnTo>
                  <a:lnTo>
                    <a:pt x="173942" y="301229"/>
                  </a:lnTo>
                  <a:lnTo>
                    <a:pt x="218822" y="286945"/>
                  </a:lnTo>
                  <a:lnTo>
                    <a:pt x="258378" y="258378"/>
                  </a:lnTo>
                  <a:lnTo>
                    <a:pt x="286945" y="218822"/>
                  </a:lnTo>
                  <a:lnTo>
                    <a:pt x="301229" y="173942"/>
                  </a:lnTo>
                  <a:lnTo>
                    <a:pt x="301229" y="127287"/>
                  </a:lnTo>
                  <a:lnTo>
                    <a:pt x="286945" y="82406"/>
                  </a:lnTo>
                  <a:lnTo>
                    <a:pt x="258378" y="42851"/>
                  </a:lnTo>
                  <a:lnTo>
                    <a:pt x="218822" y="14283"/>
                  </a:lnTo>
                  <a:lnTo>
                    <a:pt x="173942" y="0"/>
                  </a:lnTo>
                  <a:close/>
                </a:path>
              </a:pathLst>
            </a:custGeom>
            <a:solidFill>
              <a:srgbClr val="B6DA77"/>
            </a:solidFill>
          </p:spPr>
          <p:txBody>
            <a:bodyPr wrap="square" lIns="0" tIns="0" rIns="0" bIns="0" rtlCol="0"/>
            <a:lstStyle/>
            <a:p>
              <a:endParaRPr/>
            </a:p>
          </p:txBody>
        </p:sp>
        <p:sp>
          <p:nvSpPr>
            <p:cNvPr id="151" name="object 85">
              <a:extLst>
                <a:ext uri="{FF2B5EF4-FFF2-40B4-BE49-F238E27FC236}">
                  <a16:creationId xmlns:a16="http://schemas.microsoft.com/office/drawing/2014/main" id="{8443D597-E701-83F2-875B-456EEBFC434F}"/>
                </a:ext>
              </a:extLst>
            </p:cNvPr>
            <p:cNvSpPr/>
            <p:nvPr/>
          </p:nvSpPr>
          <p:spPr>
            <a:xfrm>
              <a:off x="6554985" y="3265685"/>
              <a:ext cx="301625" cy="301625"/>
            </a:xfrm>
            <a:custGeom>
              <a:avLst/>
              <a:gdLst/>
              <a:ahLst/>
              <a:cxnLst/>
              <a:rect l="l" t="t" r="r" b="b"/>
              <a:pathLst>
                <a:path w="301625" h="301625">
                  <a:moveTo>
                    <a:pt x="258378" y="42851"/>
                  </a:moveTo>
                  <a:lnTo>
                    <a:pt x="286945" y="82406"/>
                  </a:lnTo>
                  <a:lnTo>
                    <a:pt x="301229" y="127287"/>
                  </a:lnTo>
                  <a:lnTo>
                    <a:pt x="301229" y="173942"/>
                  </a:lnTo>
                  <a:lnTo>
                    <a:pt x="286945" y="218822"/>
                  </a:lnTo>
                  <a:lnTo>
                    <a:pt x="258378" y="258378"/>
                  </a:lnTo>
                  <a:lnTo>
                    <a:pt x="218822" y="286945"/>
                  </a:lnTo>
                  <a:lnTo>
                    <a:pt x="173942" y="301229"/>
                  </a:lnTo>
                  <a:lnTo>
                    <a:pt x="127287" y="301229"/>
                  </a:lnTo>
                  <a:lnTo>
                    <a:pt x="82406" y="286945"/>
                  </a:lnTo>
                  <a:lnTo>
                    <a:pt x="42851" y="258378"/>
                  </a:lnTo>
                  <a:lnTo>
                    <a:pt x="14283" y="218822"/>
                  </a:lnTo>
                  <a:lnTo>
                    <a:pt x="0" y="173942"/>
                  </a:lnTo>
                  <a:lnTo>
                    <a:pt x="0" y="127287"/>
                  </a:lnTo>
                  <a:lnTo>
                    <a:pt x="14283" y="82406"/>
                  </a:lnTo>
                  <a:lnTo>
                    <a:pt x="42851" y="42851"/>
                  </a:lnTo>
                  <a:lnTo>
                    <a:pt x="82406" y="14283"/>
                  </a:lnTo>
                  <a:lnTo>
                    <a:pt x="127287" y="0"/>
                  </a:lnTo>
                  <a:lnTo>
                    <a:pt x="173942" y="0"/>
                  </a:lnTo>
                  <a:lnTo>
                    <a:pt x="218822" y="14283"/>
                  </a:lnTo>
                  <a:lnTo>
                    <a:pt x="258378" y="42851"/>
                  </a:lnTo>
                </a:path>
              </a:pathLst>
            </a:custGeom>
            <a:ln w="12700">
              <a:solidFill>
                <a:srgbClr val="FFFFFF"/>
              </a:solidFill>
            </a:ln>
          </p:spPr>
          <p:txBody>
            <a:bodyPr wrap="square" lIns="0" tIns="0" rIns="0" bIns="0" rtlCol="0"/>
            <a:lstStyle/>
            <a:p>
              <a:endParaRPr/>
            </a:p>
          </p:txBody>
        </p:sp>
        <p:pic>
          <p:nvPicPr>
            <p:cNvPr id="152" name="object 86">
              <a:extLst>
                <a:ext uri="{FF2B5EF4-FFF2-40B4-BE49-F238E27FC236}">
                  <a16:creationId xmlns:a16="http://schemas.microsoft.com/office/drawing/2014/main" id="{B2951767-05EF-C117-1D86-69EA91A2E048}"/>
                </a:ext>
              </a:extLst>
            </p:cNvPr>
            <p:cNvPicPr/>
            <p:nvPr/>
          </p:nvPicPr>
          <p:blipFill>
            <a:blip r:embed="rId10" cstate="print"/>
            <a:stretch>
              <a:fillRect/>
            </a:stretch>
          </p:blipFill>
          <p:spPr>
            <a:xfrm>
              <a:off x="6610350" y="3321050"/>
              <a:ext cx="190500" cy="190499"/>
            </a:xfrm>
            <a:prstGeom prst="rect">
              <a:avLst/>
            </a:prstGeom>
          </p:spPr>
        </p:pic>
        <p:pic>
          <p:nvPicPr>
            <p:cNvPr id="153" name="object 87">
              <a:extLst>
                <a:ext uri="{FF2B5EF4-FFF2-40B4-BE49-F238E27FC236}">
                  <a16:creationId xmlns:a16="http://schemas.microsoft.com/office/drawing/2014/main" id="{6B143262-6631-9FBA-1241-58D6AA8E656C}"/>
                </a:ext>
              </a:extLst>
            </p:cNvPr>
            <p:cNvPicPr/>
            <p:nvPr/>
          </p:nvPicPr>
          <p:blipFill>
            <a:blip r:embed="rId18" cstate="print"/>
            <a:stretch>
              <a:fillRect/>
            </a:stretch>
          </p:blipFill>
          <p:spPr>
            <a:xfrm>
              <a:off x="7302500" y="4089400"/>
              <a:ext cx="749300" cy="749300"/>
            </a:xfrm>
            <a:prstGeom prst="rect">
              <a:avLst/>
            </a:prstGeom>
          </p:spPr>
        </p:pic>
        <p:sp>
          <p:nvSpPr>
            <p:cNvPr id="154" name="object 88">
              <a:extLst>
                <a:ext uri="{FF2B5EF4-FFF2-40B4-BE49-F238E27FC236}">
                  <a16:creationId xmlns:a16="http://schemas.microsoft.com/office/drawing/2014/main" id="{71D01BB7-333A-1AE6-BAD9-A9A58D75A3BF}"/>
                </a:ext>
              </a:extLst>
            </p:cNvPr>
            <p:cNvSpPr/>
            <p:nvPr/>
          </p:nvSpPr>
          <p:spPr>
            <a:xfrm>
              <a:off x="7418014" y="4204914"/>
              <a:ext cx="404495" cy="404495"/>
            </a:xfrm>
            <a:custGeom>
              <a:avLst/>
              <a:gdLst/>
              <a:ahLst/>
              <a:cxnLst/>
              <a:rect l="l" t="t" r="r" b="b"/>
              <a:pathLst>
                <a:path w="404495" h="404495">
                  <a:moveTo>
                    <a:pt x="224236" y="0"/>
                  </a:moveTo>
                  <a:lnTo>
                    <a:pt x="179734" y="0"/>
                  </a:lnTo>
                  <a:lnTo>
                    <a:pt x="136094" y="9716"/>
                  </a:lnTo>
                  <a:lnTo>
                    <a:pt x="95041" y="29150"/>
                  </a:lnTo>
                  <a:lnTo>
                    <a:pt x="58301" y="58301"/>
                  </a:lnTo>
                  <a:lnTo>
                    <a:pt x="29150" y="95041"/>
                  </a:lnTo>
                  <a:lnTo>
                    <a:pt x="9716" y="136094"/>
                  </a:lnTo>
                  <a:lnTo>
                    <a:pt x="0" y="179734"/>
                  </a:lnTo>
                  <a:lnTo>
                    <a:pt x="0" y="224236"/>
                  </a:lnTo>
                  <a:lnTo>
                    <a:pt x="9716" y="267876"/>
                  </a:lnTo>
                  <a:lnTo>
                    <a:pt x="29150" y="308929"/>
                  </a:lnTo>
                  <a:lnTo>
                    <a:pt x="58301" y="345669"/>
                  </a:lnTo>
                  <a:lnTo>
                    <a:pt x="95041" y="374820"/>
                  </a:lnTo>
                  <a:lnTo>
                    <a:pt x="136094" y="394253"/>
                  </a:lnTo>
                  <a:lnTo>
                    <a:pt x="179734" y="403970"/>
                  </a:lnTo>
                  <a:lnTo>
                    <a:pt x="224236" y="403970"/>
                  </a:lnTo>
                  <a:lnTo>
                    <a:pt x="267876" y="394253"/>
                  </a:lnTo>
                  <a:lnTo>
                    <a:pt x="308929" y="374820"/>
                  </a:lnTo>
                  <a:lnTo>
                    <a:pt x="345669" y="345669"/>
                  </a:lnTo>
                  <a:lnTo>
                    <a:pt x="374820" y="308929"/>
                  </a:lnTo>
                  <a:lnTo>
                    <a:pt x="394253" y="267876"/>
                  </a:lnTo>
                  <a:lnTo>
                    <a:pt x="403970" y="224236"/>
                  </a:lnTo>
                  <a:lnTo>
                    <a:pt x="403970" y="179734"/>
                  </a:lnTo>
                  <a:lnTo>
                    <a:pt x="394253" y="136094"/>
                  </a:lnTo>
                  <a:lnTo>
                    <a:pt x="374820" y="95041"/>
                  </a:lnTo>
                  <a:lnTo>
                    <a:pt x="345669" y="58301"/>
                  </a:lnTo>
                  <a:lnTo>
                    <a:pt x="308929" y="29150"/>
                  </a:lnTo>
                  <a:lnTo>
                    <a:pt x="267876" y="9716"/>
                  </a:lnTo>
                  <a:lnTo>
                    <a:pt x="224236" y="0"/>
                  </a:lnTo>
                  <a:close/>
                </a:path>
              </a:pathLst>
            </a:custGeom>
            <a:solidFill>
              <a:srgbClr val="B6DA77"/>
            </a:solidFill>
          </p:spPr>
          <p:txBody>
            <a:bodyPr wrap="square" lIns="0" tIns="0" rIns="0" bIns="0" rtlCol="0"/>
            <a:lstStyle/>
            <a:p>
              <a:endParaRPr/>
            </a:p>
          </p:txBody>
        </p:sp>
        <p:sp>
          <p:nvSpPr>
            <p:cNvPr id="155" name="object 89">
              <a:extLst>
                <a:ext uri="{FF2B5EF4-FFF2-40B4-BE49-F238E27FC236}">
                  <a16:creationId xmlns:a16="http://schemas.microsoft.com/office/drawing/2014/main" id="{6691AD99-7F4E-5098-D2CB-17F0D150367E}"/>
                </a:ext>
              </a:extLst>
            </p:cNvPr>
            <p:cNvSpPr/>
            <p:nvPr/>
          </p:nvSpPr>
          <p:spPr>
            <a:xfrm>
              <a:off x="7418014" y="4204914"/>
              <a:ext cx="404495" cy="404495"/>
            </a:xfrm>
            <a:custGeom>
              <a:avLst/>
              <a:gdLst/>
              <a:ahLst/>
              <a:cxnLst/>
              <a:rect l="l" t="t" r="r" b="b"/>
              <a:pathLst>
                <a:path w="404495" h="404495">
                  <a:moveTo>
                    <a:pt x="345669" y="58301"/>
                  </a:moveTo>
                  <a:lnTo>
                    <a:pt x="374820" y="95041"/>
                  </a:lnTo>
                  <a:lnTo>
                    <a:pt x="394253" y="136094"/>
                  </a:lnTo>
                  <a:lnTo>
                    <a:pt x="403970" y="179734"/>
                  </a:lnTo>
                  <a:lnTo>
                    <a:pt x="403970" y="224236"/>
                  </a:lnTo>
                  <a:lnTo>
                    <a:pt x="394253" y="267876"/>
                  </a:lnTo>
                  <a:lnTo>
                    <a:pt x="374820" y="308929"/>
                  </a:lnTo>
                  <a:lnTo>
                    <a:pt x="345669" y="345669"/>
                  </a:lnTo>
                  <a:lnTo>
                    <a:pt x="308929" y="374820"/>
                  </a:lnTo>
                  <a:lnTo>
                    <a:pt x="267876" y="394253"/>
                  </a:lnTo>
                  <a:lnTo>
                    <a:pt x="224236" y="403970"/>
                  </a:lnTo>
                  <a:lnTo>
                    <a:pt x="179734" y="403970"/>
                  </a:lnTo>
                  <a:lnTo>
                    <a:pt x="136094" y="394253"/>
                  </a:lnTo>
                  <a:lnTo>
                    <a:pt x="95041" y="374820"/>
                  </a:lnTo>
                  <a:lnTo>
                    <a:pt x="58301" y="345669"/>
                  </a:lnTo>
                  <a:lnTo>
                    <a:pt x="29150" y="308929"/>
                  </a:lnTo>
                  <a:lnTo>
                    <a:pt x="9716" y="267876"/>
                  </a:lnTo>
                  <a:lnTo>
                    <a:pt x="0" y="224236"/>
                  </a:lnTo>
                  <a:lnTo>
                    <a:pt x="0" y="179734"/>
                  </a:lnTo>
                  <a:lnTo>
                    <a:pt x="9716" y="136094"/>
                  </a:lnTo>
                  <a:lnTo>
                    <a:pt x="29150" y="95041"/>
                  </a:lnTo>
                  <a:lnTo>
                    <a:pt x="58301" y="58301"/>
                  </a:lnTo>
                  <a:lnTo>
                    <a:pt x="95041" y="29150"/>
                  </a:lnTo>
                  <a:lnTo>
                    <a:pt x="136094" y="9716"/>
                  </a:lnTo>
                  <a:lnTo>
                    <a:pt x="179734" y="0"/>
                  </a:lnTo>
                  <a:lnTo>
                    <a:pt x="224236" y="0"/>
                  </a:lnTo>
                  <a:lnTo>
                    <a:pt x="267876" y="9716"/>
                  </a:lnTo>
                  <a:lnTo>
                    <a:pt x="308929" y="29150"/>
                  </a:lnTo>
                  <a:lnTo>
                    <a:pt x="345669" y="58301"/>
                  </a:lnTo>
                </a:path>
              </a:pathLst>
            </a:custGeom>
            <a:ln w="12700">
              <a:solidFill>
                <a:srgbClr val="FFFFFF"/>
              </a:solidFill>
            </a:ln>
          </p:spPr>
          <p:txBody>
            <a:bodyPr wrap="square" lIns="0" tIns="0" rIns="0" bIns="0" rtlCol="0"/>
            <a:lstStyle/>
            <a:p>
              <a:endParaRPr/>
            </a:p>
          </p:txBody>
        </p:sp>
        <p:pic>
          <p:nvPicPr>
            <p:cNvPr id="156" name="object 90">
              <a:extLst>
                <a:ext uri="{FF2B5EF4-FFF2-40B4-BE49-F238E27FC236}">
                  <a16:creationId xmlns:a16="http://schemas.microsoft.com/office/drawing/2014/main" id="{6DD6E9CD-C37D-13F9-3077-BB49950178BF}"/>
                </a:ext>
              </a:extLst>
            </p:cNvPr>
            <p:cNvPicPr/>
            <p:nvPr/>
          </p:nvPicPr>
          <p:blipFill>
            <a:blip r:embed="rId19" cstate="print"/>
            <a:stretch>
              <a:fillRect/>
            </a:stretch>
          </p:blipFill>
          <p:spPr>
            <a:xfrm>
              <a:off x="7550149" y="4337049"/>
              <a:ext cx="139700" cy="139700"/>
            </a:xfrm>
            <a:prstGeom prst="rect">
              <a:avLst/>
            </a:prstGeom>
          </p:spPr>
        </p:pic>
        <p:pic>
          <p:nvPicPr>
            <p:cNvPr id="157" name="object 91">
              <a:extLst>
                <a:ext uri="{FF2B5EF4-FFF2-40B4-BE49-F238E27FC236}">
                  <a16:creationId xmlns:a16="http://schemas.microsoft.com/office/drawing/2014/main" id="{9AA0FBD2-BA22-7A0C-49E8-5EC1A1C40757}"/>
                </a:ext>
              </a:extLst>
            </p:cNvPr>
            <p:cNvPicPr/>
            <p:nvPr/>
          </p:nvPicPr>
          <p:blipFill>
            <a:blip r:embed="rId20" cstate="print"/>
            <a:stretch>
              <a:fillRect/>
            </a:stretch>
          </p:blipFill>
          <p:spPr>
            <a:xfrm>
              <a:off x="8496300" y="4686300"/>
              <a:ext cx="1079500" cy="1079500"/>
            </a:xfrm>
            <a:prstGeom prst="rect">
              <a:avLst/>
            </a:prstGeom>
          </p:spPr>
        </p:pic>
        <p:sp>
          <p:nvSpPr>
            <p:cNvPr id="158" name="object 92">
              <a:extLst>
                <a:ext uri="{FF2B5EF4-FFF2-40B4-BE49-F238E27FC236}">
                  <a16:creationId xmlns:a16="http://schemas.microsoft.com/office/drawing/2014/main" id="{97868BC3-3E53-A0EF-E6BD-FB4FDDEFA4EB}"/>
                </a:ext>
              </a:extLst>
            </p:cNvPr>
            <p:cNvSpPr/>
            <p:nvPr/>
          </p:nvSpPr>
          <p:spPr>
            <a:xfrm>
              <a:off x="8611238" y="4801238"/>
              <a:ext cx="735330" cy="735330"/>
            </a:xfrm>
            <a:custGeom>
              <a:avLst/>
              <a:gdLst/>
              <a:ahLst/>
              <a:cxnLst/>
              <a:rect l="l" t="t" r="r" b="b"/>
              <a:pathLst>
                <a:path w="735329" h="735329">
                  <a:moveTo>
                    <a:pt x="389402" y="0"/>
                  </a:moveTo>
                  <a:lnTo>
                    <a:pt x="345920" y="0"/>
                  </a:lnTo>
                  <a:lnTo>
                    <a:pt x="302681" y="5106"/>
                  </a:lnTo>
                  <a:lnTo>
                    <a:pt x="260175" y="15319"/>
                  </a:lnTo>
                  <a:lnTo>
                    <a:pt x="218889" y="30638"/>
                  </a:lnTo>
                  <a:lnTo>
                    <a:pt x="179311" y="51063"/>
                  </a:lnTo>
                  <a:lnTo>
                    <a:pt x="141930" y="76595"/>
                  </a:lnTo>
                  <a:lnTo>
                    <a:pt x="107234" y="107234"/>
                  </a:lnTo>
                  <a:lnTo>
                    <a:pt x="76595" y="141930"/>
                  </a:lnTo>
                  <a:lnTo>
                    <a:pt x="51063" y="179311"/>
                  </a:lnTo>
                  <a:lnTo>
                    <a:pt x="30638" y="218889"/>
                  </a:lnTo>
                  <a:lnTo>
                    <a:pt x="15319" y="260175"/>
                  </a:lnTo>
                  <a:lnTo>
                    <a:pt x="5106" y="302681"/>
                  </a:lnTo>
                  <a:lnTo>
                    <a:pt x="0" y="345920"/>
                  </a:lnTo>
                  <a:lnTo>
                    <a:pt x="0" y="389402"/>
                  </a:lnTo>
                  <a:lnTo>
                    <a:pt x="5106" y="432641"/>
                  </a:lnTo>
                  <a:lnTo>
                    <a:pt x="15319" y="475147"/>
                  </a:lnTo>
                  <a:lnTo>
                    <a:pt x="30638" y="516433"/>
                  </a:lnTo>
                  <a:lnTo>
                    <a:pt x="51063" y="556011"/>
                  </a:lnTo>
                  <a:lnTo>
                    <a:pt x="76595" y="593392"/>
                  </a:lnTo>
                  <a:lnTo>
                    <a:pt x="107234" y="628089"/>
                  </a:lnTo>
                  <a:lnTo>
                    <a:pt x="141930" y="658727"/>
                  </a:lnTo>
                  <a:lnTo>
                    <a:pt x="179311" y="684259"/>
                  </a:lnTo>
                  <a:lnTo>
                    <a:pt x="218889" y="704685"/>
                  </a:lnTo>
                  <a:lnTo>
                    <a:pt x="260175" y="720004"/>
                  </a:lnTo>
                  <a:lnTo>
                    <a:pt x="302681" y="730217"/>
                  </a:lnTo>
                  <a:lnTo>
                    <a:pt x="345920" y="735323"/>
                  </a:lnTo>
                  <a:lnTo>
                    <a:pt x="389402" y="735323"/>
                  </a:lnTo>
                  <a:lnTo>
                    <a:pt x="432641" y="730217"/>
                  </a:lnTo>
                  <a:lnTo>
                    <a:pt x="475147" y="720004"/>
                  </a:lnTo>
                  <a:lnTo>
                    <a:pt x="516433" y="704685"/>
                  </a:lnTo>
                  <a:lnTo>
                    <a:pt x="556011" y="684259"/>
                  </a:lnTo>
                  <a:lnTo>
                    <a:pt x="593392" y="658727"/>
                  </a:lnTo>
                  <a:lnTo>
                    <a:pt x="628089" y="628089"/>
                  </a:lnTo>
                  <a:lnTo>
                    <a:pt x="658727" y="593392"/>
                  </a:lnTo>
                  <a:lnTo>
                    <a:pt x="684259" y="556011"/>
                  </a:lnTo>
                  <a:lnTo>
                    <a:pt x="704685" y="516433"/>
                  </a:lnTo>
                  <a:lnTo>
                    <a:pt x="720004" y="475147"/>
                  </a:lnTo>
                  <a:lnTo>
                    <a:pt x="730217" y="432641"/>
                  </a:lnTo>
                  <a:lnTo>
                    <a:pt x="735323" y="389402"/>
                  </a:lnTo>
                  <a:lnTo>
                    <a:pt x="735323" y="345920"/>
                  </a:lnTo>
                  <a:lnTo>
                    <a:pt x="730217" y="302681"/>
                  </a:lnTo>
                  <a:lnTo>
                    <a:pt x="720004" y="260175"/>
                  </a:lnTo>
                  <a:lnTo>
                    <a:pt x="704685" y="218889"/>
                  </a:lnTo>
                  <a:lnTo>
                    <a:pt x="684259" y="179311"/>
                  </a:lnTo>
                  <a:lnTo>
                    <a:pt x="658727" y="141930"/>
                  </a:lnTo>
                  <a:lnTo>
                    <a:pt x="628089" y="107234"/>
                  </a:lnTo>
                  <a:lnTo>
                    <a:pt x="593392" y="76595"/>
                  </a:lnTo>
                  <a:lnTo>
                    <a:pt x="556011" y="51063"/>
                  </a:lnTo>
                  <a:lnTo>
                    <a:pt x="516433" y="30638"/>
                  </a:lnTo>
                  <a:lnTo>
                    <a:pt x="475147" y="15319"/>
                  </a:lnTo>
                  <a:lnTo>
                    <a:pt x="432641" y="5106"/>
                  </a:lnTo>
                  <a:lnTo>
                    <a:pt x="389402" y="0"/>
                  </a:lnTo>
                  <a:close/>
                </a:path>
              </a:pathLst>
            </a:custGeom>
            <a:solidFill>
              <a:srgbClr val="B6DA77"/>
            </a:solidFill>
          </p:spPr>
          <p:txBody>
            <a:bodyPr wrap="square" lIns="0" tIns="0" rIns="0" bIns="0" rtlCol="0"/>
            <a:lstStyle/>
            <a:p>
              <a:endParaRPr/>
            </a:p>
          </p:txBody>
        </p:sp>
        <p:sp>
          <p:nvSpPr>
            <p:cNvPr id="159" name="object 93">
              <a:extLst>
                <a:ext uri="{FF2B5EF4-FFF2-40B4-BE49-F238E27FC236}">
                  <a16:creationId xmlns:a16="http://schemas.microsoft.com/office/drawing/2014/main" id="{64E86CDA-9833-5EB5-0312-D0CBA234C1D9}"/>
                </a:ext>
              </a:extLst>
            </p:cNvPr>
            <p:cNvSpPr/>
            <p:nvPr/>
          </p:nvSpPr>
          <p:spPr>
            <a:xfrm>
              <a:off x="8611238" y="4801238"/>
              <a:ext cx="735330" cy="735330"/>
            </a:xfrm>
            <a:custGeom>
              <a:avLst/>
              <a:gdLst/>
              <a:ahLst/>
              <a:cxnLst/>
              <a:rect l="l" t="t" r="r" b="b"/>
              <a:pathLst>
                <a:path w="735329" h="735329">
                  <a:moveTo>
                    <a:pt x="628089" y="107234"/>
                  </a:moveTo>
                  <a:lnTo>
                    <a:pt x="658727" y="141930"/>
                  </a:lnTo>
                  <a:lnTo>
                    <a:pt x="684259" y="179311"/>
                  </a:lnTo>
                  <a:lnTo>
                    <a:pt x="704685" y="218889"/>
                  </a:lnTo>
                  <a:lnTo>
                    <a:pt x="720004" y="260175"/>
                  </a:lnTo>
                  <a:lnTo>
                    <a:pt x="730217" y="302681"/>
                  </a:lnTo>
                  <a:lnTo>
                    <a:pt x="735323" y="345920"/>
                  </a:lnTo>
                  <a:lnTo>
                    <a:pt x="735323" y="389402"/>
                  </a:lnTo>
                  <a:lnTo>
                    <a:pt x="730217" y="432641"/>
                  </a:lnTo>
                  <a:lnTo>
                    <a:pt x="720004" y="475147"/>
                  </a:lnTo>
                  <a:lnTo>
                    <a:pt x="704685" y="516433"/>
                  </a:lnTo>
                  <a:lnTo>
                    <a:pt x="684259" y="556011"/>
                  </a:lnTo>
                  <a:lnTo>
                    <a:pt x="658727" y="593392"/>
                  </a:lnTo>
                  <a:lnTo>
                    <a:pt x="628089" y="628089"/>
                  </a:lnTo>
                  <a:lnTo>
                    <a:pt x="593392" y="658727"/>
                  </a:lnTo>
                  <a:lnTo>
                    <a:pt x="556011" y="684259"/>
                  </a:lnTo>
                  <a:lnTo>
                    <a:pt x="516433" y="704685"/>
                  </a:lnTo>
                  <a:lnTo>
                    <a:pt x="475147" y="720004"/>
                  </a:lnTo>
                  <a:lnTo>
                    <a:pt x="432641" y="730217"/>
                  </a:lnTo>
                  <a:lnTo>
                    <a:pt x="389402" y="735323"/>
                  </a:lnTo>
                  <a:lnTo>
                    <a:pt x="345920" y="735323"/>
                  </a:lnTo>
                  <a:lnTo>
                    <a:pt x="302681" y="730217"/>
                  </a:lnTo>
                  <a:lnTo>
                    <a:pt x="260175" y="720004"/>
                  </a:lnTo>
                  <a:lnTo>
                    <a:pt x="218889" y="704685"/>
                  </a:lnTo>
                  <a:lnTo>
                    <a:pt x="179311" y="684259"/>
                  </a:lnTo>
                  <a:lnTo>
                    <a:pt x="141930" y="658727"/>
                  </a:lnTo>
                  <a:lnTo>
                    <a:pt x="107234" y="628089"/>
                  </a:lnTo>
                  <a:lnTo>
                    <a:pt x="76595" y="593392"/>
                  </a:lnTo>
                  <a:lnTo>
                    <a:pt x="51063" y="556011"/>
                  </a:lnTo>
                  <a:lnTo>
                    <a:pt x="30638" y="516433"/>
                  </a:lnTo>
                  <a:lnTo>
                    <a:pt x="15319" y="475147"/>
                  </a:lnTo>
                  <a:lnTo>
                    <a:pt x="5106" y="432641"/>
                  </a:lnTo>
                  <a:lnTo>
                    <a:pt x="0" y="389402"/>
                  </a:lnTo>
                  <a:lnTo>
                    <a:pt x="0" y="345920"/>
                  </a:lnTo>
                  <a:lnTo>
                    <a:pt x="5106" y="302681"/>
                  </a:lnTo>
                  <a:lnTo>
                    <a:pt x="15319" y="260175"/>
                  </a:lnTo>
                  <a:lnTo>
                    <a:pt x="30638" y="218889"/>
                  </a:lnTo>
                  <a:lnTo>
                    <a:pt x="51063" y="179311"/>
                  </a:lnTo>
                  <a:lnTo>
                    <a:pt x="76595" y="141930"/>
                  </a:lnTo>
                  <a:lnTo>
                    <a:pt x="107234" y="107234"/>
                  </a:lnTo>
                  <a:lnTo>
                    <a:pt x="141930" y="76595"/>
                  </a:lnTo>
                  <a:lnTo>
                    <a:pt x="179311" y="51063"/>
                  </a:lnTo>
                  <a:lnTo>
                    <a:pt x="218889" y="30638"/>
                  </a:lnTo>
                  <a:lnTo>
                    <a:pt x="260175" y="15319"/>
                  </a:lnTo>
                  <a:lnTo>
                    <a:pt x="302681" y="5106"/>
                  </a:lnTo>
                  <a:lnTo>
                    <a:pt x="345920" y="0"/>
                  </a:lnTo>
                  <a:lnTo>
                    <a:pt x="389402" y="0"/>
                  </a:lnTo>
                  <a:lnTo>
                    <a:pt x="432641" y="5106"/>
                  </a:lnTo>
                  <a:lnTo>
                    <a:pt x="475147" y="15319"/>
                  </a:lnTo>
                  <a:lnTo>
                    <a:pt x="516433" y="30638"/>
                  </a:lnTo>
                  <a:lnTo>
                    <a:pt x="556011" y="51063"/>
                  </a:lnTo>
                  <a:lnTo>
                    <a:pt x="593392" y="76595"/>
                  </a:lnTo>
                  <a:lnTo>
                    <a:pt x="628089" y="107234"/>
                  </a:lnTo>
                </a:path>
              </a:pathLst>
            </a:custGeom>
            <a:ln w="12700">
              <a:solidFill>
                <a:srgbClr val="FFFFFF"/>
              </a:solidFill>
            </a:ln>
          </p:spPr>
          <p:txBody>
            <a:bodyPr wrap="square" lIns="0" tIns="0" rIns="0" bIns="0" rtlCol="0"/>
            <a:lstStyle/>
            <a:p>
              <a:endParaRPr/>
            </a:p>
          </p:txBody>
        </p:sp>
        <p:pic>
          <p:nvPicPr>
            <p:cNvPr id="160" name="object 94">
              <a:extLst>
                <a:ext uri="{FF2B5EF4-FFF2-40B4-BE49-F238E27FC236}">
                  <a16:creationId xmlns:a16="http://schemas.microsoft.com/office/drawing/2014/main" id="{BB67AE46-9B84-D2A2-D2AF-3681D23C3AD8}"/>
                </a:ext>
              </a:extLst>
            </p:cNvPr>
            <p:cNvPicPr/>
            <p:nvPr/>
          </p:nvPicPr>
          <p:blipFill>
            <a:blip r:embed="rId21" cstate="print"/>
            <a:stretch>
              <a:fillRect/>
            </a:stretch>
          </p:blipFill>
          <p:spPr>
            <a:xfrm>
              <a:off x="8870949" y="5060950"/>
              <a:ext cx="215901" cy="215899"/>
            </a:xfrm>
            <a:prstGeom prst="rect">
              <a:avLst/>
            </a:prstGeom>
          </p:spPr>
        </p:pic>
        <p:pic>
          <p:nvPicPr>
            <p:cNvPr id="161" name="object 95">
              <a:extLst>
                <a:ext uri="{FF2B5EF4-FFF2-40B4-BE49-F238E27FC236}">
                  <a16:creationId xmlns:a16="http://schemas.microsoft.com/office/drawing/2014/main" id="{9B35E91D-A620-3420-BCBC-2C2067C2FE9C}"/>
                </a:ext>
              </a:extLst>
            </p:cNvPr>
            <p:cNvPicPr/>
            <p:nvPr/>
          </p:nvPicPr>
          <p:blipFill>
            <a:blip r:embed="rId17" cstate="print"/>
            <a:stretch>
              <a:fillRect/>
            </a:stretch>
          </p:blipFill>
          <p:spPr>
            <a:xfrm>
              <a:off x="10668000" y="4127500"/>
              <a:ext cx="647700" cy="647700"/>
            </a:xfrm>
            <a:prstGeom prst="rect">
              <a:avLst/>
            </a:prstGeom>
          </p:spPr>
        </p:pic>
        <p:sp>
          <p:nvSpPr>
            <p:cNvPr id="162" name="object 96">
              <a:extLst>
                <a:ext uri="{FF2B5EF4-FFF2-40B4-BE49-F238E27FC236}">
                  <a16:creationId xmlns:a16="http://schemas.microsoft.com/office/drawing/2014/main" id="{5A465CD3-068A-F834-2290-EFF736EF260A}"/>
                </a:ext>
              </a:extLst>
            </p:cNvPr>
            <p:cNvSpPr/>
            <p:nvPr/>
          </p:nvSpPr>
          <p:spPr>
            <a:xfrm>
              <a:off x="10784085" y="4243585"/>
              <a:ext cx="301625" cy="301625"/>
            </a:xfrm>
            <a:custGeom>
              <a:avLst/>
              <a:gdLst/>
              <a:ahLst/>
              <a:cxnLst/>
              <a:rect l="l" t="t" r="r" b="b"/>
              <a:pathLst>
                <a:path w="301625" h="301625">
                  <a:moveTo>
                    <a:pt x="173942" y="0"/>
                  </a:moveTo>
                  <a:lnTo>
                    <a:pt x="127287" y="0"/>
                  </a:lnTo>
                  <a:lnTo>
                    <a:pt x="82406" y="14283"/>
                  </a:lnTo>
                  <a:lnTo>
                    <a:pt x="42851" y="42851"/>
                  </a:lnTo>
                  <a:lnTo>
                    <a:pt x="14283" y="82406"/>
                  </a:lnTo>
                  <a:lnTo>
                    <a:pt x="0" y="127287"/>
                  </a:lnTo>
                  <a:lnTo>
                    <a:pt x="0" y="173942"/>
                  </a:lnTo>
                  <a:lnTo>
                    <a:pt x="14283" y="218822"/>
                  </a:lnTo>
                  <a:lnTo>
                    <a:pt x="42851" y="258378"/>
                  </a:lnTo>
                  <a:lnTo>
                    <a:pt x="82406" y="286945"/>
                  </a:lnTo>
                  <a:lnTo>
                    <a:pt x="127287" y="301229"/>
                  </a:lnTo>
                  <a:lnTo>
                    <a:pt x="173942" y="301229"/>
                  </a:lnTo>
                  <a:lnTo>
                    <a:pt x="218822" y="286945"/>
                  </a:lnTo>
                  <a:lnTo>
                    <a:pt x="258378" y="258378"/>
                  </a:lnTo>
                  <a:lnTo>
                    <a:pt x="286945" y="218822"/>
                  </a:lnTo>
                  <a:lnTo>
                    <a:pt x="301229" y="173942"/>
                  </a:lnTo>
                  <a:lnTo>
                    <a:pt x="301229" y="127287"/>
                  </a:lnTo>
                  <a:lnTo>
                    <a:pt x="286945" y="82406"/>
                  </a:lnTo>
                  <a:lnTo>
                    <a:pt x="258378" y="42851"/>
                  </a:lnTo>
                  <a:lnTo>
                    <a:pt x="218822" y="14283"/>
                  </a:lnTo>
                  <a:lnTo>
                    <a:pt x="173942" y="0"/>
                  </a:lnTo>
                  <a:close/>
                </a:path>
              </a:pathLst>
            </a:custGeom>
            <a:solidFill>
              <a:srgbClr val="B6DA77"/>
            </a:solidFill>
          </p:spPr>
          <p:txBody>
            <a:bodyPr wrap="square" lIns="0" tIns="0" rIns="0" bIns="0" rtlCol="0"/>
            <a:lstStyle/>
            <a:p>
              <a:endParaRPr/>
            </a:p>
          </p:txBody>
        </p:sp>
        <p:sp>
          <p:nvSpPr>
            <p:cNvPr id="163" name="object 97">
              <a:extLst>
                <a:ext uri="{FF2B5EF4-FFF2-40B4-BE49-F238E27FC236}">
                  <a16:creationId xmlns:a16="http://schemas.microsoft.com/office/drawing/2014/main" id="{A7A48D20-7D5D-BFA5-6328-1F21ABD692EE}"/>
                </a:ext>
              </a:extLst>
            </p:cNvPr>
            <p:cNvSpPr/>
            <p:nvPr/>
          </p:nvSpPr>
          <p:spPr>
            <a:xfrm>
              <a:off x="10784085" y="4243585"/>
              <a:ext cx="301625" cy="301625"/>
            </a:xfrm>
            <a:custGeom>
              <a:avLst/>
              <a:gdLst/>
              <a:ahLst/>
              <a:cxnLst/>
              <a:rect l="l" t="t" r="r" b="b"/>
              <a:pathLst>
                <a:path w="301625" h="301625">
                  <a:moveTo>
                    <a:pt x="258378" y="42851"/>
                  </a:moveTo>
                  <a:lnTo>
                    <a:pt x="286945" y="82406"/>
                  </a:lnTo>
                  <a:lnTo>
                    <a:pt x="301229" y="127287"/>
                  </a:lnTo>
                  <a:lnTo>
                    <a:pt x="301229" y="173942"/>
                  </a:lnTo>
                  <a:lnTo>
                    <a:pt x="286945" y="218822"/>
                  </a:lnTo>
                  <a:lnTo>
                    <a:pt x="258378" y="258378"/>
                  </a:lnTo>
                  <a:lnTo>
                    <a:pt x="218822" y="286945"/>
                  </a:lnTo>
                  <a:lnTo>
                    <a:pt x="173942" y="301229"/>
                  </a:lnTo>
                  <a:lnTo>
                    <a:pt x="127287" y="301229"/>
                  </a:lnTo>
                  <a:lnTo>
                    <a:pt x="82406" y="286945"/>
                  </a:lnTo>
                  <a:lnTo>
                    <a:pt x="42851" y="258378"/>
                  </a:lnTo>
                  <a:lnTo>
                    <a:pt x="14283" y="218822"/>
                  </a:lnTo>
                  <a:lnTo>
                    <a:pt x="0" y="173942"/>
                  </a:lnTo>
                  <a:lnTo>
                    <a:pt x="0" y="127287"/>
                  </a:lnTo>
                  <a:lnTo>
                    <a:pt x="14283" y="82406"/>
                  </a:lnTo>
                  <a:lnTo>
                    <a:pt x="42851" y="42851"/>
                  </a:lnTo>
                  <a:lnTo>
                    <a:pt x="82406" y="14283"/>
                  </a:lnTo>
                  <a:lnTo>
                    <a:pt x="127287" y="0"/>
                  </a:lnTo>
                  <a:lnTo>
                    <a:pt x="173942" y="0"/>
                  </a:lnTo>
                  <a:lnTo>
                    <a:pt x="218822" y="14283"/>
                  </a:lnTo>
                  <a:lnTo>
                    <a:pt x="258378" y="42851"/>
                  </a:lnTo>
                </a:path>
              </a:pathLst>
            </a:custGeom>
            <a:ln w="12700">
              <a:solidFill>
                <a:srgbClr val="FFFFFF"/>
              </a:solidFill>
            </a:ln>
          </p:spPr>
          <p:txBody>
            <a:bodyPr wrap="square" lIns="0" tIns="0" rIns="0" bIns="0" rtlCol="0"/>
            <a:lstStyle/>
            <a:p>
              <a:endParaRPr/>
            </a:p>
          </p:txBody>
        </p:sp>
        <p:pic>
          <p:nvPicPr>
            <p:cNvPr id="164" name="object 98">
              <a:extLst>
                <a:ext uri="{FF2B5EF4-FFF2-40B4-BE49-F238E27FC236}">
                  <a16:creationId xmlns:a16="http://schemas.microsoft.com/office/drawing/2014/main" id="{08D24661-4FF7-D311-CF02-2860C23498CA}"/>
                </a:ext>
              </a:extLst>
            </p:cNvPr>
            <p:cNvPicPr/>
            <p:nvPr/>
          </p:nvPicPr>
          <p:blipFill>
            <a:blip r:embed="rId22" cstate="print"/>
            <a:stretch>
              <a:fillRect/>
            </a:stretch>
          </p:blipFill>
          <p:spPr>
            <a:xfrm>
              <a:off x="10807700" y="4267200"/>
              <a:ext cx="253999" cy="253999"/>
            </a:xfrm>
            <a:prstGeom prst="rect">
              <a:avLst/>
            </a:prstGeom>
          </p:spPr>
        </p:pic>
        <p:sp>
          <p:nvSpPr>
            <p:cNvPr id="165" name="object 99">
              <a:extLst>
                <a:ext uri="{FF2B5EF4-FFF2-40B4-BE49-F238E27FC236}">
                  <a16:creationId xmlns:a16="http://schemas.microsoft.com/office/drawing/2014/main" id="{00158E94-A978-38AF-50FC-78852AE358C9}"/>
                </a:ext>
              </a:extLst>
            </p:cNvPr>
            <p:cNvSpPr/>
            <p:nvPr/>
          </p:nvSpPr>
          <p:spPr>
            <a:xfrm>
              <a:off x="10807700" y="4267200"/>
              <a:ext cx="254000" cy="254000"/>
            </a:xfrm>
            <a:custGeom>
              <a:avLst/>
              <a:gdLst/>
              <a:ahLst/>
              <a:cxnLst/>
              <a:rect l="l" t="t" r="r" b="b"/>
              <a:pathLst>
                <a:path w="254000" h="254000">
                  <a:moveTo>
                    <a:pt x="216801" y="37197"/>
                  </a:moveTo>
                  <a:lnTo>
                    <a:pt x="244699" y="79209"/>
                  </a:lnTo>
                  <a:lnTo>
                    <a:pt x="253999" y="126999"/>
                  </a:lnTo>
                  <a:lnTo>
                    <a:pt x="244699" y="174790"/>
                  </a:lnTo>
                  <a:lnTo>
                    <a:pt x="216801" y="216802"/>
                  </a:lnTo>
                  <a:lnTo>
                    <a:pt x="174789" y="244700"/>
                  </a:lnTo>
                  <a:lnTo>
                    <a:pt x="126999" y="253999"/>
                  </a:lnTo>
                  <a:lnTo>
                    <a:pt x="79209" y="244700"/>
                  </a:lnTo>
                  <a:lnTo>
                    <a:pt x="37197" y="216802"/>
                  </a:lnTo>
                  <a:lnTo>
                    <a:pt x="9299" y="174790"/>
                  </a:lnTo>
                  <a:lnTo>
                    <a:pt x="0" y="126999"/>
                  </a:lnTo>
                  <a:lnTo>
                    <a:pt x="9299" y="79209"/>
                  </a:lnTo>
                  <a:lnTo>
                    <a:pt x="37197" y="37197"/>
                  </a:lnTo>
                  <a:lnTo>
                    <a:pt x="79209" y="9299"/>
                  </a:lnTo>
                  <a:lnTo>
                    <a:pt x="126999" y="0"/>
                  </a:lnTo>
                  <a:lnTo>
                    <a:pt x="174789" y="9299"/>
                  </a:lnTo>
                  <a:lnTo>
                    <a:pt x="216801" y="37197"/>
                  </a:lnTo>
                </a:path>
              </a:pathLst>
            </a:custGeom>
            <a:ln w="12700">
              <a:solidFill>
                <a:srgbClr val="FFFFFF"/>
              </a:solidFill>
            </a:ln>
          </p:spPr>
          <p:txBody>
            <a:bodyPr wrap="square" lIns="0" tIns="0" rIns="0" bIns="0" rtlCol="0"/>
            <a:lstStyle/>
            <a:p>
              <a:endParaRPr/>
            </a:p>
          </p:txBody>
        </p:sp>
        <p:pic>
          <p:nvPicPr>
            <p:cNvPr id="166" name="object 100">
              <a:extLst>
                <a:ext uri="{FF2B5EF4-FFF2-40B4-BE49-F238E27FC236}">
                  <a16:creationId xmlns:a16="http://schemas.microsoft.com/office/drawing/2014/main" id="{4BA8C309-0F90-FE70-CFB7-9CF9298CD2A9}"/>
                </a:ext>
              </a:extLst>
            </p:cNvPr>
            <p:cNvPicPr/>
            <p:nvPr/>
          </p:nvPicPr>
          <p:blipFill>
            <a:blip r:embed="rId6" cstate="print"/>
            <a:stretch>
              <a:fillRect/>
            </a:stretch>
          </p:blipFill>
          <p:spPr>
            <a:xfrm>
              <a:off x="10045700" y="5257800"/>
              <a:ext cx="876300" cy="876300"/>
            </a:xfrm>
            <a:prstGeom prst="rect">
              <a:avLst/>
            </a:prstGeom>
          </p:spPr>
        </p:pic>
        <p:sp>
          <p:nvSpPr>
            <p:cNvPr id="167" name="object 101">
              <a:extLst>
                <a:ext uri="{FF2B5EF4-FFF2-40B4-BE49-F238E27FC236}">
                  <a16:creationId xmlns:a16="http://schemas.microsoft.com/office/drawing/2014/main" id="{14EAF95E-A0DD-7F6B-811C-C3403D4BF384}"/>
                </a:ext>
              </a:extLst>
            </p:cNvPr>
            <p:cNvSpPr/>
            <p:nvPr/>
          </p:nvSpPr>
          <p:spPr>
            <a:xfrm>
              <a:off x="10160965" y="5373064"/>
              <a:ext cx="531495" cy="531495"/>
            </a:xfrm>
            <a:custGeom>
              <a:avLst/>
              <a:gdLst/>
              <a:ahLst/>
              <a:cxnLst/>
              <a:rect l="l" t="t" r="r" b="b"/>
              <a:pathLst>
                <a:path w="531495" h="531495">
                  <a:moveTo>
                    <a:pt x="288464" y="0"/>
                  </a:moveTo>
                  <a:lnTo>
                    <a:pt x="243005" y="0"/>
                  </a:lnTo>
                  <a:lnTo>
                    <a:pt x="198079" y="7715"/>
                  </a:lnTo>
                  <a:lnTo>
                    <a:pt x="154751" y="23145"/>
                  </a:lnTo>
                  <a:lnTo>
                    <a:pt x="114086" y="46290"/>
                  </a:lnTo>
                  <a:lnTo>
                    <a:pt x="77150" y="77151"/>
                  </a:lnTo>
                  <a:lnTo>
                    <a:pt x="46290" y="114087"/>
                  </a:lnTo>
                  <a:lnTo>
                    <a:pt x="23145" y="154752"/>
                  </a:lnTo>
                  <a:lnTo>
                    <a:pt x="7715" y="198080"/>
                  </a:lnTo>
                  <a:lnTo>
                    <a:pt x="0" y="243006"/>
                  </a:lnTo>
                  <a:lnTo>
                    <a:pt x="0" y="288465"/>
                  </a:lnTo>
                  <a:lnTo>
                    <a:pt x="7715" y="333390"/>
                  </a:lnTo>
                  <a:lnTo>
                    <a:pt x="23145" y="376719"/>
                  </a:lnTo>
                  <a:lnTo>
                    <a:pt x="46290" y="417384"/>
                  </a:lnTo>
                  <a:lnTo>
                    <a:pt x="77150" y="454320"/>
                  </a:lnTo>
                  <a:lnTo>
                    <a:pt x="114086" y="485181"/>
                  </a:lnTo>
                  <a:lnTo>
                    <a:pt x="154751" y="508326"/>
                  </a:lnTo>
                  <a:lnTo>
                    <a:pt x="198079" y="523756"/>
                  </a:lnTo>
                  <a:lnTo>
                    <a:pt x="243005" y="531471"/>
                  </a:lnTo>
                  <a:lnTo>
                    <a:pt x="288464" y="531471"/>
                  </a:lnTo>
                  <a:lnTo>
                    <a:pt x="333390" y="523756"/>
                  </a:lnTo>
                  <a:lnTo>
                    <a:pt x="376718" y="508326"/>
                  </a:lnTo>
                  <a:lnTo>
                    <a:pt x="417383" y="485181"/>
                  </a:lnTo>
                  <a:lnTo>
                    <a:pt x="454319" y="454320"/>
                  </a:lnTo>
                  <a:lnTo>
                    <a:pt x="485179" y="417384"/>
                  </a:lnTo>
                  <a:lnTo>
                    <a:pt x="508324" y="376719"/>
                  </a:lnTo>
                  <a:lnTo>
                    <a:pt x="523754" y="333390"/>
                  </a:lnTo>
                  <a:lnTo>
                    <a:pt x="531469" y="288465"/>
                  </a:lnTo>
                  <a:lnTo>
                    <a:pt x="531469" y="243006"/>
                  </a:lnTo>
                  <a:lnTo>
                    <a:pt x="523754" y="198080"/>
                  </a:lnTo>
                  <a:lnTo>
                    <a:pt x="508324" y="154752"/>
                  </a:lnTo>
                  <a:lnTo>
                    <a:pt x="485179" y="114087"/>
                  </a:lnTo>
                  <a:lnTo>
                    <a:pt x="454319" y="77151"/>
                  </a:lnTo>
                  <a:lnTo>
                    <a:pt x="417383" y="46290"/>
                  </a:lnTo>
                  <a:lnTo>
                    <a:pt x="376718" y="23145"/>
                  </a:lnTo>
                  <a:lnTo>
                    <a:pt x="333390" y="7715"/>
                  </a:lnTo>
                  <a:lnTo>
                    <a:pt x="288464" y="0"/>
                  </a:lnTo>
                  <a:close/>
                </a:path>
              </a:pathLst>
            </a:custGeom>
            <a:solidFill>
              <a:srgbClr val="B6DA77"/>
            </a:solidFill>
          </p:spPr>
          <p:txBody>
            <a:bodyPr wrap="square" lIns="0" tIns="0" rIns="0" bIns="0" rtlCol="0"/>
            <a:lstStyle/>
            <a:p>
              <a:endParaRPr/>
            </a:p>
          </p:txBody>
        </p:sp>
        <p:sp>
          <p:nvSpPr>
            <p:cNvPr id="168" name="object 102">
              <a:extLst>
                <a:ext uri="{FF2B5EF4-FFF2-40B4-BE49-F238E27FC236}">
                  <a16:creationId xmlns:a16="http://schemas.microsoft.com/office/drawing/2014/main" id="{0848A497-256F-0F8E-BAE4-0208188101B9}"/>
                </a:ext>
              </a:extLst>
            </p:cNvPr>
            <p:cNvSpPr/>
            <p:nvPr/>
          </p:nvSpPr>
          <p:spPr>
            <a:xfrm>
              <a:off x="10160965" y="5373064"/>
              <a:ext cx="531495" cy="531495"/>
            </a:xfrm>
            <a:custGeom>
              <a:avLst/>
              <a:gdLst/>
              <a:ahLst/>
              <a:cxnLst/>
              <a:rect l="l" t="t" r="r" b="b"/>
              <a:pathLst>
                <a:path w="531495" h="531495">
                  <a:moveTo>
                    <a:pt x="454319" y="77151"/>
                  </a:moveTo>
                  <a:lnTo>
                    <a:pt x="485179" y="114087"/>
                  </a:lnTo>
                  <a:lnTo>
                    <a:pt x="508324" y="154752"/>
                  </a:lnTo>
                  <a:lnTo>
                    <a:pt x="523754" y="198080"/>
                  </a:lnTo>
                  <a:lnTo>
                    <a:pt x="531469" y="243006"/>
                  </a:lnTo>
                  <a:lnTo>
                    <a:pt x="531469" y="288465"/>
                  </a:lnTo>
                  <a:lnTo>
                    <a:pt x="523754" y="333390"/>
                  </a:lnTo>
                  <a:lnTo>
                    <a:pt x="508324" y="376719"/>
                  </a:lnTo>
                  <a:lnTo>
                    <a:pt x="485179" y="417384"/>
                  </a:lnTo>
                  <a:lnTo>
                    <a:pt x="454319" y="454320"/>
                  </a:lnTo>
                  <a:lnTo>
                    <a:pt x="417383" y="485181"/>
                  </a:lnTo>
                  <a:lnTo>
                    <a:pt x="376718" y="508326"/>
                  </a:lnTo>
                  <a:lnTo>
                    <a:pt x="333390" y="523756"/>
                  </a:lnTo>
                  <a:lnTo>
                    <a:pt x="288464" y="531471"/>
                  </a:lnTo>
                  <a:lnTo>
                    <a:pt x="243005" y="531471"/>
                  </a:lnTo>
                  <a:lnTo>
                    <a:pt x="198079" y="523756"/>
                  </a:lnTo>
                  <a:lnTo>
                    <a:pt x="154751" y="508326"/>
                  </a:lnTo>
                  <a:lnTo>
                    <a:pt x="114086" y="485181"/>
                  </a:lnTo>
                  <a:lnTo>
                    <a:pt x="77150" y="454320"/>
                  </a:lnTo>
                  <a:lnTo>
                    <a:pt x="46290" y="417384"/>
                  </a:lnTo>
                  <a:lnTo>
                    <a:pt x="23145" y="376719"/>
                  </a:lnTo>
                  <a:lnTo>
                    <a:pt x="7715" y="333390"/>
                  </a:lnTo>
                  <a:lnTo>
                    <a:pt x="0" y="288465"/>
                  </a:lnTo>
                  <a:lnTo>
                    <a:pt x="0" y="243006"/>
                  </a:lnTo>
                  <a:lnTo>
                    <a:pt x="7715" y="198080"/>
                  </a:lnTo>
                  <a:lnTo>
                    <a:pt x="23145" y="154752"/>
                  </a:lnTo>
                  <a:lnTo>
                    <a:pt x="46290" y="114087"/>
                  </a:lnTo>
                  <a:lnTo>
                    <a:pt x="77150" y="77151"/>
                  </a:lnTo>
                  <a:lnTo>
                    <a:pt x="114086" y="46290"/>
                  </a:lnTo>
                  <a:lnTo>
                    <a:pt x="154751" y="23145"/>
                  </a:lnTo>
                  <a:lnTo>
                    <a:pt x="198079" y="7715"/>
                  </a:lnTo>
                  <a:lnTo>
                    <a:pt x="243005" y="0"/>
                  </a:lnTo>
                  <a:lnTo>
                    <a:pt x="288464" y="0"/>
                  </a:lnTo>
                  <a:lnTo>
                    <a:pt x="333390" y="7715"/>
                  </a:lnTo>
                  <a:lnTo>
                    <a:pt x="376718" y="23145"/>
                  </a:lnTo>
                  <a:lnTo>
                    <a:pt x="417383" y="46290"/>
                  </a:lnTo>
                  <a:lnTo>
                    <a:pt x="454319" y="77151"/>
                  </a:lnTo>
                </a:path>
              </a:pathLst>
            </a:custGeom>
            <a:ln w="12700">
              <a:solidFill>
                <a:srgbClr val="FFFFFF"/>
              </a:solidFill>
            </a:ln>
          </p:spPr>
          <p:txBody>
            <a:bodyPr wrap="square" lIns="0" tIns="0" rIns="0" bIns="0" rtlCol="0"/>
            <a:lstStyle/>
            <a:p>
              <a:endParaRPr/>
            </a:p>
          </p:txBody>
        </p:sp>
        <p:pic>
          <p:nvPicPr>
            <p:cNvPr id="169" name="object 103">
              <a:extLst>
                <a:ext uri="{FF2B5EF4-FFF2-40B4-BE49-F238E27FC236}">
                  <a16:creationId xmlns:a16="http://schemas.microsoft.com/office/drawing/2014/main" id="{CC4C56B9-863E-CFB5-1B57-535BE729BB81}"/>
                </a:ext>
              </a:extLst>
            </p:cNvPr>
            <p:cNvPicPr/>
            <p:nvPr/>
          </p:nvPicPr>
          <p:blipFill>
            <a:blip r:embed="rId10" cstate="print"/>
            <a:stretch>
              <a:fillRect/>
            </a:stretch>
          </p:blipFill>
          <p:spPr>
            <a:xfrm>
              <a:off x="10331450" y="5543550"/>
              <a:ext cx="190500" cy="190499"/>
            </a:xfrm>
            <a:prstGeom prst="rect">
              <a:avLst/>
            </a:prstGeom>
          </p:spPr>
        </p:pic>
        <p:sp>
          <p:nvSpPr>
            <p:cNvPr id="170" name="object 104">
              <a:extLst>
                <a:ext uri="{FF2B5EF4-FFF2-40B4-BE49-F238E27FC236}">
                  <a16:creationId xmlns:a16="http://schemas.microsoft.com/office/drawing/2014/main" id="{9563F734-BEFA-6F64-F67A-B1B8365E5FD6}"/>
                </a:ext>
              </a:extLst>
            </p:cNvPr>
            <p:cNvSpPr/>
            <p:nvPr/>
          </p:nvSpPr>
          <p:spPr>
            <a:xfrm>
              <a:off x="4419600" y="36703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dirty="0"/>
            </a:p>
          </p:txBody>
        </p:sp>
        <p:sp>
          <p:nvSpPr>
            <p:cNvPr id="171" name="object 105">
              <a:extLst>
                <a:ext uri="{FF2B5EF4-FFF2-40B4-BE49-F238E27FC236}">
                  <a16:creationId xmlns:a16="http://schemas.microsoft.com/office/drawing/2014/main" id="{4A76B270-DC83-E490-82E7-CCBB3428EB48}"/>
                </a:ext>
              </a:extLst>
            </p:cNvPr>
            <p:cNvSpPr/>
            <p:nvPr/>
          </p:nvSpPr>
          <p:spPr>
            <a:xfrm>
              <a:off x="4419600" y="36703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72" name="object 106">
            <a:extLst>
              <a:ext uri="{FF2B5EF4-FFF2-40B4-BE49-F238E27FC236}">
                <a16:creationId xmlns:a16="http://schemas.microsoft.com/office/drawing/2014/main" id="{5EB1FCDC-D791-3266-A094-B93745AED112}"/>
              </a:ext>
            </a:extLst>
          </p:cNvPr>
          <p:cNvSpPr txBox="1"/>
          <p:nvPr/>
        </p:nvSpPr>
        <p:spPr>
          <a:xfrm>
            <a:off x="3954287" y="1974096"/>
            <a:ext cx="1240790" cy="510540"/>
          </a:xfrm>
          <a:prstGeom prst="rect">
            <a:avLst/>
          </a:prstGeom>
        </p:spPr>
        <p:txBody>
          <a:bodyPr vert="horz" wrap="square" lIns="0" tIns="22860" rIns="0" bIns="0" rtlCol="0">
            <a:spAutoFit/>
          </a:bodyPr>
          <a:lstStyle/>
          <a:p>
            <a:pPr marL="168275" marR="5080" indent="-156210">
              <a:lnSpc>
                <a:spcPts val="1900"/>
              </a:lnSpc>
              <a:spcBef>
                <a:spcPts val="180"/>
              </a:spcBef>
            </a:pPr>
            <a:r>
              <a:rPr sz="1600" dirty="0">
                <a:latin typeface="Arial Narrow"/>
                <a:cs typeface="Arial Narrow"/>
              </a:rPr>
              <a:t>Western</a:t>
            </a:r>
            <a:r>
              <a:rPr sz="1600" spc="10" dirty="0">
                <a:latin typeface="Arial Narrow"/>
                <a:cs typeface="Arial Narrow"/>
              </a:rPr>
              <a:t> </a:t>
            </a:r>
            <a:r>
              <a:rPr sz="1600" spc="-10" dirty="0">
                <a:latin typeface="Arial Narrow"/>
                <a:cs typeface="Arial Narrow"/>
              </a:rPr>
              <a:t>Europe </a:t>
            </a:r>
            <a:r>
              <a:rPr sz="1600" spc="-80" dirty="0">
                <a:latin typeface="Arial Narrow"/>
                <a:cs typeface="Arial Narrow"/>
              </a:rPr>
              <a:t>129–163</a:t>
            </a:r>
            <a:r>
              <a:rPr sz="1600" spc="4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73" name="object 107">
            <a:extLst>
              <a:ext uri="{FF2B5EF4-FFF2-40B4-BE49-F238E27FC236}">
                <a16:creationId xmlns:a16="http://schemas.microsoft.com/office/drawing/2014/main" id="{05B9342B-6624-D6A5-17D2-4901FAD40DF1}"/>
              </a:ext>
            </a:extLst>
          </p:cNvPr>
          <p:cNvGrpSpPr/>
          <p:nvPr/>
        </p:nvGrpSpPr>
        <p:grpSpPr>
          <a:xfrm>
            <a:off x="7971424" y="3733046"/>
            <a:ext cx="965200" cy="584200"/>
            <a:chOff x="8502650" y="5454650"/>
            <a:chExt cx="965200" cy="584200"/>
          </a:xfrm>
        </p:grpSpPr>
        <p:sp>
          <p:nvSpPr>
            <p:cNvPr id="174" name="object 108">
              <a:extLst>
                <a:ext uri="{FF2B5EF4-FFF2-40B4-BE49-F238E27FC236}">
                  <a16:creationId xmlns:a16="http://schemas.microsoft.com/office/drawing/2014/main" id="{1369EC71-BE40-BBE2-1B53-01D7DFF81920}"/>
                </a:ext>
              </a:extLst>
            </p:cNvPr>
            <p:cNvSpPr/>
            <p:nvPr/>
          </p:nvSpPr>
          <p:spPr>
            <a:xfrm>
              <a:off x="8509000" y="5461000"/>
              <a:ext cx="952500" cy="571500"/>
            </a:xfrm>
            <a:custGeom>
              <a:avLst/>
              <a:gdLst/>
              <a:ahLst/>
              <a:cxnLst/>
              <a:rect l="l" t="t" r="r" b="b"/>
              <a:pathLst>
                <a:path w="952500" h="571500">
                  <a:moveTo>
                    <a:pt x="9112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911225" y="571500"/>
                  </a:lnTo>
                  <a:lnTo>
                    <a:pt x="927290" y="568256"/>
                  </a:lnTo>
                  <a:lnTo>
                    <a:pt x="940410" y="559410"/>
                  </a:lnTo>
                  <a:lnTo>
                    <a:pt x="949256" y="546290"/>
                  </a:lnTo>
                  <a:lnTo>
                    <a:pt x="952500" y="530225"/>
                  </a:lnTo>
                  <a:lnTo>
                    <a:pt x="952500" y="41275"/>
                  </a:lnTo>
                  <a:lnTo>
                    <a:pt x="949256" y="25209"/>
                  </a:lnTo>
                  <a:lnTo>
                    <a:pt x="940410" y="12089"/>
                  </a:lnTo>
                  <a:lnTo>
                    <a:pt x="927290" y="3243"/>
                  </a:lnTo>
                  <a:lnTo>
                    <a:pt x="911225" y="0"/>
                  </a:lnTo>
                  <a:close/>
                </a:path>
              </a:pathLst>
            </a:custGeom>
            <a:solidFill>
              <a:srgbClr val="FFFFFF"/>
            </a:solidFill>
          </p:spPr>
          <p:txBody>
            <a:bodyPr wrap="square" lIns="0" tIns="0" rIns="0" bIns="0" rtlCol="0"/>
            <a:lstStyle/>
            <a:p>
              <a:endParaRPr/>
            </a:p>
          </p:txBody>
        </p:sp>
        <p:sp>
          <p:nvSpPr>
            <p:cNvPr id="175" name="object 109">
              <a:extLst>
                <a:ext uri="{FF2B5EF4-FFF2-40B4-BE49-F238E27FC236}">
                  <a16:creationId xmlns:a16="http://schemas.microsoft.com/office/drawing/2014/main" id="{B75EEBC7-7629-9D77-867A-DA67B841018C}"/>
                </a:ext>
              </a:extLst>
            </p:cNvPr>
            <p:cNvSpPr/>
            <p:nvPr/>
          </p:nvSpPr>
          <p:spPr>
            <a:xfrm>
              <a:off x="8509000" y="5461000"/>
              <a:ext cx="952500" cy="571500"/>
            </a:xfrm>
            <a:custGeom>
              <a:avLst/>
              <a:gdLst/>
              <a:ahLst/>
              <a:cxnLst/>
              <a:rect l="l" t="t" r="r" b="b"/>
              <a:pathLst>
                <a:path w="952500" h="571500">
                  <a:moveTo>
                    <a:pt x="0" y="530225"/>
                  </a:moveTo>
                  <a:lnTo>
                    <a:pt x="0" y="41275"/>
                  </a:lnTo>
                  <a:lnTo>
                    <a:pt x="3243" y="25209"/>
                  </a:lnTo>
                  <a:lnTo>
                    <a:pt x="12089" y="12089"/>
                  </a:lnTo>
                  <a:lnTo>
                    <a:pt x="25209" y="3243"/>
                  </a:lnTo>
                  <a:lnTo>
                    <a:pt x="41275" y="0"/>
                  </a:lnTo>
                  <a:lnTo>
                    <a:pt x="911225" y="0"/>
                  </a:lnTo>
                  <a:lnTo>
                    <a:pt x="927290" y="3243"/>
                  </a:lnTo>
                  <a:lnTo>
                    <a:pt x="940410" y="12089"/>
                  </a:lnTo>
                  <a:lnTo>
                    <a:pt x="949256" y="25209"/>
                  </a:lnTo>
                  <a:lnTo>
                    <a:pt x="952500" y="41275"/>
                  </a:lnTo>
                  <a:lnTo>
                    <a:pt x="952500" y="530225"/>
                  </a:lnTo>
                  <a:lnTo>
                    <a:pt x="949256" y="546290"/>
                  </a:lnTo>
                  <a:lnTo>
                    <a:pt x="940410" y="559410"/>
                  </a:lnTo>
                  <a:lnTo>
                    <a:pt x="927290" y="568256"/>
                  </a:lnTo>
                  <a:lnTo>
                    <a:pt x="9112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76" name="object 110">
            <a:extLst>
              <a:ext uri="{FF2B5EF4-FFF2-40B4-BE49-F238E27FC236}">
                <a16:creationId xmlns:a16="http://schemas.microsoft.com/office/drawing/2014/main" id="{E05D65ED-BBD8-8A7A-2983-5E7481AD3727}"/>
              </a:ext>
            </a:extLst>
          </p:cNvPr>
          <p:cNvSpPr txBox="1"/>
          <p:nvPr/>
        </p:nvSpPr>
        <p:spPr>
          <a:xfrm>
            <a:off x="7990168" y="3764796"/>
            <a:ext cx="927735" cy="510540"/>
          </a:xfrm>
          <a:prstGeom prst="rect">
            <a:avLst/>
          </a:prstGeom>
        </p:spPr>
        <p:txBody>
          <a:bodyPr vert="horz" wrap="square" lIns="0" tIns="22860" rIns="0" bIns="0" rtlCol="0">
            <a:spAutoFit/>
          </a:bodyPr>
          <a:lstStyle/>
          <a:p>
            <a:pPr marL="43180" marR="46990" indent="217804">
              <a:lnSpc>
                <a:spcPts val="1900"/>
              </a:lnSpc>
              <a:spcBef>
                <a:spcPts val="180"/>
              </a:spcBef>
            </a:pPr>
            <a:r>
              <a:rPr sz="1600" spc="-10" dirty="0">
                <a:latin typeface="Arial Narrow"/>
                <a:cs typeface="Arial Narrow"/>
              </a:rPr>
              <a:t>India </a:t>
            </a:r>
            <a:r>
              <a:rPr sz="1600" spc="-55" dirty="0">
                <a:latin typeface="Arial Narrow"/>
                <a:cs typeface="Arial Narrow"/>
              </a:rPr>
              <a:t>19–277</a:t>
            </a:r>
            <a:r>
              <a:rPr sz="1600" spc="-35" dirty="0">
                <a:latin typeface="Arial Narrow"/>
                <a:cs typeface="Arial Narrow"/>
              </a:rPr>
              <a:t> </a:t>
            </a:r>
            <a:r>
              <a:rPr sz="1600" spc="-80" dirty="0">
                <a:latin typeface="Arial Narrow"/>
                <a:cs typeface="Arial Narrow"/>
              </a:rPr>
              <a:t>GW</a:t>
            </a:r>
            <a:endParaRPr sz="1600">
              <a:latin typeface="Arial Narrow"/>
              <a:cs typeface="Arial Narrow"/>
            </a:endParaRPr>
          </a:p>
        </p:txBody>
      </p:sp>
      <p:grpSp>
        <p:nvGrpSpPr>
          <p:cNvPr id="177" name="object 111">
            <a:extLst>
              <a:ext uri="{FF2B5EF4-FFF2-40B4-BE49-F238E27FC236}">
                <a16:creationId xmlns:a16="http://schemas.microsoft.com/office/drawing/2014/main" id="{82611E88-EB30-2D34-DC0B-F969F6F7DE05}"/>
              </a:ext>
            </a:extLst>
          </p:cNvPr>
          <p:cNvGrpSpPr/>
          <p:nvPr/>
        </p:nvGrpSpPr>
        <p:grpSpPr>
          <a:xfrm>
            <a:off x="9203324" y="4152146"/>
            <a:ext cx="1384300" cy="584200"/>
            <a:chOff x="9734550" y="5873750"/>
            <a:chExt cx="1384300" cy="584200"/>
          </a:xfrm>
        </p:grpSpPr>
        <p:sp>
          <p:nvSpPr>
            <p:cNvPr id="178" name="object 112">
              <a:extLst>
                <a:ext uri="{FF2B5EF4-FFF2-40B4-BE49-F238E27FC236}">
                  <a16:creationId xmlns:a16="http://schemas.microsoft.com/office/drawing/2014/main" id="{BE118E1E-5E74-29F6-ADB0-5191CC6B7B8C}"/>
                </a:ext>
              </a:extLst>
            </p:cNvPr>
            <p:cNvSpPr/>
            <p:nvPr/>
          </p:nvSpPr>
          <p:spPr>
            <a:xfrm>
              <a:off x="9740900" y="58801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79" name="object 113">
              <a:extLst>
                <a:ext uri="{FF2B5EF4-FFF2-40B4-BE49-F238E27FC236}">
                  <a16:creationId xmlns:a16="http://schemas.microsoft.com/office/drawing/2014/main" id="{99C3EBB8-41AF-BCF2-6574-5415C3B01FAC}"/>
                </a:ext>
              </a:extLst>
            </p:cNvPr>
            <p:cNvSpPr/>
            <p:nvPr/>
          </p:nvSpPr>
          <p:spPr>
            <a:xfrm>
              <a:off x="9740900" y="58801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80" name="object 114">
            <a:extLst>
              <a:ext uri="{FF2B5EF4-FFF2-40B4-BE49-F238E27FC236}">
                <a16:creationId xmlns:a16="http://schemas.microsoft.com/office/drawing/2014/main" id="{E7C56928-60B1-DD2F-2013-AAC5DDB6F81F}"/>
              </a:ext>
            </a:extLst>
          </p:cNvPr>
          <p:cNvSpPr txBox="1"/>
          <p:nvPr/>
        </p:nvSpPr>
        <p:spPr>
          <a:xfrm>
            <a:off x="9315718" y="4183896"/>
            <a:ext cx="1160780" cy="510540"/>
          </a:xfrm>
          <a:prstGeom prst="rect">
            <a:avLst/>
          </a:prstGeom>
        </p:spPr>
        <p:txBody>
          <a:bodyPr vert="horz" wrap="square" lIns="0" tIns="22860" rIns="0" bIns="0" rtlCol="0">
            <a:spAutoFit/>
          </a:bodyPr>
          <a:lstStyle/>
          <a:p>
            <a:pPr marL="181610" marR="5080" indent="-169545">
              <a:lnSpc>
                <a:spcPts val="1900"/>
              </a:lnSpc>
              <a:spcBef>
                <a:spcPts val="180"/>
              </a:spcBef>
            </a:pPr>
            <a:r>
              <a:rPr sz="1600" dirty="0">
                <a:latin typeface="Arial Narrow"/>
                <a:cs typeface="Arial Narrow"/>
              </a:rPr>
              <a:t>Southeast</a:t>
            </a:r>
            <a:r>
              <a:rPr sz="1600" spc="-15" dirty="0">
                <a:latin typeface="Arial Narrow"/>
                <a:cs typeface="Arial Narrow"/>
              </a:rPr>
              <a:t> </a:t>
            </a:r>
            <a:r>
              <a:rPr sz="1600" spc="-20" dirty="0">
                <a:latin typeface="Arial Narrow"/>
                <a:cs typeface="Arial Narrow"/>
              </a:rPr>
              <a:t>Asia </a:t>
            </a:r>
            <a:r>
              <a:rPr sz="1600" spc="-110" dirty="0">
                <a:latin typeface="Arial Narrow"/>
                <a:cs typeface="Arial Narrow"/>
              </a:rPr>
              <a:t>15–147</a:t>
            </a:r>
            <a:r>
              <a:rPr sz="1600" spc="4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81" name="object 115">
            <a:extLst>
              <a:ext uri="{FF2B5EF4-FFF2-40B4-BE49-F238E27FC236}">
                <a16:creationId xmlns:a16="http://schemas.microsoft.com/office/drawing/2014/main" id="{87743C2A-80A5-2CD7-E4F7-B3BAF7ADA804}"/>
              </a:ext>
            </a:extLst>
          </p:cNvPr>
          <p:cNvGrpSpPr/>
          <p:nvPr/>
        </p:nvGrpSpPr>
        <p:grpSpPr>
          <a:xfrm>
            <a:off x="10422524" y="2704346"/>
            <a:ext cx="1384300" cy="584200"/>
            <a:chOff x="10953750" y="4425950"/>
            <a:chExt cx="1384300" cy="584200"/>
          </a:xfrm>
        </p:grpSpPr>
        <p:sp>
          <p:nvSpPr>
            <p:cNvPr id="182" name="object 116">
              <a:extLst>
                <a:ext uri="{FF2B5EF4-FFF2-40B4-BE49-F238E27FC236}">
                  <a16:creationId xmlns:a16="http://schemas.microsoft.com/office/drawing/2014/main" id="{4F3F3881-0732-DCA0-2877-6169EF07F8A3}"/>
                </a:ext>
              </a:extLst>
            </p:cNvPr>
            <p:cNvSpPr/>
            <p:nvPr/>
          </p:nvSpPr>
          <p:spPr>
            <a:xfrm>
              <a:off x="10960100" y="44323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83" name="object 117">
              <a:extLst>
                <a:ext uri="{FF2B5EF4-FFF2-40B4-BE49-F238E27FC236}">
                  <a16:creationId xmlns:a16="http://schemas.microsoft.com/office/drawing/2014/main" id="{403A078A-0B2D-5402-736F-3DEBE5E2414F}"/>
                </a:ext>
              </a:extLst>
            </p:cNvPr>
            <p:cNvSpPr/>
            <p:nvPr/>
          </p:nvSpPr>
          <p:spPr>
            <a:xfrm>
              <a:off x="10960100" y="44323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84" name="object 118">
            <a:extLst>
              <a:ext uri="{FF2B5EF4-FFF2-40B4-BE49-F238E27FC236}">
                <a16:creationId xmlns:a16="http://schemas.microsoft.com/office/drawing/2014/main" id="{99DEE331-784B-01ED-BAC8-35BDEAB10C0D}"/>
              </a:ext>
            </a:extLst>
          </p:cNvPr>
          <p:cNvSpPr txBox="1"/>
          <p:nvPr/>
        </p:nvSpPr>
        <p:spPr>
          <a:xfrm>
            <a:off x="10646552" y="2736096"/>
            <a:ext cx="953135" cy="510540"/>
          </a:xfrm>
          <a:prstGeom prst="rect">
            <a:avLst/>
          </a:prstGeom>
        </p:spPr>
        <p:txBody>
          <a:bodyPr vert="horz" wrap="square" lIns="0" tIns="22860" rIns="0" bIns="0" rtlCol="0">
            <a:spAutoFit/>
          </a:bodyPr>
          <a:lstStyle/>
          <a:p>
            <a:pPr marL="97155" marR="5080" indent="-85090">
              <a:lnSpc>
                <a:spcPts val="1900"/>
              </a:lnSpc>
              <a:spcBef>
                <a:spcPts val="180"/>
              </a:spcBef>
            </a:pPr>
            <a:r>
              <a:rPr sz="1600" dirty="0">
                <a:latin typeface="Arial Narrow"/>
                <a:cs typeface="Arial Narrow"/>
              </a:rPr>
              <a:t>South</a:t>
            </a:r>
            <a:r>
              <a:rPr sz="1600" spc="40" dirty="0">
                <a:latin typeface="Arial Narrow"/>
                <a:cs typeface="Arial Narrow"/>
              </a:rPr>
              <a:t> </a:t>
            </a:r>
            <a:r>
              <a:rPr sz="1600" spc="-20" dirty="0">
                <a:latin typeface="Arial Narrow"/>
                <a:cs typeface="Arial Narrow"/>
              </a:rPr>
              <a:t>Korea </a:t>
            </a:r>
            <a:r>
              <a:rPr sz="1600" spc="-25" dirty="0">
                <a:latin typeface="Arial Narrow"/>
                <a:cs typeface="Arial Narrow"/>
              </a:rPr>
              <a:t>32–47</a:t>
            </a:r>
            <a:r>
              <a:rPr sz="1600" spc="-6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85" name="object 119">
            <a:extLst>
              <a:ext uri="{FF2B5EF4-FFF2-40B4-BE49-F238E27FC236}">
                <a16:creationId xmlns:a16="http://schemas.microsoft.com/office/drawing/2014/main" id="{57FB5DAA-828C-FA21-4738-38A98F92E90C}"/>
              </a:ext>
            </a:extLst>
          </p:cNvPr>
          <p:cNvGrpSpPr/>
          <p:nvPr/>
        </p:nvGrpSpPr>
        <p:grpSpPr>
          <a:xfrm>
            <a:off x="5482224" y="989846"/>
            <a:ext cx="1384300" cy="584200"/>
            <a:chOff x="6013450" y="2711450"/>
            <a:chExt cx="1384300" cy="584200"/>
          </a:xfrm>
        </p:grpSpPr>
        <p:sp>
          <p:nvSpPr>
            <p:cNvPr id="186" name="object 120">
              <a:extLst>
                <a:ext uri="{FF2B5EF4-FFF2-40B4-BE49-F238E27FC236}">
                  <a16:creationId xmlns:a16="http://schemas.microsoft.com/office/drawing/2014/main" id="{1806A846-C9A1-533F-C17C-A713F7EF61EA}"/>
                </a:ext>
              </a:extLst>
            </p:cNvPr>
            <p:cNvSpPr/>
            <p:nvPr/>
          </p:nvSpPr>
          <p:spPr>
            <a:xfrm>
              <a:off x="6019800" y="27178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87" name="object 121">
              <a:extLst>
                <a:ext uri="{FF2B5EF4-FFF2-40B4-BE49-F238E27FC236}">
                  <a16:creationId xmlns:a16="http://schemas.microsoft.com/office/drawing/2014/main" id="{F56F98AB-2351-07D0-B96C-0E54C2B2F072}"/>
                </a:ext>
              </a:extLst>
            </p:cNvPr>
            <p:cNvSpPr/>
            <p:nvPr/>
          </p:nvSpPr>
          <p:spPr>
            <a:xfrm>
              <a:off x="6019800" y="27178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88" name="object 122">
            <a:extLst>
              <a:ext uri="{FF2B5EF4-FFF2-40B4-BE49-F238E27FC236}">
                <a16:creationId xmlns:a16="http://schemas.microsoft.com/office/drawing/2014/main" id="{A96A788D-5B07-7668-5F92-FA1DC95452CA}"/>
              </a:ext>
            </a:extLst>
          </p:cNvPr>
          <p:cNvSpPr txBox="1"/>
          <p:nvPr/>
        </p:nvSpPr>
        <p:spPr>
          <a:xfrm>
            <a:off x="5584560" y="1021596"/>
            <a:ext cx="1180465" cy="510540"/>
          </a:xfrm>
          <a:prstGeom prst="rect">
            <a:avLst/>
          </a:prstGeom>
        </p:spPr>
        <p:txBody>
          <a:bodyPr vert="horz" wrap="square" lIns="0" tIns="22860" rIns="0" bIns="0" rtlCol="0">
            <a:spAutoFit/>
          </a:bodyPr>
          <a:lstStyle/>
          <a:p>
            <a:pPr marL="214629" marR="5080" indent="-202565">
              <a:lnSpc>
                <a:spcPts val="1900"/>
              </a:lnSpc>
              <a:spcBef>
                <a:spcPts val="180"/>
              </a:spcBef>
            </a:pPr>
            <a:r>
              <a:rPr sz="1600" spc="-10" dirty="0">
                <a:latin typeface="Arial Narrow"/>
                <a:cs typeface="Arial Narrow"/>
              </a:rPr>
              <a:t>Eastern</a:t>
            </a:r>
            <a:r>
              <a:rPr sz="1600" spc="-25" dirty="0">
                <a:latin typeface="Arial Narrow"/>
                <a:cs typeface="Arial Narrow"/>
              </a:rPr>
              <a:t> </a:t>
            </a:r>
            <a:r>
              <a:rPr sz="1600" spc="-10" dirty="0">
                <a:latin typeface="Arial Narrow"/>
                <a:cs typeface="Arial Narrow"/>
              </a:rPr>
              <a:t>Europe </a:t>
            </a:r>
            <a:r>
              <a:rPr sz="1600" spc="-35" dirty="0">
                <a:latin typeface="Arial Narrow"/>
                <a:cs typeface="Arial Narrow"/>
              </a:rPr>
              <a:t>18–45</a:t>
            </a:r>
            <a:r>
              <a:rPr sz="1600" spc="-55" dirty="0">
                <a:latin typeface="Arial Narrow"/>
                <a:cs typeface="Arial Narrow"/>
              </a:rPr>
              <a:t> </a:t>
            </a:r>
            <a:r>
              <a:rPr sz="1600" spc="-35" dirty="0">
                <a:latin typeface="Arial Narrow"/>
                <a:cs typeface="Arial Narrow"/>
              </a:rPr>
              <a:t>GW</a:t>
            </a:r>
            <a:endParaRPr sz="1600">
              <a:latin typeface="Arial Narrow"/>
              <a:cs typeface="Arial Narrow"/>
            </a:endParaRPr>
          </a:p>
        </p:txBody>
      </p:sp>
      <p:grpSp>
        <p:nvGrpSpPr>
          <p:cNvPr id="189" name="object 123">
            <a:extLst>
              <a:ext uri="{FF2B5EF4-FFF2-40B4-BE49-F238E27FC236}">
                <a16:creationId xmlns:a16="http://schemas.microsoft.com/office/drawing/2014/main" id="{449A06CF-3C28-F58C-D5C5-E4193676D125}"/>
              </a:ext>
            </a:extLst>
          </p:cNvPr>
          <p:cNvGrpSpPr/>
          <p:nvPr/>
        </p:nvGrpSpPr>
        <p:grpSpPr>
          <a:xfrm>
            <a:off x="6396624" y="1929646"/>
            <a:ext cx="1384300" cy="584200"/>
            <a:chOff x="6927850" y="3651250"/>
            <a:chExt cx="1384300" cy="584200"/>
          </a:xfrm>
        </p:grpSpPr>
        <p:sp>
          <p:nvSpPr>
            <p:cNvPr id="190" name="object 124">
              <a:extLst>
                <a:ext uri="{FF2B5EF4-FFF2-40B4-BE49-F238E27FC236}">
                  <a16:creationId xmlns:a16="http://schemas.microsoft.com/office/drawing/2014/main" id="{F5259575-1026-800D-5A29-38DF9E91F28E}"/>
                </a:ext>
              </a:extLst>
            </p:cNvPr>
            <p:cNvSpPr/>
            <p:nvPr/>
          </p:nvSpPr>
          <p:spPr>
            <a:xfrm>
              <a:off x="6934200" y="36576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91" name="object 125">
              <a:extLst>
                <a:ext uri="{FF2B5EF4-FFF2-40B4-BE49-F238E27FC236}">
                  <a16:creationId xmlns:a16="http://schemas.microsoft.com/office/drawing/2014/main" id="{C47F40C2-F4E6-0C55-BF4F-68F424E871DB}"/>
                </a:ext>
              </a:extLst>
            </p:cNvPr>
            <p:cNvSpPr/>
            <p:nvPr/>
          </p:nvSpPr>
          <p:spPr>
            <a:xfrm>
              <a:off x="6934200" y="36576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92" name="object 126">
            <a:extLst>
              <a:ext uri="{FF2B5EF4-FFF2-40B4-BE49-F238E27FC236}">
                <a16:creationId xmlns:a16="http://schemas.microsoft.com/office/drawing/2014/main" id="{B51E16A8-063D-D102-D28C-BB45483D71BD}"/>
              </a:ext>
            </a:extLst>
          </p:cNvPr>
          <p:cNvSpPr txBox="1"/>
          <p:nvPr/>
        </p:nvSpPr>
        <p:spPr>
          <a:xfrm>
            <a:off x="6628400" y="1961396"/>
            <a:ext cx="922019" cy="510540"/>
          </a:xfrm>
          <a:prstGeom prst="rect">
            <a:avLst/>
          </a:prstGeom>
        </p:spPr>
        <p:txBody>
          <a:bodyPr vert="horz" wrap="square" lIns="0" tIns="22860" rIns="0" bIns="0" rtlCol="0">
            <a:spAutoFit/>
          </a:bodyPr>
          <a:lstStyle/>
          <a:p>
            <a:pPr marL="111760" marR="5080" indent="-99695">
              <a:lnSpc>
                <a:spcPts val="1900"/>
              </a:lnSpc>
              <a:spcBef>
                <a:spcPts val="180"/>
              </a:spcBef>
            </a:pPr>
            <a:r>
              <a:rPr sz="1600" spc="50" dirty="0">
                <a:latin typeface="Arial Narrow"/>
                <a:cs typeface="Arial Narrow"/>
              </a:rPr>
              <a:t>Middle</a:t>
            </a:r>
            <a:r>
              <a:rPr sz="1600" spc="15" dirty="0">
                <a:latin typeface="Arial Narrow"/>
                <a:cs typeface="Arial Narrow"/>
              </a:rPr>
              <a:t> </a:t>
            </a:r>
            <a:r>
              <a:rPr sz="1600" spc="-45" dirty="0">
                <a:latin typeface="Arial Narrow"/>
                <a:cs typeface="Arial Narrow"/>
              </a:rPr>
              <a:t>East </a:t>
            </a:r>
            <a:r>
              <a:rPr sz="1600" dirty="0">
                <a:latin typeface="Arial Narrow"/>
                <a:cs typeface="Arial Narrow"/>
              </a:rPr>
              <a:t>9–86</a:t>
            </a:r>
            <a:r>
              <a:rPr sz="1600" spc="95"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93" name="object 127">
            <a:extLst>
              <a:ext uri="{FF2B5EF4-FFF2-40B4-BE49-F238E27FC236}">
                <a16:creationId xmlns:a16="http://schemas.microsoft.com/office/drawing/2014/main" id="{CAE93CD3-5826-2FB4-FC74-F5324449D8E2}"/>
              </a:ext>
            </a:extLst>
          </p:cNvPr>
          <p:cNvGrpSpPr/>
          <p:nvPr/>
        </p:nvGrpSpPr>
        <p:grpSpPr>
          <a:xfrm>
            <a:off x="3843924" y="6184146"/>
            <a:ext cx="266700" cy="558800"/>
            <a:chOff x="4375150" y="7905750"/>
            <a:chExt cx="266700" cy="558800"/>
          </a:xfrm>
        </p:grpSpPr>
        <p:pic>
          <p:nvPicPr>
            <p:cNvPr id="194" name="object 128">
              <a:extLst>
                <a:ext uri="{FF2B5EF4-FFF2-40B4-BE49-F238E27FC236}">
                  <a16:creationId xmlns:a16="http://schemas.microsoft.com/office/drawing/2014/main" id="{2F8540FA-55D8-EF0E-D6CC-5C4F66668676}"/>
                </a:ext>
              </a:extLst>
            </p:cNvPr>
            <p:cNvPicPr/>
            <p:nvPr/>
          </p:nvPicPr>
          <p:blipFill>
            <a:blip r:embed="rId23" cstate="print"/>
            <a:stretch>
              <a:fillRect/>
            </a:stretch>
          </p:blipFill>
          <p:spPr>
            <a:xfrm>
              <a:off x="4381500" y="8204200"/>
              <a:ext cx="253999" cy="253999"/>
            </a:xfrm>
            <a:prstGeom prst="rect">
              <a:avLst/>
            </a:prstGeom>
          </p:spPr>
        </p:pic>
        <p:sp>
          <p:nvSpPr>
            <p:cNvPr id="195" name="object 129">
              <a:extLst>
                <a:ext uri="{FF2B5EF4-FFF2-40B4-BE49-F238E27FC236}">
                  <a16:creationId xmlns:a16="http://schemas.microsoft.com/office/drawing/2014/main" id="{AA9BB516-1C45-1916-0EBB-1D19A695D2A6}"/>
                </a:ext>
              </a:extLst>
            </p:cNvPr>
            <p:cNvSpPr/>
            <p:nvPr/>
          </p:nvSpPr>
          <p:spPr>
            <a:xfrm>
              <a:off x="4381500" y="8204200"/>
              <a:ext cx="254000" cy="254000"/>
            </a:xfrm>
            <a:custGeom>
              <a:avLst/>
              <a:gdLst/>
              <a:ahLst/>
              <a:cxnLst/>
              <a:rect l="l" t="t" r="r" b="b"/>
              <a:pathLst>
                <a:path w="254000" h="254000">
                  <a:moveTo>
                    <a:pt x="216802" y="37197"/>
                  </a:moveTo>
                  <a:lnTo>
                    <a:pt x="244700" y="79209"/>
                  </a:lnTo>
                  <a:lnTo>
                    <a:pt x="253999" y="126999"/>
                  </a:lnTo>
                  <a:lnTo>
                    <a:pt x="244700" y="174789"/>
                  </a:lnTo>
                  <a:lnTo>
                    <a:pt x="216802" y="216801"/>
                  </a:lnTo>
                  <a:lnTo>
                    <a:pt x="174790" y="244699"/>
                  </a:lnTo>
                  <a:lnTo>
                    <a:pt x="126999" y="253999"/>
                  </a:lnTo>
                  <a:lnTo>
                    <a:pt x="79209" y="244699"/>
                  </a:lnTo>
                  <a:lnTo>
                    <a:pt x="37197" y="216801"/>
                  </a:lnTo>
                  <a:lnTo>
                    <a:pt x="9299" y="174789"/>
                  </a:lnTo>
                  <a:lnTo>
                    <a:pt x="0" y="126999"/>
                  </a:lnTo>
                  <a:lnTo>
                    <a:pt x="9299" y="79209"/>
                  </a:lnTo>
                  <a:lnTo>
                    <a:pt x="37197" y="37197"/>
                  </a:lnTo>
                  <a:lnTo>
                    <a:pt x="79209" y="9299"/>
                  </a:lnTo>
                  <a:lnTo>
                    <a:pt x="126999" y="0"/>
                  </a:lnTo>
                  <a:lnTo>
                    <a:pt x="174790" y="9299"/>
                  </a:lnTo>
                  <a:lnTo>
                    <a:pt x="216802" y="37197"/>
                  </a:lnTo>
                </a:path>
              </a:pathLst>
            </a:custGeom>
            <a:ln w="12700">
              <a:solidFill>
                <a:srgbClr val="FFFFFF"/>
              </a:solidFill>
            </a:ln>
          </p:spPr>
          <p:txBody>
            <a:bodyPr wrap="square" lIns="0" tIns="0" rIns="0" bIns="0" rtlCol="0"/>
            <a:lstStyle/>
            <a:p>
              <a:endParaRPr/>
            </a:p>
          </p:txBody>
        </p:sp>
        <p:pic>
          <p:nvPicPr>
            <p:cNvPr id="196" name="object 130">
              <a:extLst>
                <a:ext uri="{FF2B5EF4-FFF2-40B4-BE49-F238E27FC236}">
                  <a16:creationId xmlns:a16="http://schemas.microsoft.com/office/drawing/2014/main" id="{4765970E-8F3E-DC6D-2758-2999633D60E8}"/>
                </a:ext>
              </a:extLst>
            </p:cNvPr>
            <p:cNvPicPr/>
            <p:nvPr/>
          </p:nvPicPr>
          <p:blipFill>
            <a:blip r:embed="rId8" cstate="print"/>
            <a:stretch>
              <a:fillRect/>
            </a:stretch>
          </p:blipFill>
          <p:spPr>
            <a:xfrm>
              <a:off x="4438649" y="7905750"/>
              <a:ext cx="139700" cy="139700"/>
            </a:xfrm>
            <a:prstGeom prst="rect">
              <a:avLst/>
            </a:prstGeom>
          </p:spPr>
        </p:pic>
      </p:grpSp>
      <p:sp>
        <p:nvSpPr>
          <p:cNvPr id="197" name="object 131">
            <a:extLst>
              <a:ext uri="{FF2B5EF4-FFF2-40B4-BE49-F238E27FC236}">
                <a16:creationId xmlns:a16="http://schemas.microsoft.com/office/drawing/2014/main" id="{2B94D325-2DB1-E1D3-B449-363CB6078370}"/>
              </a:ext>
            </a:extLst>
          </p:cNvPr>
          <p:cNvSpPr txBox="1"/>
          <p:nvPr/>
        </p:nvSpPr>
        <p:spPr>
          <a:xfrm>
            <a:off x="2619398" y="6099095"/>
            <a:ext cx="6827520" cy="694485"/>
          </a:xfrm>
          <a:prstGeom prst="rect">
            <a:avLst/>
          </a:prstGeom>
        </p:spPr>
        <p:txBody>
          <a:bodyPr vert="horz" wrap="square" lIns="0" tIns="12700" rIns="0" bIns="0" rtlCol="0">
            <a:spAutoFit/>
          </a:bodyPr>
          <a:lstStyle/>
          <a:p>
            <a:pPr marL="1677035" marR="1581785">
              <a:lnSpc>
                <a:spcPct val="129600"/>
              </a:lnSpc>
              <a:spcBef>
                <a:spcPts val="100"/>
              </a:spcBef>
            </a:pPr>
            <a:r>
              <a:rPr sz="1800" dirty="0">
                <a:latin typeface="Arial Narrow"/>
                <a:cs typeface="Arial Narrow"/>
              </a:rPr>
              <a:t>Installed</a:t>
            </a:r>
            <a:r>
              <a:rPr sz="1800" spc="145" dirty="0">
                <a:latin typeface="Arial Narrow"/>
                <a:cs typeface="Arial Narrow"/>
              </a:rPr>
              <a:t> </a:t>
            </a:r>
            <a:r>
              <a:rPr sz="1800" dirty="0">
                <a:latin typeface="Arial Narrow"/>
                <a:cs typeface="Arial Narrow"/>
              </a:rPr>
              <a:t>capacity</a:t>
            </a:r>
            <a:r>
              <a:rPr sz="1800" spc="100" dirty="0">
                <a:latin typeface="Arial Narrow"/>
                <a:cs typeface="Arial Narrow"/>
              </a:rPr>
              <a:t> </a:t>
            </a:r>
            <a:r>
              <a:rPr sz="1800" spc="80" dirty="0">
                <a:latin typeface="Arial Narrow"/>
                <a:cs typeface="Arial Narrow"/>
              </a:rPr>
              <a:t>in</a:t>
            </a:r>
            <a:r>
              <a:rPr sz="1800" spc="145" dirty="0">
                <a:latin typeface="Arial Narrow"/>
                <a:cs typeface="Arial Narrow"/>
              </a:rPr>
              <a:t> </a:t>
            </a:r>
            <a:r>
              <a:rPr sz="1800" dirty="0">
                <a:latin typeface="Arial Narrow"/>
                <a:cs typeface="Arial Narrow"/>
              </a:rPr>
              <a:t>2035;</a:t>
            </a:r>
            <a:r>
              <a:rPr sz="1800" spc="145" dirty="0">
                <a:latin typeface="Arial Narrow"/>
                <a:cs typeface="Arial Narrow"/>
              </a:rPr>
              <a:t> </a:t>
            </a:r>
            <a:r>
              <a:rPr sz="1800" spc="55" dirty="0">
                <a:latin typeface="Arial Narrow"/>
                <a:cs typeface="Arial Narrow"/>
              </a:rPr>
              <a:t>total</a:t>
            </a:r>
            <a:r>
              <a:rPr sz="1800" spc="150" dirty="0">
                <a:latin typeface="Arial Narrow"/>
                <a:cs typeface="Arial Narrow"/>
              </a:rPr>
              <a:t> </a:t>
            </a:r>
            <a:r>
              <a:rPr sz="1800" dirty="0">
                <a:latin typeface="Arial Narrow"/>
                <a:cs typeface="Arial Narrow"/>
              </a:rPr>
              <a:t>0610</a:t>
            </a:r>
            <a:r>
              <a:rPr sz="1800" spc="145" dirty="0">
                <a:latin typeface="Arial Narrow"/>
                <a:cs typeface="Arial Narrow"/>
              </a:rPr>
              <a:t> </a:t>
            </a:r>
            <a:r>
              <a:rPr sz="1800" spc="-60" dirty="0">
                <a:latin typeface="Arial Narrow"/>
                <a:cs typeface="Arial Narrow"/>
              </a:rPr>
              <a:t>GW </a:t>
            </a:r>
            <a:r>
              <a:rPr sz="1800" dirty="0">
                <a:latin typeface="Arial Narrow"/>
                <a:cs typeface="Arial Narrow"/>
              </a:rPr>
              <a:t>Installed</a:t>
            </a:r>
            <a:r>
              <a:rPr sz="1800" spc="145" dirty="0">
                <a:latin typeface="Arial Narrow"/>
                <a:cs typeface="Arial Narrow"/>
              </a:rPr>
              <a:t> </a:t>
            </a:r>
            <a:r>
              <a:rPr sz="1800" dirty="0">
                <a:latin typeface="Arial Narrow"/>
                <a:cs typeface="Arial Narrow"/>
              </a:rPr>
              <a:t>capacity</a:t>
            </a:r>
            <a:r>
              <a:rPr sz="1800" spc="100" dirty="0">
                <a:latin typeface="Arial Narrow"/>
                <a:cs typeface="Arial Narrow"/>
              </a:rPr>
              <a:t> </a:t>
            </a:r>
            <a:r>
              <a:rPr sz="1800" spc="80" dirty="0">
                <a:latin typeface="Arial Narrow"/>
                <a:cs typeface="Arial Narrow"/>
              </a:rPr>
              <a:t>in</a:t>
            </a:r>
            <a:r>
              <a:rPr sz="1800" spc="145" dirty="0">
                <a:latin typeface="Arial Narrow"/>
                <a:cs typeface="Arial Narrow"/>
              </a:rPr>
              <a:t> </a:t>
            </a:r>
            <a:r>
              <a:rPr sz="1800" dirty="0">
                <a:latin typeface="Arial Narrow"/>
                <a:cs typeface="Arial Narrow"/>
              </a:rPr>
              <a:t>2060:</a:t>
            </a:r>
            <a:r>
              <a:rPr sz="1800" spc="145" dirty="0">
                <a:latin typeface="Arial Narrow"/>
                <a:cs typeface="Arial Narrow"/>
              </a:rPr>
              <a:t> </a:t>
            </a:r>
            <a:r>
              <a:rPr sz="1800" spc="55" dirty="0">
                <a:latin typeface="Arial Narrow"/>
                <a:cs typeface="Arial Narrow"/>
              </a:rPr>
              <a:t>total</a:t>
            </a:r>
            <a:r>
              <a:rPr sz="1800" spc="150" dirty="0">
                <a:latin typeface="Arial Narrow"/>
                <a:cs typeface="Arial Narrow"/>
              </a:rPr>
              <a:t> </a:t>
            </a:r>
            <a:r>
              <a:rPr sz="1800" dirty="0">
                <a:latin typeface="Arial Narrow"/>
                <a:cs typeface="Arial Narrow"/>
              </a:rPr>
              <a:t>1910</a:t>
            </a:r>
            <a:r>
              <a:rPr sz="1800" spc="145" dirty="0">
                <a:latin typeface="Arial Narrow"/>
                <a:cs typeface="Arial Narrow"/>
              </a:rPr>
              <a:t> </a:t>
            </a:r>
            <a:r>
              <a:rPr sz="1800" spc="-60" dirty="0">
                <a:latin typeface="Arial Narrow"/>
                <a:cs typeface="Arial Narrow"/>
              </a:rPr>
              <a:t>GW</a:t>
            </a:r>
            <a:endParaRPr sz="1800" dirty="0">
              <a:latin typeface="Arial Narrow"/>
              <a:cs typeface="Arial Narrow"/>
            </a:endParaRPr>
          </a:p>
        </p:txBody>
      </p:sp>
      <p:sp>
        <p:nvSpPr>
          <p:cNvPr id="198" name="テキスト ボックス 197">
            <a:extLst>
              <a:ext uri="{FF2B5EF4-FFF2-40B4-BE49-F238E27FC236}">
                <a16:creationId xmlns:a16="http://schemas.microsoft.com/office/drawing/2014/main" id="{741010F6-326D-2569-94BD-7D0A5DEFCD74}"/>
              </a:ext>
            </a:extLst>
          </p:cNvPr>
          <p:cNvSpPr txBox="1"/>
          <p:nvPr/>
        </p:nvSpPr>
        <p:spPr>
          <a:xfrm>
            <a:off x="0" y="0"/>
            <a:ext cx="12192000" cy="523220"/>
          </a:xfrm>
          <a:prstGeom prst="rect">
            <a:avLst/>
          </a:prstGeom>
          <a:solidFill>
            <a:srgbClr val="052F61"/>
          </a:solidFill>
        </p:spPr>
        <p:txBody>
          <a:bodyPr wrap="square" rtlCol="0">
            <a:spAutoFit/>
          </a:bodyPr>
          <a:lstStyle/>
          <a:p>
            <a:pPr marL="12700" algn="ctr">
              <a:lnSpc>
                <a:spcPct val="100000"/>
              </a:lnSpc>
              <a:spcBef>
                <a:spcPts val="100"/>
              </a:spcBef>
            </a:pPr>
            <a:r>
              <a:rPr lang="en-US" altLang="ja-JP" sz="2800" dirty="0">
                <a:solidFill>
                  <a:schemeClr val="bg1"/>
                </a:solidFill>
                <a:latin typeface="Cooper Black" panose="0208090404030B020404" pitchFamily="18" charset="0"/>
              </a:rPr>
              <a:t>Scenario</a:t>
            </a:r>
            <a:r>
              <a:rPr lang="en-US" altLang="ja-JP" sz="2800" spc="40" dirty="0">
                <a:solidFill>
                  <a:schemeClr val="bg1"/>
                </a:solidFill>
                <a:latin typeface="Cooper Black" panose="0208090404030B020404" pitchFamily="18" charset="0"/>
              </a:rPr>
              <a:t> </a:t>
            </a:r>
            <a:r>
              <a:rPr lang="en-US" altLang="ja-JP" sz="2800" spc="145" dirty="0">
                <a:solidFill>
                  <a:schemeClr val="bg1"/>
                </a:solidFill>
                <a:latin typeface="Cooper Black" panose="0208090404030B020404" pitchFamily="18" charset="0"/>
              </a:rPr>
              <a:t>for</a:t>
            </a:r>
            <a:r>
              <a:rPr lang="en-US" altLang="ja-JP" sz="2800" spc="-10" dirty="0">
                <a:solidFill>
                  <a:schemeClr val="bg1"/>
                </a:solidFill>
                <a:latin typeface="Cooper Black" panose="0208090404030B020404" pitchFamily="18" charset="0"/>
              </a:rPr>
              <a:t> </a:t>
            </a:r>
            <a:r>
              <a:rPr lang="en-US" altLang="ja-JP" sz="2800" dirty="0">
                <a:solidFill>
                  <a:schemeClr val="bg1"/>
                </a:solidFill>
                <a:latin typeface="Cooper Black" panose="0208090404030B020404" pitchFamily="18" charset="0"/>
              </a:rPr>
              <a:t>Global</a:t>
            </a:r>
            <a:r>
              <a:rPr lang="en-US" altLang="ja-JP" sz="2800" spc="40" dirty="0">
                <a:solidFill>
                  <a:schemeClr val="bg1"/>
                </a:solidFill>
                <a:latin typeface="Cooper Black" panose="0208090404030B020404" pitchFamily="18" charset="0"/>
              </a:rPr>
              <a:t> </a:t>
            </a:r>
            <a:r>
              <a:rPr lang="en-US" altLang="ja-JP" sz="2800" spc="55" dirty="0">
                <a:solidFill>
                  <a:schemeClr val="bg1"/>
                </a:solidFill>
                <a:latin typeface="Cooper Black" panose="0208090404030B020404" pitchFamily="18" charset="0"/>
              </a:rPr>
              <a:t>Nuclear</a:t>
            </a:r>
            <a:r>
              <a:rPr lang="en-US" altLang="ja-JP" sz="2800" spc="-5" dirty="0">
                <a:solidFill>
                  <a:schemeClr val="bg1"/>
                </a:solidFill>
                <a:latin typeface="Cooper Black" panose="0208090404030B020404" pitchFamily="18" charset="0"/>
              </a:rPr>
              <a:t> </a:t>
            </a:r>
            <a:r>
              <a:rPr lang="en-US" altLang="ja-JP" sz="2800" spc="-20" dirty="0">
                <a:solidFill>
                  <a:schemeClr val="bg1"/>
                </a:solidFill>
                <a:latin typeface="Cooper Black" panose="0208090404030B020404" pitchFamily="18" charset="0"/>
              </a:rPr>
              <a:t>Capacity,</a:t>
            </a:r>
            <a:r>
              <a:rPr lang="en-US" altLang="ja-JP" sz="2800" spc="40" dirty="0">
                <a:solidFill>
                  <a:schemeClr val="bg1"/>
                </a:solidFill>
                <a:latin typeface="Cooper Black" panose="0208090404030B020404" pitchFamily="18" charset="0"/>
              </a:rPr>
              <a:t> </a:t>
            </a:r>
            <a:r>
              <a:rPr lang="en-US" altLang="ja-JP" sz="2800" spc="-10" dirty="0">
                <a:solidFill>
                  <a:schemeClr val="bg1"/>
                </a:solidFill>
                <a:latin typeface="Cooper Black" panose="0208090404030B020404" pitchFamily="18" charset="0"/>
              </a:rPr>
              <a:t>2035–2060</a:t>
            </a:r>
            <a:endParaRPr lang="en-US" altLang="ja-JP" sz="280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772694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a:extLst>
              <a:ext uri="{FF2B5EF4-FFF2-40B4-BE49-F238E27FC236}">
                <a16:creationId xmlns:a16="http://schemas.microsoft.com/office/drawing/2014/main" id="{F8E5A497-76AE-47D0-AAF2-9E7D375D5BCD}"/>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再掲・・・</a:t>
            </a:r>
            <a:endParaRPr lang="en-US" altLang="ja-JP" sz="2800" b="1" dirty="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1EEA7E4C-64A0-4171-85E6-6ECF5E4F2FE0}"/>
              </a:ext>
            </a:extLst>
          </p:cNvPr>
          <p:cNvSpPr txBox="1"/>
          <p:nvPr/>
        </p:nvSpPr>
        <p:spPr>
          <a:xfrm>
            <a:off x="721468" y="1523927"/>
            <a:ext cx="11107366" cy="954107"/>
          </a:xfrm>
          <a:prstGeom prst="rect">
            <a:avLst/>
          </a:prstGeom>
          <a:noFill/>
        </p:spPr>
        <p:txBody>
          <a:bodyPr wrap="square" rtlCol="0">
            <a:spAutoFit/>
          </a:bodyPr>
          <a:lstStyle/>
          <a:p>
            <a:r>
              <a:rPr kumimoji="1" lang="ja-JP" altLang="en-US" sz="2800" dirty="0">
                <a:latin typeface="UD デジタル 教科書体 NK-B" panose="02020700000000000000" pitchFamily="18" charset="-128"/>
                <a:ea typeface="UD デジタル 教科書体 NK-B" panose="02020700000000000000" pitchFamily="18" charset="-128"/>
              </a:rPr>
              <a:t>高レベル放射性廃棄物の減容化・短寿命化に溶融塩炉を試してみよう。</a:t>
            </a:r>
            <a:endParaRPr kumimoji="1"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１０万年保管するって、無理でしょ～</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6" name="テキスト ボックス 5">
            <a:extLst>
              <a:ext uri="{FF2B5EF4-FFF2-40B4-BE49-F238E27FC236}">
                <a16:creationId xmlns:a16="http://schemas.microsoft.com/office/drawing/2014/main" id="{74B24A87-B9C4-4290-9693-EEBF2B69E86B}"/>
              </a:ext>
            </a:extLst>
          </p:cNvPr>
          <p:cNvSpPr txBox="1"/>
          <p:nvPr/>
        </p:nvSpPr>
        <p:spPr>
          <a:xfrm>
            <a:off x="721468" y="3399783"/>
            <a:ext cx="10496144" cy="954107"/>
          </a:xfrm>
          <a:prstGeom prst="rect">
            <a:avLst/>
          </a:prstGeom>
          <a:noFill/>
        </p:spPr>
        <p:txBody>
          <a:bodyPr wrap="square" rtlCol="0">
            <a:spAutoFit/>
          </a:bodyPr>
          <a:lstStyle/>
          <a:p>
            <a:r>
              <a:rPr lang="ja-JP" altLang="en-US" sz="2800" dirty="0">
                <a:latin typeface="UD デジタル 教科書体 NK-B" panose="02020700000000000000" pitchFamily="18" charset="-128"/>
                <a:ea typeface="UD デジタル 教科書体 NK-B" panose="02020700000000000000" pitchFamily="18" charset="-128"/>
              </a:rPr>
              <a:t>ウラン資源には将来供給に限界が見えている。</a:t>
            </a:r>
            <a:endParaRPr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遥かに資源量が多い</a:t>
            </a:r>
            <a:r>
              <a:rPr lang="ja-JP" altLang="en-US" sz="2800" dirty="0">
                <a:solidFill>
                  <a:srgbClr val="C00000"/>
                </a:solidFill>
                <a:latin typeface="UD デジタル 教科書体 NK-B" panose="02020700000000000000" pitchFamily="18" charset="-128"/>
                <a:ea typeface="UD デジタル 教科書体 NK-B" panose="02020700000000000000" pitchFamily="18" charset="-128"/>
              </a:rPr>
              <a:t>トリウム</a:t>
            </a:r>
            <a:r>
              <a:rPr lang="ja-JP" altLang="en-US" sz="2800" dirty="0">
                <a:latin typeface="UD デジタル 教科書体 NK-B" panose="02020700000000000000" pitchFamily="18" charset="-128"/>
                <a:ea typeface="UD デジタル 教科書体 NK-B" panose="02020700000000000000" pitchFamily="18" charset="-128"/>
              </a:rPr>
              <a:t>に注目しても良いかも知れない。</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4D83CEB7-67DE-4FE2-82CF-8550CA08539E}"/>
              </a:ext>
            </a:extLst>
          </p:cNvPr>
          <p:cNvSpPr txBox="1"/>
          <p:nvPr/>
        </p:nvSpPr>
        <p:spPr>
          <a:xfrm>
            <a:off x="721467" y="5475727"/>
            <a:ext cx="10426431" cy="954107"/>
          </a:xfrm>
          <a:prstGeom prst="rect">
            <a:avLst/>
          </a:prstGeom>
          <a:noFill/>
        </p:spPr>
        <p:txBody>
          <a:bodyPr wrap="square" rtlCol="0">
            <a:spAutoFit/>
          </a:bodyPr>
          <a:lstStyle/>
          <a:p>
            <a:r>
              <a:rPr lang="ja-JP" altLang="en-US" sz="2800" dirty="0">
                <a:latin typeface="UD デジタル 教科書体 NK-B" panose="02020700000000000000" pitchFamily="18" charset="-128"/>
                <a:ea typeface="UD デジタル 教科書体 NK-B" panose="02020700000000000000" pitchFamily="18" charset="-128"/>
              </a:rPr>
              <a:t>新たに開発する原子炉も興味深いが、ビジネス視点からは、</a:t>
            </a:r>
            <a:endParaRPr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小型で長期燃料供給が不要な軍用原子炉で新事業領域を開拓？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3" name="テキスト ボックス 2">
            <a:extLst>
              <a:ext uri="{FF2B5EF4-FFF2-40B4-BE49-F238E27FC236}">
                <a16:creationId xmlns:a16="http://schemas.microsoft.com/office/drawing/2014/main" id="{B1161743-B289-45E2-B6F3-D605D749601C}"/>
              </a:ext>
            </a:extLst>
          </p:cNvPr>
          <p:cNvSpPr txBox="1"/>
          <p:nvPr/>
        </p:nvSpPr>
        <p:spPr>
          <a:xfrm>
            <a:off x="721467" y="735554"/>
            <a:ext cx="5455597" cy="707886"/>
          </a:xfrm>
          <a:prstGeom prst="rect">
            <a:avLst/>
          </a:prstGeom>
          <a:solidFill>
            <a:srgbClr val="FFC000"/>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a:t>
            </a:r>
            <a:r>
              <a:rPr kumimoji="1" lang="en-US" altLang="ja-JP" sz="4000" b="1" dirty="0">
                <a:latin typeface="BIZ UDPゴシック" panose="020B0400000000000000" pitchFamily="50" charset="-128"/>
                <a:ea typeface="BIZ UDPゴシック" panose="020B0400000000000000" pitchFamily="50" charset="-128"/>
              </a:rPr>
              <a:t>F1</a:t>
            </a:r>
            <a:r>
              <a:rPr kumimoji="1" lang="ja-JP" altLang="en-US" sz="4000" b="1" dirty="0">
                <a:latin typeface="HG教科書体" panose="02020609000000000000" pitchFamily="17" charset="-128"/>
                <a:ea typeface="HG教科書体" panose="02020609000000000000" pitchFamily="17" charset="-128"/>
              </a:rPr>
              <a:t>事故処理、廃炉</a:t>
            </a:r>
          </a:p>
        </p:txBody>
      </p:sp>
      <p:sp>
        <p:nvSpPr>
          <p:cNvPr id="9" name="テキスト ボックス 8">
            <a:extLst>
              <a:ext uri="{FF2B5EF4-FFF2-40B4-BE49-F238E27FC236}">
                <a16:creationId xmlns:a16="http://schemas.microsoft.com/office/drawing/2014/main" id="{E4EDEF23-3431-456A-B628-0F431B64E0D6}"/>
              </a:ext>
            </a:extLst>
          </p:cNvPr>
          <p:cNvSpPr txBox="1"/>
          <p:nvPr/>
        </p:nvSpPr>
        <p:spPr>
          <a:xfrm>
            <a:off x="721468" y="2653224"/>
            <a:ext cx="2906950" cy="707886"/>
          </a:xfrm>
          <a:prstGeom prst="rect">
            <a:avLst/>
          </a:prstGeom>
          <a:solidFill>
            <a:schemeClr val="accent6">
              <a:lumMod val="60000"/>
              <a:lumOff val="40000"/>
            </a:schemeClr>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★資源制約</a:t>
            </a:r>
          </a:p>
        </p:txBody>
      </p:sp>
      <p:sp>
        <p:nvSpPr>
          <p:cNvPr id="10" name="テキスト ボックス 9">
            <a:extLst>
              <a:ext uri="{FF2B5EF4-FFF2-40B4-BE49-F238E27FC236}">
                <a16:creationId xmlns:a16="http://schemas.microsoft.com/office/drawing/2014/main" id="{A313B336-D81F-47FB-8033-4F1713FDA1B2}"/>
              </a:ext>
            </a:extLst>
          </p:cNvPr>
          <p:cNvSpPr txBox="1"/>
          <p:nvPr/>
        </p:nvSpPr>
        <p:spPr>
          <a:xfrm>
            <a:off x="721468" y="4705088"/>
            <a:ext cx="3928354" cy="707886"/>
          </a:xfrm>
          <a:prstGeom prst="rect">
            <a:avLst/>
          </a:prstGeom>
          <a:solidFill>
            <a:schemeClr val="accent2">
              <a:lumMod val="60000"/>
              <a:lumOff val="40000"/>
            </a:schemeClr>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★事業領域開拓</a:t>
            </a:r>
          </a:p>
        </p:txBody>
      </p:sp>
    </p:spTree>
    <p:extLst>
      <p:ext uri="{BB962C8B-B14F-4D97-AF65-F5344CB8AC3E}">
        <p14:creationId xmlns:p14="http://schemas.microsoft.com/office/powerpoint/2010/main" val="39755592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78381"/>
            <a:ext cx="12192000" cy="2800767"/>
          </a:xfrm>
          <a:prstGeom prst="rect">
            <a:avLst/>
          </a:prstGeom>
          <a:solidFill>
            <a:schemeClr val="accent6">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技術フォーサイト</a:t>
            </a:r>
            <a:endParaRPr kumimoji="1" lang="en-US" altLang="ja-JP" sz="96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センター</a:t>
            </a:r>
          </a:p>
        </p:txBody>
      </p:sp>
      <p:sp>
        <p:nvSpPr>
          <p:cNvPr id="3" name="テキスト ボックス 2">
            <a:extLst>
              <a:ext uri="{FF2B5EF4-FFF2-40B4-BE49-F238E27FC236}">
                <a16:creationId xmlns:a16="http://schemas.microsoft.com/office/drawing/2014/main" id="{10B612AA-E538-09A0-43F7-9A6190BA2C91}"/>
              </a:ext>
            </a:extLst>
          </p:cNvPr>
          <p:cNvSpPr txBox="1"/>
          <p:nvPr/>
        </p:nvSpPr>
        <p:spPr>
          <a:xfrm>
            <a:off x="0" y="2945772"/>
            <a:ext cx="12192000" cy="3816429"/>
          </a:xfrm>
          <a:prstGeom prst="rect">
            <a:avLst/>
          </a:prstGeom>
          <a:solidFill>
            <a:srgbClr val="FFC000"/>
          </a:solidFill>
          <a:ln>
            <a:noFill/>
          </a:ln>
        </p:spPr>
        <p:txBody>
          <a:bodyPr wrap="square" rtlCol="0">
            <a:spAutoFit/>
          </a:bodyPr>
          <a:lstStyle/>
          <a:p>
            <a:pPr algn="ctr"/>
            <a:r>
              <a:rPr kumimoji="1" lang="ja-JP" altLang="en-US" sz="12100" b="1" dirty="0">
                <a:latin typeface="BIZ UDPゴシック" panose="020B0400000000000000" pitchFamily="50" charset="-128"/>
                <a:ea typeface="BIZ UDPゴシック" panose="020B0400000000000000" pitchFamily="50" charset="-128"/>
              </a:rPr>
              <a:t>フォーサイト</a:t>
            </a:r>
            <a:endParaRPr kumimoji="1" lang="en-US" altLang="ja-JP" sz="12100" b="1" dirty="0">
              <a:latin typeface="BIZ UDPゴシック" panose="020B0400000000000000" pitchFamily="50" charset="-128"/>
              <a:ea typeface="BIZ UDPゴシック" panose="020B0400000000000000" pitchFamily="50" charset="-128"/>
            </a:endParaRPr>
          </a:p>
          <a:p>
            <a:pPr algn="ctr"/>
            <a:r>
              <a:rPr kumimoji="1" lang="ja-JP" altLang="en-US" sz="12100" b="1" dirty="0">
                <a:latin typeface="BIZ UDPゴシック" panose="020B0400000000000000" pitchFamily="50" charset="-128"/>
                <a:ea typeface="BIZ UDPゴシック" panose="020B0400000000000000" pitchFamily="50" charset="-128"/>
              </a:rPr>
              <a:t>センター</a:t>
            </a:r>
          </a:p>
        </p:txBody>
      </p:sp>
      <p:sp>
        <p:nvSpPr>
          <p:cNvPr id="8" name="矢印: 下 7">
            <a:extLst>
              <a:ext uri="{FF2B5EF4-FFF2-40B4-BE49-F238E27FC236}">
                <a16:creationId xmlns:a16="http://schemas.microsoft.com/office/drawing/2014/main" id="{154944E2-246B-E704-D3B7-FD28AE150D6D}"/>
              </a:ext>
            </a:extLst>
          </p:cNvPr>
          <p:cNvSpPr/>
          <p:nvPr/>
        </p:nvSpPr>
        <p:spPr>
          <a:xfrm>
            <a:off x="4781005" y="2790540"/>
            <a:ext cx="1645919" cy="527426"/>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5510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表 3">
            <a:extLst>
              <a:ext uri="{FF2B5EF4-FFF2-40B4-BE49-F238E27FC236}">
                <a16:creationId xmlns:a16="http://schemas.microsoft.com/office/drawing/2014/main" id="{588A38A9-897C-48DE-B711-709EB118BA17}"/>
              </a:ext>
            </a:extLst>
          </p:cNvPr>
          <p:cNvGraphicFramePr>
            <a:graphicFrameLocks noGrp="1"/>
          </p:cNvGraphicFramePr>
          <p:nvPr>
            <p:extLst>
              <p:ext uri="{D42A27DB-BD31-4B8C-83A1-F6EECF244321}">
                <p14:modId xmlns:p14="http://schemas.microsoft.com/office/powerpoint/2010/main" val="1723113669"/>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solidFill>
                      <a:srgbClr val="0070C0"/>
                    </a:solidFill>
                  </a:tcP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solidFill>
                      <a:srgbClr val="0070C0"/>
                    </a:solidFill>
                  </a:tcP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solidFill>
                      <a:srgbClr val="0070C0"/>
                    </a:solidFill>
                  </a:tcPr>
                </a:tc>
                <a:extLst>
                  <a:ext uri="{0D108BD9-81ED-4DB2-BD59-A6C34878D82A}">
                    <a16:rowId xmlns:a16="http://schemas.microsoft.com/office/drawing/2014/main" val="252877368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a:t>
                      </a:r>
                      <a:r>
                        <a:rPr kumimoji="1" lang="ja-JP" altLang="en-US" sz="2000" b="1" dirty="0">
                          <a:latin typeface="BIZ UDP明朝 Medium" panose="02020500000000000000" pitchFamily="18" charset="-128"/>
                          <a:ea typeface="BIZ UDP明朝 Medium" panose="02020500000000000000" pitchFamily="18" charset="-128"/>
                        </a:rPr>
                        <a:t>１回</a:t>
                      </a:r>
                    </a:p>
                  </a:txBody>
                  <a:tcPr anchor="ctr">
                    <a:solidFill>
                      <a:srgbClr val="FFC000"/>
                    </a:solidFill>
                  </a:tcP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２０２３年２月</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４日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ジェネレーティブ</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AI</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～画像生成、ボット、ディープフェイク～</a:t>
                      </a:r>
                    </a:p>
                  </a:txBody>
                  <a:tcPr anchor="ctr">
                    <a:solidFill>
                      <a:srgbClr val="FFC000"/>
                    </a:solidFill>
                  </a:tcPr>
                </a:tc>
                <a:extLst>
                  <a:ext uri="{0D108BD9-81ED-4DB2-BD59-A6C34878D82A}">
                    <a16:rowId xmlns:a16="http://schemas.microsoft.com/office/drawing/2014/main" val="195248029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第１</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rgbClr val="FFC000"/>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a:t>
                      </a:r>
                      <a:r>
                        <a:rPr kumimoji="1" lang="ja-JP" altLang="en-US" sz="2000" b="1" dirty="0">
                          <a:latin typeface="BIZ UDP明朝 Medium" panose="02020500000000000000" pitchFamily="18" charset="-128"/>
                          <a:ea typeface="BIZ UDP明朝 Medium" panose="02020500000000000000" pitchFamily="18" charset="-128"/>
                        </a:rPr>
                        <a:t>３年３月１０日</a:t>
                      </a:r>
                    </a:p>
                  </a:txBody>
                  <a:tcPr anchor="ctr">
                    <a:solidFill>
                      <a:srgbClr val="FFC000"/>
                    </a:solidFill>
                  </a:tcPr>
                </a:tc>
                <a:tc>
                  <a:txBody>
                    <a:bodyPr/>
                    <a:lstStyle/>
                    <a:p>
                      <a:pPr algn="l"/>
                      <a:r>
                        <a:rPr kumimoji="1" lang="ja-JP" altLang="en-US" sz="3200" b="1" dirty="0">
                          <a:latin typeface="BIZ UDP明朝 Medium" panose="02020500000000000000" pitchFamily="18" charset="-128"/>
                          <a:ea typeface="BIZ UDP明朝 Medium" panose="02020500000000000000" pitchFamily="18" charset="-128"/>
                        </a:rPr>
                        <a:t>次世代原子力 </a:t>
                      </a:r>
                      <a:r>
                        <a:rPr kumimoji="1" lang="ja-JP" altLang="en-US" sz="1800" b="1" dirty="0">
                          <a:latin typeface="BIZ UDP明朝 Medium" panose="02020500000000000000" pitchFamily="18" charset="-128"/>
                          <a:ea typeface="BIZ UDP明朝 Medium" panose="02020500000000000000" pitchFamily="18" charset="-128"/>
                        </a:rPr>
                        <a:t>～小型炉、核廃棄物、原子力利用～</a:t>
                      </a:r>
                      <a:endParaRPr kumimoji="1" lang="ja-JP" altLang="en-US" sz="2000" b="1" dirty="0">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587892137"/>
                  </a:ext>
                </a:extLst>
              </a:tr>
              <a:tr h="655081">
                <a:tc>
                  <a:txBody>
                    <a:bodyPr/>
                    <a:lstStyle/>
                    <a:p>
                      <a:pPr algn="ctr"/>
                      <a:r>
                        <a:rPr kumimoji="1" lang="ja-JP" altLang="en-US" sz="2000" b="1" dirty="0">
                          <a:solidFill>
                            <a:srgbClr val="0070C0"/>
                          </a:solidFill>
                          <a:effectLst/>
                          <a:latin typeface="BIZ UDP明朝 Medium" panose="02020500000000000000" pitchFamily="18" charset="-128"/>
                          <a:ea typeface="BIZ UDP明朝 Medium" panose="02020500000000000000" pitchFamily="18" charset="-128"/>
                        </a:rPr>
                        <a:t>第１３回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２０２３年４月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ユーラシア中央回廊</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～ハートランド物流、コーカサス安全保障～</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rgbClr val="0070C0"/>
                          </a:solidFill>
                          <a:effectLst/>
                          <a:latin typeface="BIZ UDP明朝 Medium" panose="02020500000000000000" pitchFamily="18" charset="-128"/>
                          <a:ea typeface="BIZ UDP明朝 Medium" panose="02020500000000000000" pitchFamily="18" charset="-128"/>
                        </a:rPr>
                        <a:t>第１４回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２０２３年５月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ブレジンスキーの地政学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Grand Chessboard</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を読む～</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rgbClr val="0070C0"/>
                          </a:solidFill>
                          <a:effectLst/>
                          <a:latin typeface="BIZ UDP明朝 Medium" panose="02020500000000000000" pitchFamily="18" charset="-128"/>
                          <a:ea typeface="BIZ UDP明朝 Medium" panose="02020500000000000000" pitchFamily="18" charset="-128"/>
                        </a:rPr>
                        <a:t>第１５回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２０２３年６月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～修飾</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RNA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、脂質ナノ粒子、自己増殖型</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RNA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rgbClr val="0070C0"/>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3</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年７月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新デジタル決済通貨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～基軸通貨、金銀資源バスケット、</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NFT</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rgbClr val="0070C0"/>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～耐量子暗号、汎用ゼロ知識証明、真正乱数～</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rgbClr val="0070C0"/>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２０２３年９月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rgbClr val="0070C0"/>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２０２３年１０月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センサー、核酸論理回路、</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RNA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プログラム～</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rgbClr val="0070C0"/>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rgbClr val="0070C0"/>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rgbClr val="0070C0"/>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～「成長の限界」論、短寿命化、不妊社会～</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bl>
          </a:graphicData>
        </a:graphic>
      </p:graphicFrame>
    </p:spTree>
    <p:extLst>
      <p:ext uri="{BB962C8B-B14F-4D97-AF65-F5344CB8AC3E}">
        <p14:creationId xmlns:p14="http://schemas.microsoft.com/office/powerpoint/2010/main" val="3223470989"/>
      </p:ext>
    </p:extLst>
  </p:cSld>
  <p:clrMapOvr>
    <a:masterClrMapping/>
  </p:clrMapOvr>
  <p:transition spd="slow" advClick="0" advTm="10000">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13039731-989B-48F2-A36E-118039121B0A}"/>
              </a:ext>
            </a:extLst>
          </p:cNvPr>
          <p:cNvSpPr txBox="1"/>
          <p:nvPr/>
        </p:nvSpPr>
        <p:spPr>
          <a:xfrm>
            <a:off x="2291219" y="3019764"/>
            <a:ext cx="7609561" cy="830997"/>
          </a:xfrm>
          <a:prstGeom prst="rect">
            <a:avLst/>
          </a:prstGeom>
          <a:solidFill>
            <a:schemeClr val="accent3">
              <a:lumMod val="40000"/>
              <a:lumOff val="60000"/>
            </a:schemeClr>
          </a:solidFill>
          <a:scene3d>
            <a:camera prst="isometricOffAxis1Right"/>
            <a:lightRig rig="threePt" dir="t"/>
          </a:scene3d>
        </p:spPr>
        <p:txBody>
          <a:bodyPr wrap="square" rtlCol="0">
            <a:spAutoFit/>
          </a:bodyPr>
          <a:lstStyle/>
          <a:p>
            <a:pPr algn="ctr"/>
            <a:r>
              <a:rPr kumimoji="1" lang="ja-JP" altLang="en-US" sz="4800" dirty="0">
                <a:latin typeface="UD デジタル 教科書体 NK-B" panose="02020700000000000000" pitchFamily="18" charset="-128"/>
                <a:ea typeface="UD デジタル 教科書体 NK-B" panose="02020700000000000000" pitchFamily="18" charset="-128"/>
              </a:rPr>
              <a:t>画面が流れて行きます・・・</a:t>
            </a:r>
          </a:p>
        </p:txBody>
      </p:sp>
    </p:spTree>
    <p:extLst>
      <p:ext uri="{BB962C8B-B14F-4D97-AF65-F5344CB8AC3E}">
        <p14:creationId xmlns:p14="http://schemas.microsoft.com/office/powerpoint/2010/main" val="4051800153"/>
      </p:ext>
    </p:extLst>
  </p:cSld>
  <p:clrMapOvr>
    <a:masterClrMapping/>
  </p:clrMapOvr>
  <p:transition spd="slow" advClick="0" advTm="10000">
    <p:circl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https://forms.office.com/r/FUGQ1NFepd</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5435" y="5804454"/>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a:extLst>
              <a:ext uri="{FF2B5EF4-FFF2-40B4-BE49-F238E27FC236}">
                <a16:creationId xmlns:a16="http://schemas.microsoft.com/office/drawing/2014/main" id="{AAD0CC9E-1B27-4B91-B28E-AE29838C3515}"/>
              </a:ext>
            </a:extLst>
          </p:cNvPr>
          <p:cNvPicPr>
            <a:picLocks noChangeAspect="1"/>
          </p:cNvPicPr>
          <p:nvPr/>
        </p:nvPicPr>
        <p:blipFill>
          <a:blip r:embed="rId4"/>
          <a:stretch>
            <a:fillRect/>
          </a:stretch>
        </p:blipFill>
        <p:spPr>
          <a:xfrm>
            <a:off x="3638599" y="971600"/>
            <a:ext cx="4914799" cy="4914799"/>
          </a:xfrm>
          <a:prstGeom prst="rect">
            <a:avLst/>
          </a:prstGeom>
        </p:spPr>
      </p:pic>
    </p:spTree>
    <p:extLst>
      <p:ext uri="{BB962C8B-B14F-4D97-AF65-F5344CB8AC3E}">
        <p14:creationId xmlns:p14="http://schemas.microsoft.com/office/powerpoint/2010/main" val="3665696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テキスト ボックス 78">
            <a:extLst>
              <a:ext uri="{FF2B5EF4-FFF2-40B4-BE49-F238E27FC236}">
                <a16:creationId xmlns:a16="http://schemas.microsoft.com/office/drawing/2014/main" id="{B7CED061-2204-4269-A106-18B3AF2C228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原子力発電所</a:t>
            </a:r>
          </a:p>
        </p:txBody>
      </p:sp>
      <p:grpSp>
        <p:nvGrpSpPr>
          <p:cNvPr id="77" name="object 2">
            <a:extLst>
              <a:ext uri="{FF2B5EF4-FFF2-40B4-BE49-F238E27FC236}">
                <a16:creationId xmlns:a16="http://schemas.microsoft.com/office/drawing/2014/main" id="{816B9C9F-55EF-1DC0-277B-772B2F78D924}"/>
              </a:ext>
            </a:extLst>
          </p:cNvPr>
          <p:cNvGrpSpPr/>
          <p:nvPr/>
        </p:nvGrpSpPr>
        <p:grpSpPr>
          <a:xfrm>
            <a:off x="2093508" y="1785054"/>
            <a:ext cx="7748270" cy="4864735"/>
            <a:chOff x="978408" y="1985772"/>
            <a:chExt cx="7748270" cy="4864735"/>
          </a:xfrm>
        </p:grpSpPr>
        <p:sp>
          <p:nvSpPr>
            <p:cNvPr id="78" name="object 3">
              <a:extLst>
                <a:ext uri="{FF2B5EF4-FFF2-40B4-BE49-F238E27FC236}">
                  <a16:creationId xmlns:a16="http://schemas.microsoft.com/office/drawing/2014/main" id="{232EE6FA-5006-3F3C-3001-59B5A3451AF4}"/>
                </a:ext>
              </a:extLst>
            </p:cNvPr>
            <p:cNvSpPr/>
            <p:nvPr/>
          </p:nvSpPr>
          <p:spPr>
            <a:xfrm>
              <a:off x="1747266" y="3562351"/>
              <a:ext cx="384175" cy="414655"/>
            </a:xfrm>
            <a:custGeom>
              <a:avLst/>
              <a:gdLst/>
              <a:ahLst/>
              <a:cxnLst/>
              <a:rect l="l" t="t" r="r" b="b"/>
              <a:pathLst>
                <a:path w="384175" h="414654">
                  <a:moveTo>
                    <a:pt x="320040" y="0"/>
                  </a:moveTo>
                  <a:lnTo>
                    <a:pt x="64008" y="0"/>
                  </a:lnTo>
                  <a:lnTo>
                    <a:pt x="39095" y="5029"/>
                  </a:lnTo>
                  <a:lnTo>
                    <a:pt x="18749" y="18745"/>
                  </a:lnTo>
                  <a:lnTo>
                    <a:pt x="5030" y="39090"/>
                  </a:lnTo>
                  <a:lnTo>
                    <a:pt x="0" y="64008"/>
                  </a:lnTo>
                  <a:lnTo>
                    <a:pt x="0" y="350520"/>
                  </a:lnTo>
                  <a:lnTo>
                    <a:pt x="5030" y="375432"/>
                  </a:lnTo>
                  <a:lnTo>
                    <a:pt x="18749" y="395778"/>
                  </a:lnTo>
                  <a:lnTo>
                    <a:pt x="39095" y="409497"/>
                  </a:lnTo>
                  <a:lnTo>
                    <a:pt x="64008" y="414528"/>
                  </a:lnTo>
                  <a:lnTo>
                    <a:pt x="320040" y="414528"/>
                  </a:lnTo>
                  <a:lnTo>
                    <a:pt x="344952" y="409497"/>
                  </a:lnTo>
                  <a:lnTo>
                    <a:pt x="365298" y="395778"/>
                  </a:lnTo>
                  <a:lnTo>
                    <a:pt x="379017" y="375432"/>
                  </a:lnTo>
                  <a:lnTo>
                    <a:pt x="384048" y="350520"/>
                  </a:lnTo>
                  <a:lnTo>
                    <a:pt x="384048" y="64008"/>
                  </a:lnTo>
                  <a:lnTo>
                    <a:pt x="379017" y="39090"/>
                  </a:lnTo>
                  <a:lnTo>
                    <a:pt x="365298" y="18745"/>
                  </a:lnTo>
                  <a:lnTo>
                    <a:pt x="344952" y="5029"/>
                  </a:lnTo>
                  <a:lnTo>
                    <a:pt x="320040" y="0"/>
                  </a:lnTo>
                  <a:close/>
                </a:path>
              </a:pathLst>
            </a:custGeom>
            <a:solidFill>
              <a:srgbClr val="E36C09"/>
            </a:solidFill>
          </p:spPr>
          <p:txBody>
            <a:bodyPr wrap="square" lIns="0" tIns="0" rIns="0" bIns="0" rtlCol="0"/>
            <a:lstStyle/>
            <a:p>
              <a:endParaRPr/>
            </a:p>
          </p:txBody>
        </p:sp>
        <p:sp>
          <p:nvSpPr>
            <p:cNvPr id="80" name="object 4">
              <a:extLst>
                <a:ext uri="{FF2B5EF4-FFF2-40B4-BE49-F238E27FC236}">
                  <a16:creationId xmlns:a16="http://schemas.microsoft.com/office/drawing/2014/main" id="{3084FA3F-8045-CA1B-F3D2-B774DED3693C}"/>
                </a:ext>
              </a:extLst>
            </p:cNvPr>
            <p:cNvSpPr/>
            <p:nvPr/>
          </p:nvSpPr>
          <p:spPr>
            <a:xfrm>
              <a:off x="1747266" y="3562351"/>
              <a:ext cx="384175" cy="414655"/>
            </a:xfrm>
            <a:custGeom>
              <a:avLst/>
              <a:gdLst/>
              <a:ahLst/>
              <a:cxnLst/>
              <a:rect l="l" t="t" r="r" b="b"/>
              <a:pathLst>
                <a:path w="384175" h="414654">
                  <a:moveTo>
                    <a:pt x="0" y="64008"/>
                  </a:moveTo>
                  <a:lnTo>
                    <a:pt x="5030" y="39090"/>
                  </a:lnTo>
                  <a:lnTo>
                    <a:pt x="18749" y="18745"/>
                  </a:lnTo>
                  <a:lnTo>
                    <a:pt x="39095" y="5029"/>
                  </a:lnTo>
                  <a:lnTo>
                    <a:pt x="64008" y="0"/>
                  </a:lnTo>
                  <a:lnTo>
                    <a:pt x="320040" y="0"/>
                  </a:lnTo>
                  <a:lnTo>
                    <a:pt x="344952" y="5029"/>
                  </a:lnTo>
                  <a:lnTo>
                    <a:pt x="365298" y="18745"/>
                  </a:lnTo>
                  <a:lnTo>
                    <a:pt x="379017" y="39090"/>
                  </a:lnTo>
                  <a:lnTo>
                    <a:pt x="384048" y="64008"/>
                  </a:lnTo>
                  <a:lnTo>
                    <a:pt x="384048" y="350520"/>
                  </a:lnTo>
                  <a:lnTo>
                    <a:pt x="379017" y="375432"/>
                  </a:lnTo>
                  <a:lnTo>
                    <a:pt x="365298" y="395778"/>
                  </a:lnTo>
                  <a:lnTo>
                    <a:pt x="344952" y="409497"/>
                  </a:lnTo>
                  <a:lnTo>
                    <a:pt x="320040" y="414528"/>
                  </a:lnTo>
                  <a:lnTo>
                    <a:pt x="64008" y="414528"/>
                  </a:lnTo>
                  <a:lnTo>
                    <a:pt x="39095" y="409497"/>
                  </a:lnTo>
                  <a:lnTo>
                    <a:pt x="18749" y="395778"/>
                  </a:lnTo>
                  <a:lnTo>
                    <a:pt x="5030" y="375432"/>
                  </a:lnTo>
                  <a:lnTo>
                    <a:pt x="0" y="350520"/>
                  </a:lnTo>
                  <a:lnTo>
                    <a:pt x="0" y="64008"/>
                  </a:lnTo>
                  <a:close/>
                </a:path>
              </a:pathLst>
            </a:custGeom>
            <a:ln w="28956">
              <a:solidFill>
                <a:srgbClr val="E36C09"/>
              </a:solidFill>
            </a:ln>
          </p:spPr>
          <p:txBody>
            <a:bodyPr wrap="square" lIns="0" tIns="0" rIns="0" bIns="0" rtlCol="0"/>
            <a:lstStyle/>
            <a:p>
              <a:endParaRPr/>
            </a:p>
          </p:txBody>
        </p:sp>
        <p:pic>
          <p:nvPicPr>
            <p:cNvPr id="81" name="object 5">
              <a:extLst>
                <a:ext uri="{FF2B5EF4-FFF2-40B4-BE49-F238E27FC236}">
                  <a16:creationId xmlns:a16="http://schemas.microsoft.com/office/drawing/2014/main" id="{52BB3362-D5D0-5156-C083-1D8B5390DD76}"/>
                </a:ext>
              </a:extLst>
            </p:cNvPr>
            <p:cNvPicPr/>
            <p:nvPr/>
          </p:nvPicPr>
          <p:blipFill>
            <a:blip r:embed="rId2" cstate="print"/>
            <a:stretch>
              <a:fillRect/>
            </a:stretch>
          </p:blipFill>
          <p:spPr>
            <a:xfrm>
              <a:off x="1743456" y="1985772"/>
              <a:ext cx="6324599" cy="4864595"/>
            </a:xfrm>
            <a:prstGeom prst="rect">
              <a:avLst/>
            </a:prstGeom>
          </p:spPr>
        </p:pic>
        <p:sp>
          <p:nvSpPr>
            <p:cNvPr id="82" name="object 6">
              <a:extLst>
                <a:ext uri="{FF2B5EF4-FFF2-40B4-BE49-F238E27FC236}">
                  <a16:creationId xmlns:a16="http://schemas.microsoft.com/office/drawing/2014/main" id="{8519BA84-0E97-4FAA-7927-210621655395}"/>
                </a:ext>
              </a:extLst>
            </p:cNvPr>
            <p:cNvSpPr/>
            <p:nvPr/>
          </p:nvSpPr>
          <p:spPr>
            <a:xfrm>
              <a:off x="1796796" y="370732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83" name="object 7">
              <a:extLst>
                <a:ext uri="{FF2B5EF4-FFF2-40B4-BE49-F238E27FC236}">
                  <a16:creationId xmlns:a16="http://schemas.microsoft.com/office/drawing/2014/main" id="{876158A8-D4C9-C41A-C361-054C2132E01B}"/>
                </a:ext>
              </a:extLst>
            </p:cNvPr>
            <p:cNvSpPr/>
            <p:nvPr/>
          </p:nvSpPr>
          <p:spPr>
            <a:xfrm>
              <a:off x="1796796" y="3686561"/>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84" name="object 8">
              <a:extLst>
                <a:ext uri="{FF2B5EF4-FFF2-40B4-BE49-F238E27FC236}">
                  <a16:creationId xmlns:a16="http://schemas.microsoft.com/office/drawing/2014/main" id="{953ADEFF-8C0D-62B9-E757-59E038785DF2}"/>
                </a:ext>
              </a:extLst>
            </p:cNvPr>
            <p:cNvSpPr/>
            <p:nvPr/>
          </p:nvSpPr>
          <p:spPr>
            <a:xfrm>
              <a:off x="1796796" y="3686561"/>
              <a:ext cx="285115" cy="227329"/>
            </a:xfrm>
            <a:custGeom>
              <a:avLst/>
              <a:gdLst/>
              <a:ahLst/>
              <a:cxnLst/>
              <a:rect l="l" t="t" r="r" b="b"/>
              <a:pathLst>
                <a:path w="285114"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85" name="object 9">
              <a:extLst>
                <a:ext uri="{FF2B5EF4-FFF2-40B4-BE49-F238E27FC236}">
                  <a16:creationId xmlns:a16="http://schemas.microsoft.com/office/drawing/2014/main" id="{4A55FBC1-C1CD-6085-10AD-4C8D25B654A1}"/>
                </a:ext>
              </a:extLst>
            </p:cNvPr>
            <p:cNvSpPr/>
            <p:nvPr/>
          </p:nvSpPr>
          <p:spPr>
            <a:xfrm>
              <a:off x="5887973" y="6179059"/>
              <a:ext cx="386080" cy="414655"/>
            </a:xfrm>
            <a:custGeom>
              <a:avLst/>
              <a:gdLst/>
              <a:ahLst/>
              <a:cxnLst/>
              <a:rect l="l" t="t" r="r" b="b"/>
              <a:pathLst>
                <a:path w="386079" h="414654">
                  <a:moveTo>
                    <a:pt x="321310" y="0"/>
                  </a:moveTo>
                  <a:lnTo>
                    <a:pt x="64261" y="0"/>
                  </a:lnTo>
                  <a:lnTo>
                    <a:pt x="39245" y="5049"/>
                  </a:lnTo>
                  <a:lnTo>
                    <a:pt x="18819" y="18819"/>
                  </a:lnTo>
                  <a:lnTo>
                    <a:pt x="5049" y="39245"/>
                  </a:lnTo>
                  <a:lnTo>
                    <a:pt x="0" y="64262"/>
                  </a:lnTo>
                  <a:lnTo>
                    <a:pt x="0" y="350266"/>
                  </a:lnTo>
                  <a:lnTo>
                    <a:pt x="5049" y="375276"/>
                  </a:lnTo>
                  <a:lnTo>
                    <a:pt x="18819" y="395703"/>
                  </a:lnTo>
                  <a:lnTo>
                    <a:pt x="39245" y="409476"/>
                  </a:lnTo>
                  <a:lnTo>
                    <a:pt x="64261" y="414528"/>
                  </a:lnTo>
                  <a:lnTo>
                    <a:pt x="321310" y="414528"/>
                  </a:lnTo>
                  <a:lnTo>
                    <a:pt x="346326" y="409476"/>
                  </a:lnTo>
                  <a:lnTo>
                    <a:pt x="366752" y="395703"/>
                  </a:lnTo>
                  <a:lnTo>
                    <a:pt x="380522" y="375276"/>
                  </a:lnTo>
                  <a:lnTo>
                    <a:pt x="385572" y="350266"/>
                  </a:lnTo>
                  <a:lnTo>
                    <a:pt x="385572" y="64262"/>
                  </a:lnTo>
                  <a:lnTo>
                    <a:pt x="380522" y="39245"/>
                  </a:lnTo>
                  <a:lnTo>
                    <a:pt x="366752" y="18819"/>
                  </a:lnTo>
                  <a:lnTo>
                    <a:pt x="346326" y="5049"/>
                  </a:lnTo>
                  <a:lnTo>
                    <a:pt x="321310" y="0"/>
                  </a:lnTo>
                  <a:close/>
                </a:path>
              </a:pathLst>
            </a:custGeom>
            <a:solidFill>
              <a:srgbClr val="E36C09"/>
            </a:solidFill>
          </p:spPr>
          <p:txBody>
            <a:bodyPr wrap="square" lIns="0" tIns="0" rIns="0" bIns="0" rtlCol="0"/>
            <a:lstStyle/>
            <a:p>
              <a:endParaRPr/>
            </a:p>
          </p:txBody>
        </p:sp>
        <p:sp>
          <p:nvSpPr>
            <p:cNvPr id="86" name="object 10">
              <a:extLst>
                <a:ext uri="{FF2B5EF4-FFF2-40B4-BE49-F238E27FC236}">
                  <a16:creationId xmlns:a16="http://schemas.microsoft.com/office/drawing/2014/main" id="{7DE1D6D5-2555-CDEB-AF42-C53446001905}"/>
                </a:ext>
              </a:extLst>
            </p:cNvPr>
            <p:cNvSpPr/>
            <p:nvPr/>
          </p:nvSpPr>
          <p:spPr>
            <a:xfrm>
              <a:off x="5887973" y="6179059"/>
              <a:ext cx="386080" cy="414655"/>
            </a:xfrm>
            <a:custGeom>
              <a:avLst/>
              <a:gdLst/>
              <a:ahLst/>
              <a:cxnLst/>
              <a:rect l="l" t="t" r="r" b="b"/>
              <a:pathLst>
                <a:path w="386079" h="414654">
                  <a:moveTo>
                    <a:pt x="0" y="64262"/>
                  </a:moveTo>
                  <a:lnTo>
                    <a:pt x="5049" y="39245"/>
                  </a:lnTo>
                  <a:lnTo>
                    <a:pt x="18819" y="18819"/>
                  </a:lnTo>
                  <a:lnTo>
                    <a:pt x="39245" y="5049"/>
                  </a:lnTo>
                  <a:lnTo>
                    <a:pt x="64261" y="0"/>
                  </a:lnTo>
                  <a:lnTo>
                    <a:pt x="321310" y="0"/>
                  </a:lnTo>
                  <a:lnTo>
                    <a:pt x="346326" y="5049"/>
                  </a:lnTo>
                  <a:lnTo>
                    <a:pt x="366752" y="18819"/>
                  </a:lnTo>
                  <a:lnTo>
                    <a:pt x="380522" y="39245"/>
                  </a:lnTo>
                  <a:lnTo>
                    <a:pt x="385572" y="64262"/>
                  </a:lnTo>
                  <a:lnTo>
                    <a:pt x="385572" y="350266"/>
                  </a:lnTo>
                  <a:lnTo>
                    <a:pt x="380522" y="375276"/>
                  </a:lnTo>
                  <a:lnTo>
                    <a:pt x="366752" y="395703"/>
                  </a:lnTo>
                  <a:lnTo>
                    <a:pt x="346326" y="409476"/>
                  </a:lnTo>
                  <a:lnTo>
                    <a:pt x="321310" y="414528"/>
                  </a:lnTo>
                  <a:lnTo>
                    <a:pt x="64261" y="414528"/>
                  </a:lnTo>
                  <a:lnTo>
                    <a:pt x="39245" y="409476"/>
                  </a:lnTo>
                  <a:lnTo>
                    <a:pt x="18819" y="395703"/>
                  </a:lnTo>
                  <a:lnTo>
                    <a:pt x="5049" y="375276"/>
                  </a:lnTo>
                  <a:lnTo>
                    <a:pt x="0" y="350266"/>
                  </a:lnTo>
                  <a:lnTo>
                    <a:pt x="0" y="64262"/>
                  </a:lnTo>
                  <a:close/>
                </a:path>
              </a:pathLst>
            </a:custGeom>
            <a:ln w="28956">
              <a:solidFill>
                <a:srgbClr val="E36C09"/>
              </a:solidFill>
            </a:ln>
          </p:spPr>
          <p:txBody>
            <a:bodyPr wrap="square" lIns="0" tIns="0" rIns="0" bIns="0" rtlCol="0"/>
            <a:lstStyle/>
            <a:p>
              <a:endParaRPr/>
            </a:p>
          </p:txBody>
        </p:sp>
        <p:sp>
          <p:nvSpPr>
            <p:cNvPr id="87" name="object 11">
              <a:extLst>
                <a:ext uri="{FF2B5EF4-FFF2-40B4-BE49-F238E27FC236}">
                  <a16:creationId xmlns:a16="http://schemas.microsoft.com/office/drawing/2014/main" id="{EE5D6CB4-29BF-50BC-0BEC-C9F1C381B3F0}"/>
                </a:ext>
              </a:extLst>
            </p:cNvPr>
            <p:cNvSpPr/>
            <p:nvPr/>
          </p:nvSpPr>
          <p:spPr>
            <a:xfrm>
              <a:off x="5931408" y="635146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88" name="object 12">
              <a:extLst>
                <a:ext uri="{FF2B5EF4-FFF2-40B4-BE49-F238E27FC236}">
                  <a16:creationId xmlns:a16="http://schemas.microsoft.com/office/drawing/2014/main" id="{E0B9D728-E0A5-ECF1-DDB1-E74A59617A2F}"/>
                </a:ext>
              </a:extLst>
            </p:cNvPr>
            <p:cNvSpPr/>
            <p:nvPr/>
          </p:nvSpPr>
          <p:spPr>
            <a:xfrm>
              <a:off x="5931408" y="6330700"/>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89" name="object 13">
              <a:extLst>
                <a:ext uri="{FF2B5EF4-FFF2-40B4-BE49-F238E27FC236}">
                  <a16:creationId xmlns:a16="http://schemas.microsoft.com/office/drawing/2014/main" id="{4FC52B86-5F9F-7C13-2A87-2098598B1227}"/>
                </a:ext>
              </a:extLst>
            </p:cNvPr>
            <p:cNvSpPr/>
            <p:nvPr/>
          </p:nvSpPr>
          <p:spPr>
            <a:xfrm>
              <a:off x="5931408" y="6330700"/>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90" name="object 14">
              <a:extLst>
                <a:ext uri="{FF2B5EF4-FFF2-40B4-BE49-F238E27FC236}">
                  <a16:creationId xmlns:a16="http://schemas.microsoft.com/office/drawing/2014/main" id="{E9354DEB-56EE-6DAF-C441-BBD08119BBD1}"/>
                </a:ext>
              </a:extLst>
            </p:cNvPr>
            <p:cNvSpPr/>
            <p:nvPr/>
          </p:nvSpPr>
          <p:spPr>
            <a:xfrm>
              <a:off x="978408" y="4149864"/>
              <a:ext cx="7312659" cy="870585"/>
            </a:xfrm>
            <a:custGeom>
              <a:avLst/>
              <a:gdLst/>
              <a:ahLst/>
              <a:cxnLst/>
              <a:rect l="l" t="t" r="r" b="b"/>
              <a:pathLst>
                <a:path w="7312659" h="870585">
                  <a:moveTo>
                    <a:pt x="752856" y="509524"/>
                  </a:moveTo>
                  <a:lnTo>
                    <a:pt x="747179" y="481444"/>
                  </a:lnTo>
                  <a:lnTo>
                    <a:pt x="731723" y="458508"/>
                  </a:lnTo>
                  <a:lnTo>
                    <a:pt x="708787" y="443052"/>
                  </a:lnTo>
                  <a:lnTo>
                    <a:pt x="680720" y="437388"/>
                  </a:lnTo>
                  <a:lnTo>
                    <a:pt x="72136" y="437388"/>
                  </a:lnTo>
                  <a:lnTo>
                    <a:pt x="44056" y="443052"/>
                  </a:lnTo>
                  <a:lnTo>
                    <a:pt x="21120" y="458508"/>
                  </a:lnTo>
                  <a:lnTo>
                    <a:pt x="5664" y="481444"/>
                  </a:lnTo>
                  <a:lnTo>
                    <a:pt x="0" y="509524"/>
                  </a:lnTo>
                  <a:lnTo>
                    <a:pt x="0" y="798068"/>
                  </a:lnTo>
                  <a:lnTo>
                    <a:pt x="5664" y="826147"/>
                  </a:lnTo>
                  <a:lnTo>
                    <a:pt x="21120" y="849071"/>
                  </a:lnTo>
                  <a:lnTo>
                    <a:pt x="44056" y="864527"/>
                  </a:lnTo>
                  <a:lnTo>
                    <a:pt x="72136" y="870204"/>
                  </a:lnTo>
                  <a:lnTo>
                    <a:pt x="680720" y="870204"/>
                  </a:lnTo>
                  <a:lnTo>
                    <a:pt x="708787" y="864527"/>
                  </a:lnTo>
                  <a:lnTo>
                    <a:pt x="731723" y="849071"/>
                  </a:lnTo>
                  <a:lnTo>
                    <a:pt x="747179" y="826147"/>
                  </a:lnTo>
                  <a:lnTo>
                    <a:pt x="752856" y="798068"/>
                  </a:lnTo>
                  <a:lnTo>
                    <a:pt x="752856" y="509524"/>
                  </a:lnTo>
                  <a:close/>
                </a:path>
                <a:path w="7312659" h="870585">
                  <a:moveTo>
                    <a:pt x="7312152" y="63500"/>
                  </a:moveTo>
                  <a:lnTo>
                    <a:pt x="7307161" y="38785"/>
                  </a:lnTo>
                  <a:lnTo>
                    <a:pt x="7293546" y="18592"/>
                  </a:lnTo>
                  <a:lnTo>
                    <a:pt x="7273366" y="4991"/>
                  </a:lnTo>
                  <a:lnTo>
                    <a:pt x="7248652" y="0"/>
                  </a:lnTo>
                  <a:lnTo>
                    <a:pt x="6994652" y="0"/>
                  </a:lnTo>
                  <a:lnTo>
                    <a:pt x="6969925" y="4991"/>
                  </a:lnTo>
                  <a:lnTo>
                    <a:pt x="6949745" y="18592"/>
                  </a:lnTo>
                  <a:lnTo>
                    <a:pt x="6936130" y="38785"/>
                  </a:lnTo>
                  <a:lnTo>
                    <a:pt x="6931152" y="63500"/>
                  </a:lnTo>
                  <a:lnTo>
                    <a:pt x="6931152" y="360172"/>
                  </a:lnTo>
                  <a:lnTo>
                    <a:pt x="6936130" y="384886"/>
                  </a:lnTo>
                  <a:lnTo>
                    <a:pt x="6949745" y="405066"/>
                  </a:lnTo>
                  <a:lnTo>
                    <a:pt x="6969925" y="418680"/>
                  </a:lnTo>
                  <a:lnTo>
                    <a:pt x="6994652" y="423672"/>
                  </a:lnTo>
                  <a:lnTo>
                    <a:pt x="7248652" y="423672"/>
                  </a:lnTo>
                  <a:lnTo>
                    <a:pt x="7273366" y="418680"/>
                  </a:lnTo>
                  <a:lnTo>
                    <a:pt x="7293546" y="405066"/>
                  </a:lnTo>
                  <a:lnTo>
                    <a:pt x="7307161" y="384886"/>
                  </a:lnTo>
                  <a:lnTo>
                    <a:pt x="7312152" y="360172"/>
                  </a:lnTo>
                  <a:lnTo>
                    <a:pt x="7312152" y="63500"/>
                  </a:lnTo>
                  <a:close/>
                </a:path>
              </a:pathLst>
            </a:custGeom>
            <a:solidFill>
              <a:srgbClr val="FFBD3B"/>
            </a:solidFill>
          </p:spPr>
          <p:txBody>
            <a:bodyPr wrap="square" lIns="0" tIns="0" rIns="0" bIns="0" rtlCol="0"/>
            <a:lstStyle/>
            <a:p>
              <a:endParaRPr/>
            </a:p>
          </p:txBody>
        </p:sp>
        <p:sp>
          <p:nvSpPr>
            <p:cNvPr id="91" name="object 15">
              <a:extLst>
                <a:ext uri="{FF2B5EF4-FFF2-40B4-BE49-F238E27FC236}">
                  <a16:creationId xmlns:a16="http://schemas.microsoft.com/office/drawing/2014/main" id="{E7EA5353-CAB5-5A7F-006B-649FA3D57D3F}"/>
                </a:ext>
              </a:extLst>
            </p:cNvPr>
            <p:cNvSpPr/>
            <p:nvPr/>
          </p:nvSpPr>
          <p:spPr>
            <a:xfrm>
              <a:off x="7955279" y="4280349"/>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92" name="object 16">
              <a:extLst>
                <a:ext uri="{FF2B5EF4-FFF2-40B4-BE49-F238E27FC236}">
                  <a16:creationId xmlns:a16="http://schemas.microsoft.com/office/drawing/2014/main" id="{CD2BB266-0933-70FD-E31C-6A6A780E9598}"/>
                </a:ext>
              </a:extLst>
            </p:cNvPr>
            <p:cNvSpPr/>
            <p:nvPr/>
          </p:nvSpPr>
          <p:spPr>
            <a:xfrm>
              <a:off x="7955279" y="4259585"/>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9"/>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93" name="object 17">
              <a:extLst>
                <a:ext uri="{FF2B5EF4-FFF2-40B4-BE49-F238E27FC236}">
                  <a16:creationId xmlns:a16="http://schemas.microsoft.com/office/drawing/2014/main" id="{DA7C6D28-359E-A78F-0494-21B2FB61EA8A}"/>
                </a:ext>
              </a:extLst>
            </p:cNvPr>
            <p:cNvSpPr/>
            <p:nvPr/>
          </p:nvSpPr>
          <p:spPr>
            <a:xfrm>
              <a:off x="7955279" y="4259585"/>
              <a:ext cx="287020" cy="227329"/>
            </a:xfrm>
            <a:custGeom>
              <a:avLst/>
              <a:gdLst/>
              <a:ahLst/>
              <a:cxnLst/>
              <a:rect l="l" t="t" r="r" b="b"/>
              <a:pathLst>
                <a:path w="287020" h="227329">
                  <a:moveTo>
                    <a:pt x="286511" y="20764"/>
                  </a:moveTo>
                  <a:lnTo>
                    <a:pt x="275254" y="28847"/>
                  </a:lnTo>
                  <a:lnTo>
                    <a:pt x="244554" y="35447"/>
                  </a:lnTo>
                  <a:lnTo>
                    <a:pt x="199018" y="39897"/>
                  </a:lnTo>
                  <a:lnTo>
                    <a:pt x="143255" y="41529"/>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94" name="object 18">
              <a:extLst>
                <a:ext uri="{FF2B5EF4-FFF2-40B4-BE49-F238E27FC236}">
                  <a16:creationId xmlns:a16="http://schemas.microsoft.com/office/drawing/2014/main" id="{5F5C6F4F-ADE2-8EB8-D96F-D1D5073BDB6D}"/>
                </a:ext>
              </a:extLst>
            </p:cNvPr>
            <p:cNvSpPr/>
            <p:nvPr/>
          </p:nvSpPr>
          <p:spPr>
            <a:xfrm>
              <a:off x="1431036" y="5838449"/>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95" name="object 19">
              <a:extLst>
                <a:ext uri="{FF2B5EF4-FFF2-40B4-BE49-F238E27FC236}">
                  <a16:creationId xmlns:a16="http://schemas.microsoft.com/office/drawing/2014/main" id="{9E530485-E1C4-0354-F99E-3DA02B88707B}"/>
                </a:ext>
              </a:extLst>
            </p:cNvPr>
            <p:cNvSpPr/>
            <p:nvPr/>
          </p:nvSpPr>
          <p:spPr>
            <a:xfrm>
              <a:off x="1436370" y="5868162"/>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96" name="object 20">
              <a:extLst>
                <a:ext uri="{FF2B5EF4-FFF2-40B4-BE49-F238E27FC236}">
                  <a16:creationId xmlns:a16="http://schemas.microsoft.com/office/drawing/2014/main" id="{11D72A0F-C196-2EAD-314C-DF2785347E40}"/>
                </a:ext>
              </a:extLst>
            </p:cNvPr>
            <p:cNvSpPr/>
            <p:nvPr/>
          </p:nvSpPr>
          <p:spPr>
            <a:xfrm>
              <a:off x="1436370" y="5865112"/>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97" name="object 21">
              <a:extLst>
                <a:ext uri="{FF2B5EF4-FFF2-40B4-BE49-F238E27FC236}">
                  <a16:creationId xmlns:a16="http://schemas.microsoft.com/office/drawing/2014/main" id="{678EF7CD-BC58-56CA-2062-533210C23C0D}"/>
                </a:ext>
              </a:extLst>
            </p:cNvPr>
            <p:cNvSpPr/>
            <p:nvPr/>
          </p:nvSpPr>
          <p:spPr>
            <a:xfrm>
              <a:off x="1328928" y="2580131"/>
              <a:ext cx="7397750" cy="4051300"/>
            </a:xfrm>
            <a:custGeom>
              <a:avLst/>
              <a:gdLst/>
              <a:ahLst/>
              <a:cxnLst/>
              <a:rect l="l" t="t" r="r" b="b"/>
              <a:pathLst>
                <a:path w="7397750" h="4051300">
                  <a:moveTo>
                    <a:pt x="859536" y="2810256"/>
                  </a:moveTo>
                  <a:lnTo>
                    <a:pt x="854544" y="2760815"/>
                  </a:lnTo>
                  <a:lnTo>
                    <a:pt x="840244" y="2714752"/>
                  </a:lnTo>
                  <a:lnTo>
                    <a:pt x="817626" y="2673083"/>
                  </a:lnTo>
                  <a:lnTo>
                    <a:pt x="787666" y="2636761"/>
                  </a:lnTo>
                  <a:lnTo>
                    <a:pt x="751344" y="2606802"/>
                  </a:lnTo>
                  <a:lnTo>
                    <a:pt x="709676" y="2584183"/>
                  </a:lnTo>
                  <a:lnTo>
                    <a:pt x="663613" y="2569883"/>
                  </a:lnTo>
                  <a:lnTo>
                    <a:pt x="614172" y="2564892"/>
                  </a:lnTo>
                  <a:lnTo>
                    <a:pt x="564718" y="2569883"/>
                  </a:lnTo>
                  <a:lnTo>
                    <a:pt x="518655" y="2584183"/>
                  </a:lnTo>
                  <a:lnTo>
                    <a:pt x="476986" y="2606802"/>
                  </a:lnTo>
                  <a:lnTo>
                    <a:pt x="440664" y="2636761"/>
                  </a:lnTo>
                  <a:lnTo>
                    <a:pt x="427799" y="2652357"/>
                  </a:lnTo>
                  <a:lnTo>
                    <a:pt x="420154" y="2643086"/>
                  </a:lnTo>
                  <a:lnTo>
                    <a:pt x="383730" y="2613025"/>
                  </a:lnTo>
                  <a:lnTo>
                    <a:pt x="341922" y="2590342"/>
                  </a:lnTo>
                  <a:lnTo>
                    <a:pt x="295719" y="2575991"/>
                  </a:lnTo>
                  <a:lnTo>
                    <a:pt x="246126" y="2570988"/>
                  </a:lnTo>
                  <a:lnTo>
                    <a:pt x="196519" y="2575991"/>
                  </a:lnTo>
                  <a:lnTo>
                    <a:pt x="150317" y="2590342"/>
                  </a:lnTo>
                  <a:lnTo>
                    <a:pt x="108508" y="2613025"/>
                  </a:lnTo>
                  <a:lnTo>
                    <a:pt x="72085" y="2643086"/>
                  </a:lnTo>
                  <a:lnTo>
                    <a:pt x="42024" y="2679509"/>
                  </a:lnTo>
                  <a:lnTo>
                    <a:pt x="19342" y="2721318"/>
                  </a:lnTo>
                  <a:lnTo>
                    <a:pt x="4991" y="2767520"/>
                  </a:lnTo>
                  <a:lnTo>
                    <a:pt x="0" y="2817114"/>
                  </a:lnTo>
                  <a:lnTo>
                    <a:pt x="4991" y="2866720"/>
                  </a:lnTo>
                  <a:lnTo>
                    <a:pt x="19342" y="2912922"/>
                  </a:lnTo>
                  <a:lnTo>
                    <a:pt x="42024" y="2954731"/>
                  </a:lnTo>
                  <a:lnTo>
                    <a:pt x="72085" y="2991154"/>
                  </a:lnTo>
                  <a:lnTo>
                    <a:pt x="108508" y="3021215"/>
                  </a:lnTo>
                  <a:lnTo>
                    <a:pt x="150317" y="3043898"/>
                  </a:lnTo>
                  <a:lnTo>
                    <a:pt x="196519" y="3058249"/>
                  </a:lnTo>
                  <a:lnTo>
                    <a:pt x="246126" y="3063240"/>
                  </a:lnTo>
                  <a:lnTo>
                    <a:pt x="295719" y="3058249"/>
                  </a:lnTo>
                  <a:lnTo>
                    <a:pt x="341922" y="3043898"/>
                  </a:lnTo>
                  <a:lnTo>
                    <a:pt x="383730" y="3021215"/>
                  </a:lnTo>
                  <a:lnTo>
                    <a:pt x="420154" y="2991154"/>
                  </a:lnTo>
                  <a:lnTo>
                    <a:pt x="433451" y="2975038"/>
                  </a:lnTo>
                  <a:lnTo>
                    <a:pt x="440664" y="2983763"/>
                  </a:lnTo>
                  <a:lnTo>
                    <a:pt x="476986" y="3013722"/>
                  </a:lnTo>
                  <a:lnTo>
                    <a:pt x="518655" y="3036341"/>
                  </a:lnTo>
                  <a:lnTo>
                    <a:pt x="564718" y="3050641"/>
                  </a:lnTo>
                  <a:lnTo>
                    <a:pt x="614172" y="3055620"/>
                  </a:lnTo>
                  <a:lnTo>
                    <a:pt x="663613" y="3050641"/>
                  </a:lnTo>
                  <a:lnTo>
                    <a:pt x="709676" y="3036341"/>
                  </a:lnTo>
                  <a:lnTo>
                    <a:pt x="751344" y="3013722"/>
                  </a:lnTo>
                  <a:lnTo>
                    <a:pt x="787666" y="2983763"/>
                  </a:lnTo>
                  <a:lnTo>
                    <a:pt x="817626" y="2947441"/>
                  </a:lnTo>
                  <a:lnTo>
                    <a:pt x="840244" y="2905772"/>
                  </a:lnTo>
                  <a:lnTo>
                    <a:pt x="854544" y="2859709"/>
                  </a:lnTo>
                  <a:lnTo>
                    <a:pt x="859536" y="2810256"/>
                  </a:lnTo>
                  <a:close/>
                </a:path>
                <a:path w="7397750" h="4051300">
                  <a:moveTo>
                    <a:pt x="6998208" y="3804666"/>
                  </a:moveTo>
                  <a:lnTo>
                    <a:pt x="6993217" y="3755072"/>
                  </a:lnTo>
                  <a:lnTo>
                    <a:pt x="6978917" y="3708870"/>
                  </a:lnTo>
                  <a:lnTo>
                    <a:pt x="6956298" y="3667061"/>
                  </a:lnTo>
                  <a:lnTo>
                    <a:pt x="6926339" y="3630638"/>
                  </a:lnTo>
                  <a:lnTo>
                    <a:pt x="6890017" y="3600577"/>
                  </a:lnTo>
                  <a:lnTo>
                    <a:pt x="6848348" y="3577894"/>
                  </a:lnTo>
                  <a:lnTo>
                    <a:pt x="6802285" y="3563543"/>
                  </a:lnTo>
                  <a:lnTo>
                    <a:pt x="6752844" y="3558540"/>
                  </a:lnTo>
                  <a:lnTo>
                    <a:pt x="6703390" y="3563543"/>
                  </a:lnTo>
                  <a:lnTo>
                    <a:pt x="6657327" y="3577894"/>
                  </a:lnTo>
                  <a:lnTo>
                    <a:pt x="6615658" y="3600577"/>
                  </a:lnTo>
                  <a:lnTo>
                    <a:pt x="6579336" y="3630638"/>
                  </a:lnTo>
                  <a:lnTo>
                    <a:pt x="6549377" y="3667061"/>
                  </a:lnTo>
                  <a:lnTo>
                    <a:pt x="6526758" y="3708870"/>
                  </a:lnTo>
                  <a:lnTo>
                    <a:pt x="6512458" y="3755072"/>
                  </a:lnTo>
                  <a:lnTo>
                    <a:pt x="6507480" y="3804666"/>
                  </a:lnTo>
                  <a:lnTo>
                    <a:pt x="6512458" y="3854272"/>
                  </a:lnTo>
                  <a:lnTo>
                    <a:pt x="6526758" y="3900474"/>
                  </a:lnTo>
                  <a:lnTo>
                    <a:pt x="6549377" y="3942283"/>
                  </a:lnTo>
                  <a:lnTo>
                    <a:pt x="6579336" y="3978706"/>
                  </a:lnTo>
                  <a:lnTo>
                    <a:pt x="6615658" y="4008767"/>
                  </a:lnTo>
                  <a:lnTo>
                    <a:pt x="6657327" y="4031450"/>
                  </a:lnTo>
                  <a:lnTo>
                    <a:pt x="6703390" y="4045801"/>
                  </a:lnTo>
                  <a:lnTo>
                    <a:pt x="6752844" y="4050792"/>
                  </a:lnTo>
                  <a:lnTo>
                    <a:pt x="6802285" y="4045801"/>
                  </a:lnTo>
                  <a:lnTo>
                    <a:pt x="6848348" y="4031450"/>
                  </a:lnTo>
                  <a:lnTo>
                    <a:pt x="6890017" y="4008767"/>
                  </a:lnTo>
                  <a:lnTo>
                    <a:pt x="6926339" y="3978706"/>
                  </a:lnTo>
                  <a:lnTo>
                    <a:pt x="6956298" y="3942283"/>
                  </a:lnTo>
                  <a:lnTo>
                    <a:pt x="6978917" y="3900474"/>
                  </a:lnTo>
                  <a:lnTo>
                    <a:pt x="6993217" y="3854272"/>
                  </a:lnTo>
                  <a:lnTo>
                    <a:pt x="6998208" y="3804666"/>
                  </a:lnTo>
                  <a:close/>
                </a:path>
                <a:path w="7397750" h="4051300">
                  <a:moveTo>
                    <a:pt x="7391400" y="1251966"/>
                  </a:moveTo>
                  <a:lnTo>
                    <a:pt x="7386409" y="1202372"/>
                  </a:lnTo>
                  <a:lnTo>
                    <a:pt x="7372109" y="1156169"/>
                  </a:lnTo>
                  <a:lnTo>
                    <a:pt x="7349490" y="1114361"/>
                  </a:lnTo>
                  <a:lnTo>
                    <a:pt x="7319531" y="1077937"/>
                  </a:lnTo>
                  <a:lnTo>
                    <a:pt x="7283209" y="1047877"/>
                  </a:lnTo>
                  <a:lnTo>
                    <a:pt x="7241540" y="1025194"/>
                  </a:lnTo>
                  <a:lnTo>
                    <a:pt x="7195477" y="1010843"/>
                  </a:lnTo>
                  <a:lnTo>
                    <a:pt x="7146036" y="1005840"/>
                  </a:lnTo>
                  <a:lnTo>
                    <a:pt x="7096582" y="1010843"/>
                  </a:lnTo>
                  <a:lnTo>
                    <a:pt x="7050519" y="1025194"/>
                  </a:lnTo>
                  <a:lnTo>
                    <a:pt x="7008850" y="1047877"/>
                  </a:lnTo>
                  <a:lnTo>
                    <a:pt x="6972528" y="1077937"/>
                  </a:lnTo>
                  <a:lnTo>
                    <a:pt x="6942569" y="1114361"/>
                  </a:lnTo>
                  <a:lnTo>
                    <a:pt x="6919950" y="1156169"/>
                  </a:lnTo>
                  <a:lnTo>
                    <a:pt x="6905650" y="1202372"/>
                  </a:lnTo>
                  <a:lnTo>
                    <a:pt x="6900672" y="1251966"/>
                  </a:lnTo>
                  <a:lnTo>
                    <a:pt x="6905650" y="1301572"/>
                  </a:lnTo>
                  <a:lnTo>
                    <a:pt x="6919950" y="1347774"/>
                  </a:lnTo>
                  <a:lnTo>
                    <a:pt x="6942569" y="1389583"/>
                  </a:lnTo>
                  <a:lnTo>
                    <a:pt x="6972528" y="1426006"/>
                  </a:lnTo>
                  <a:lnTo>
                    <a:pt x="7008850" y="1456067"/>
                  </a:lnTo>
                  <a:lnTo>
                    <a:pt x="7050519" y="1478749"/>
                  </a:lnTo>
                  <a:lnTo>
                    <a:pt x="7096582" y="1493100"/>
                  </a:lnTo>
                  <a:lnTo>
                    <a:pt x="7146036" y="1498092"/>
                  </a:lnTo>
                  <a:lnTo>
                    <a:pt x="7195477" y="1493100"/>
                  </a:lnTo>
                  <a:lnTo>
                    <a:pt x="7241540" y="1478749"/>
                  </a:lnTo>
                  <a:lnTo>
                    <a:pt x="7283209" y="1456067"/>
                  </a:lnTo>
                  <a:lnTo>
                    <a:pt x="7319531" y="1426006"/>
                  </a:lnTo>
                  <a:lnTo>
                    <a:pt x="7349490" y="1389583"/>
                  </a:lnTo>
                  <a:lnTo>
                    <a:pt x="7372109" y="1347774"/>
                  </a:lnTo>
                  <a:lnTo>
                    <a:pt x="7386409" y="1301572"/>
                  </a:lnTo>
                  <a:lnTo>
                    <a:pt x="7391400" y="1251966"/>
                  </a:lnTo>
                  <a:close/>
                </a:path>
                <a:path w="7397750" h="4051300">
                  <a:moveTo>
                    <a:pt x="7397496" y="246126"/>
                  </a:moveTo>
                  <a:lnTo>
                    <a:pt x="7392505" y="196532"/>
                  </a:lnTo>
                  <a:lnTo>
                    <a:pt x="7378205" y="150329"/>
                  </a:lnTo>
                  <a:lnTo>
                    <a:pt x="7355586" y="108521"/>
                  </a:lnTo>
                  <a:lnTo>
                    <a:pt x="7325627" y="72097"/>
                  </a:lnTo>
                  <a:lnTo>
                    <a:pt x="7289305" y="42037"/>
                  </a:lnTo>
                  <a:lnTo>
                    <a:pt x="7247636" y="19354"/>
                  </a:lnTo>
                  <a:lnTo>
                    <a:pt x="7201573" y="5003"/>
                  </a:lnTo>
                  <a:lnTo>
                    <a:pt x="7152132" y="0"/>
                  </a:lnTo>
                  <a:lnTo>
                    <a:pt x="7102678" y="5003"/>
                  </a:lnTo>
                  <a:lnTo>
                    <a:pt x="7056615" y="19354"/>
                  </a:lnTo>
                  <a:lnTo>
                    <a:pt x="7014946" y="42037"/>
                  </a:lnTo>
                  <a:lnTo>
                    <a:pt x="6978624" y="72097"/>
                  </a:lnTo>
                  <a:lnTo>
                    <a:pt x="6948665" y="108521"/>
                  </a:lnTo>
                  <a:lnTo>
                    <a:pt x="6926046" y="150329"/>
                  </a:lnTo>
                  <a:lnTo>
                    <a:pt x="6911746" y="196532"/>
                  </a:lnTo>
                  <a:lnTo>
                    <a:pt x="6906768" y="246126"/>
                  </a:lnTo>
                  <a:lnTo>
                    <a:pt x="6911746" y="295732"/>
                  </a:lnTo>
                  <a:lnTo>
                    <a:pt x="6926046" y="341934"/>
                  </a:lnTo>
                  <a:lnTo>
                    <a:pt x="6948665" y="383743"/>
                  </a:lnTo>
                  <a:lnTo>
                    <a:pt x="6978624" y="420166"/>
                  </a:lnTo>
                  <a:lnTo>
                    <a:pt x="7014946" y="450227"/>
                  </a:lnTo>
                  <a:lnTo>
                    <a:pt x="7056615" y="472909"/>
                  </a:lnTo>
                  <a:lnTo>
                    <a:pt x="7102678" y="487260"/>
                  </a:lnTo>
                  <a:lnTo>
                    <a:pt x="7152132" y="492252"/>
                  </a:lnTo>
                  <a:lnTo>
                    <a:pt x="7201573" y="487260"/>
                  </a:lnTo>
                  <a:lnTo>
                    <a:pt x="7247636" y="472909"/>
                  </a:lnTo>
                  <a:lnTo>
                    <a:pt x="7289305" y="450227"/>
                  </a:lnTo>
                  <a:lnTo>
                    <a:pt x="7325627" y="420166"/>
                  </a:lnTo>
                  <a:lnTo>
                    <a:pt x="7355586" y="383743"/>
                  </a:lnTo>
                  <a:lnTo>
                    <a:pt x="7378205" y="341934"/>
                  </a:lnTo>
                  <a:lnTo>
                    <a:pt x="7392505" y="295732"/>
                  </a:lnTo>
                  <a:lnTo>
                    <a:pt x="7397496" y="246126"/>
                  </a:lnTo>
                  <a:close/>
                </a:path>
              </a:pathLst>
            </a:custGeom>
            <a:solidFill>
              <a:srgbClr val="F9C090"/>
            </a:solidFill>
          </p:spPr>
          <p:txBody>
            <a:bodyPr wrap="square" lIns="0" tIns="0" rIns="0" bIns="0" rtlCol="0"/>
            <a:lstStyle/>
            <a:p>
              <a:endParaRPr/>
            </a:p>
          </p:txBody>
        </p:sp>
      </p:grpSp>
      <p:sp>
        <p:nvSpPr>
          <p:cNvPr id="98" name="object 22">
            <a:extLst>
              <a:ext uri="{FF2B5EF4-FFF2-40B4-BE49-F238E27FC236}">
                <a16:creationId xmlns:a16="http://schemas.microsoft.com/office/drawing/2014/main" id="{4A890E98-2BF8-9FAB-FA58-EA0114DF0CAB}"/>
              </a:ext>
            </a:extLst>
          </p:cNvPr>
          <p:cNvSpPr txBox="1"/>
          <p:nvPr/>
        </p:nvSpPr>
        <p:spPr>
          <a:xfrm>
            <a:off x="9760169" y="4478128"/>
            <a:ext cx="1168400" cy="299720"/>
          </a:xfrm>
          <a:prstGeom prst="rect">
            <a:avLst/>
          </a:prstGeom>
        </p:spPr>
        <p:txBody>
          <a:bodyPr vert="horz" wrap="square" lIns="0" tIns="12700" rIns="0" bIns="0" rtlCol="0">
            <a:spAutoFit/>
          </a:bodyPr>
          <a:lstStyle/>
          <a:p>
            <a:pPr marL="12700" marR="5080" indent="389890">
              <a:lnSpc>
                <a:spcPct val="100000"/>
              </a:lnSpc>
              <a:spcBef>
                <a:spcPts val="100"/>
              </a:spcBef>
            </a:pPr>
            <a:r>
              <a:rPr sz="900" b="1" dirty="0">
                <a:latin typeface="メイリオ"/>
                <a:cs typeface="メイリオ"/>
              </a:rPr>
              <a:t>東京電力</a:t>
            </a:r>
            <a:r>
              <a:rPr sz="900" b="1" spc="-10" dirty="0">
                <a:latin typeface="メイリオ"/>
                <a:cs typeface="メイリオ"/>
              </a:rPr>
              <a:t>H</a:t>
            </a:r>
            <a:r>
              <a:rPr sz="900" b="1" spc="-5" dirty="0">
                <a:latin typeface="メイリオ"/>
                <a:cs typeface="メイリオ"/>
              </a:rPr>
              <a:t>D</a:t>
            </a:r>
            <a:r>
              <a:rPr sz="900" b="1" dirty="0">
                <a:latin typeface="メイリオ"/>
                <a:cs typeface="メイリオ"/>
              </a:rPr>
              <a:t>㈱ 福島第一原子力発電所</a:t>
            </a:r>
            <a:endParaRPr sz="900">
              <a:latin typeface="メイリオ"/>
              <a:cs typeface="メイリオ"/>
            </a:endParaRPr>
          </a:p>
        </p:txBody>
      </p:sp>
      <p:sp>
        <p:nvSpPr>
          <p:cNvPr id="99" name="object 23">
            <a:extLst>
              <a:ext uri="{FF2B5EF4-FFF2-40B4-BE49-F238E27FC236}">
                <a16:creationId xmlns:a16="http://schemas.microsoft.com/office/drawing/2014/main" id="{CE46338D-2D8A-353E-9E75-B41DDB5B2755}"/>
              </a:ext>
            </a:extLst>
          </p:cNvPr>
          <p:cNvSpPr txBox="1"/>
          <p:nvPr/>
        </p:nvSpPr>
        <p:spPr>
          <a:xfrm>
            <a:off x="10009571" y="3983094"/>
            <a:ext cx="939800" cy="299720"/>
          </a:xfrm>
          <a:prstGeom prst="rect">
            <a:avLst/>
          </a:prstGeom>
        </p:spPr>
        <p:txBody>
          <a:bodyPr vert="horz" wrap="square" lIns="0" tIns="12700" rIns="0" bIns="0" rtlCol="0">
            <a:spAutoFit/>
          </a:bodyPr>
          <a:lstStyle/>
          <a:p>
            <a:pPr marL="12700" marR="5080" indent="342900">
              <a:lnSpc>
                <a:spcPct val="100000"/>
              </a:lnSpc>
              <a:spcBef>
                <a:spcPts val="100"/>
              </a:spcBef>
            </a:pPr>
            <a:r>
              <a:rPr sz="900" b="1" dirty="0">
                <a:latin typeface="メイリオ"/>
                <a:cs typeface="メイリオ"/>
              </a:rPr>
              <a:t>東北電力㈱ 女川原子力発電所</a:t>
            </a:r>
            <a:endParaRPr sz="900">
              <a:latin typeface="メイリオ"/>
              <a:cs typeface="メイリオ"/>
            </a:endParaRPr>
          </a:p>
        </p:txBody>
      </p:sp>
      <p:sp>
        <p:nvSpPr>
          <p:cNvPr id="100" name="object 24">
            <a:extLst>
              <a:ext uri="{FF2B5EF4-FFF2-40B4-BE49-F238E27FC236}">
                <a16:creationId xmlns:a16="http://schemas.microsoft.com/office/drawing/2014/main" id="{BBF2ACDE-8420-6BE2-EE8C-38C679DE969D}"/>
              </a:ext>
            </a:extLst>
          </p:cNvPr>
          <p:cNvSpPr txBox="1"/>
          <p:nvPr/>
        </p:nvSpPr>
        <p:spPr>
          <a:xfrm>
            <a:off x="10015743" y="6008262"/>
            <a:ext cx="939800" cy="289823"/>
          </a:xfrm>
          <a:prstGeom prst="rect">
            <a:avLst/>
          </a:prstGeom>
        </p:spPr>
        <p:txBody>
          <a:bodyPr vert="horz" wrap="square" lIns="0" tIns="12700" rIns="0" bIns="0" rtlCol="0">
            <a:spAutoFit/>
          </a:bodyPr>
          <a:lstStyle/>
          <a:p>
            <a:pPr marL="12700" marR="5080" indent="342900">
              <a:lnSpc>
                <a:spcPct val="100000"/>
              </a:lnSpc>
              <a:spcBef>
                <a:spcPts val="100"/>
              </a:spcBef>
            </a:pPr>
            <a:r>
              <a:rPr sz="900" b="1" dirty="0">
                <a:latin typeface="メイリオ"/>
                <a:cs typeface="メイリオ"/>
              </a:rPr>
              <a:t>中部電力㈱ </a:t>
            </a:r>
            <a:r>
              <a:rPr sz="900" b="1" dirty="0" err="1">
                <a:latin typeface="メイリオ"/>
                <a:cs typeface="メイリオ"/>
              </a:rPr>
              <a:t>浜岡原子力発電所</a:t>
            </a:r>
            <a:endParaRPr sz="1400" dirty="0">
              <a:latin typeface="Meiryo UI"/>
              <a:cs typeface="Meiryo UI"/>
            </a:endParaRPr>
          </a:p>
        </p:txBody>
      </p:sp>
      <p:sp>
        <p:nvSpPr>
          <p:cNvPr id="101" name="object 25">
            <a:extLst>
              <a:ext uri="{FF2B5EF4-FFF2-40B4-BE49-F238E27FC236}">
                <a16:creationId xmlns:a16="http://schemas.microsoft.com/office/drawing/2014/main" id="{FCCD4A73-379B-4DBC-6B39-B5DDF5A331A9}"/>
              </a:ext>
            </a:extLst>
          </p:cNvPr>
          <p:cNvSpPr txBox="1"/>
          <p:nvPr/>
        </p:nvSpPr>
        <p:spPr>
          <a:xfrm>
            <a:off x="9775827" y="5468194"/>
            <a:ext cx="1168400" cy="299720"/>
          </a:xfrm>
          <a:prstGeom prst="rect">
            <a:avLst/>
          </a:prstGeom>
        </p:spPr>
        <p:txBody>
          <a:bodyPr vert="horz" wrap="square" lIns="0" tIns="12700" rIns="0" bIns="0" rtlCol="0">
            <a:spAutoFit/>
          </a:bodyPr>
          <a:lstStyle/>
          <a:p>
            <a:pPr marL="12700" marR="5080" indent="228600">
              <a:lnSpc>
                <a:spcPct val="100000"/>
              </a:lnSpc>
              <a:spcBef>
                <a:spcPts val="100"/>
              </a:spcBef>
            </a:pPr>
            <a:r>
              <a:rPr sz="900" b="1" dirty="0">
                <a:latin typeface="メイリオ"/>
                <a:cs typeface="メイリオ"/>
              </a:rPr>
              <a:t>日本原子力発電㈱ 東海・東海第二発電所</a:t>
            </a:r>
            <a:endParaRPr sz="900">
              <a:latin typeface="メイリオ"/>
              <a:cs typeface="メイリオ"/>
            </a:endParaRPr>
          </a:p>
        </p:txBody>
      </p:sp>
      <p:sp>
        <p:nvSpPr>
          <p:cNvPr id="102" name="object 26">
            <a:extLst>
              <a:ext uri="{FF2B5EF4-FFF2-40B4-BE49-F238E27FC236}">
                <a16:creationId xmlns:a16="http://schemas.microsoft.com/office/drawing/2014/main" id="{57054F72-67FE-8EEC-53A6-FCD1E9E336DC}"/>
              </a:ext>
            </a:extLst>
          </p:cNvPr>
          <p:cNvSpPr txBox="1"/>
          <p:nvPr/>
        </p:nvSpPr>
        <p:spPr>
          <a:xfrm>
            <a:off x="1177610" y="1903292"/>
            <a:ext cx="11684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東京電力</a:t>
            </a:r>
            <a:r>
              <a:rPr sz="900" b="1" spc="-10" dirty="0">
                <a:latin typeface="メイリオ"/>
                <a:cs typeface="メイリオ"/>
              </a:rPr>
              <a:t>H</a:t>
            </a:r>
            <a:r>
              <a:rPr sz="900" b="1" spc="-5" dirty="0">
                <a:latin typeface="メイリオ"/>
                <a:cs typeface="メイリオ"/>
              </a:rPr>
              <a:t>D</a:t>
            </a:r>
            <a:r>
              <a:rPr sz="900" b="1" dirty="0">
                <a:latin typeface="メイリオ"/>
                <a:cs typeface="メイリオ"/>
              </a:rPr>
              <a:t>㈱</a:t>
            </a:r>
            <a:endParaRPr sz="900">
              <a:latin typeface="メイリオ"/>
              <a:cs typeface="メイリオ"/>
            </a:endParaRPr>
          </a:p>
          <a:p>
            <a:pPr marL="12700">
              <a:lnSpc>
                <a:spcPct val="100000"/>
              </a:lnSpc>
            </a:pPr>
            <a:r>
              <a:rPr sz="900" b="1" dirty="0">
                <a:latin typeface="メイリオ"/>
                <a:cs typeface="メイリオ"/>
              </a:rPr>
              <a:t>柏崎刈羽原子力発電所</a:t>
            </a:r>
            <a:endParaRPr sz="900">
              <a:latin typeface="メイリオ"/>
              <a:cs typeface="メイリオ"/>
            </a:endParaRPr>
          </a:p>
        </p:txBody>
      </p:sp>
      <p:sp>
        <p:nvSpPr>
          <p:cNvPr id="103" name="object 27">
            <a:extLst>
              <a:ext uri="{FF2B5EF4-FFF2-40B4-BE49-F238E27FC236}">
                <a16:creationId xmlns:a16="http://schemas.microsoft.com/office/drawing/2014/main" id="{AE2EDA6F-CD91-6E2A-41DC-2F54F476DB67}"/>
              </a:ext>
            </a:extLst>
          </p:cNvPr>
          <p:cNvSpPr txBox="1"/>
          <p:nvPr/>
        </p:nvSpPr>
        <p:spPr>
          <a:xfrm>
            <a:off x="1177610" y="4999221"/>
            <a:ext cx="9398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中国電力㈱</a:t>
            </a:r>
            <a:endParaRPr sz="900">
              <a:latin typeface="メイリオ"/>
              <a:cs typeface="メイリオ"/>
            </a:endParaRPr>
          </a:p>
          <a:p>
            <a:pPr marL="12700">
              <a:lnSpc>
                <a:spcPct val="100000"/>
              </a:lnSpc>
            </a:pPr>
            <a:r>
              <a:rPr sz="900" b="1" dirty="0">
                <a:latin typeface="メイリオ"/>
                <a:cs typeface="メイリオ"/>
              </a:rPr>
              <a:t>島根原子力発電所</a:t>
            </a:r>
            <a:endParaRPr sz="900">
              <a:latin typeface="メイリオ"/>
              <a:cs typeface="メイリオ"/>
            </a:endParaRPr>
          </a:p>
        </p:txBody>
      </p:sp>
      <p:sp>
        <p:nvSpPr>
          <p:cNvPr id="104" name="object 28">
            <a:extLst>
              <a:ext uri="{FF2B5EF4-FFF2-40B4-BE49-F238E27FC236}">
                <a16:creationId xmlns:a16="http://schemas.microsoft.com/office/drawing/2014/main" id="{15DCF128-FCC9-5DAA-6BF8-DB1FCE88A72B}"/>
              </a:ext>
            </a:extLst>
          </p:cNvPr>
          <p:cNvSpPr txBox="1"/>
          <p:nvPr/>
        </p:nvSpPr>
        <p:spPr>
          <a:xfrm>
            <a:off x="1177610" y="2370436"/>
            <a:ext cx="9398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北陸電力㈱</a:t>
            </a:r>
            <a:endParaRPr sz="900">
              <a:latin typeface="メイリオ"/>
              <a:cs typeface="メイリオ"/>
            </a:endParaRPr>
          </a:p>
          <a:p>
            <a:pPr marL="12700">
              <a:lnSpc>
                <a:spcPct val="100000"/>
              </a:lnSpc>
            </a:pPr>
            <a:r>
              <a:rPr sz="900" b="1" dirty="0">
                <a:latin typeface="メイリオ"/>
                <a:cs typeface="メイリオ"/>
              </a:rPr>
              <a:t>志賀原子力発電所</a:t>
            </a:r>
            <a:endParaRPr sz="900">
              <a:latin typeface="メイリオ"/>
              <a:cs typeface="メイリオ"/>
            </a:endParaRPr>
          </a:p>
        </p:txBody>
      </p:sp>
      <p:sp>
        <p:nvSpPr>
          <p:cNvPr id="105" name="object 29">
            <a:extLst>
              <a:ext uri="{FF2B5EF4-FFF2-40B4-BE49-F238E27FC236}">
                <a16:creationId xmlns:a16="http://schemas.microsoft.com/office/drawing/2014/main" id="{63141BBA-2218-A5DF-1D90-0BC60BACC360}"/>
              </a:ext>
            </a:extLst>
          </p:cNvPr>
          <p:cNvSpPr txBox="1"/>
          <p:nvPr/>
        </p:nvSpPr>
        <p:spPr>
          <a:xfrm>
            <a:off x="1177610" y="2865469"/>
            <a:ext cx="9398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日本原子力発電㈱ 敦賀発電所</a:t>
            </a:r>
            <a:endParaRPr sz="900">
              <a:latin typeface="メイリオ"/>
              <a:cs typeface="メイリオ"/>
            </a:endParaRPr>
          </a:p>
        </p:txBody>
      </p:sp>
      <p:sp>
        <p:nvSpPr>
          <p:cNvPr id="106" name="object 30">
            <a:extLst>
              <a:ext uri="{FF2B5EF4-FFF2-40B4-BE49-F238E27FC236}">
                <a16:creationId xmlns:a16="http://schemas.microsoft.com/office/drawing/2014/main" id="{C6714199-D6ED-A0EB-629D-69901026146D}"/>
              </a:ext>
            </a:extLst>
          </p:cNvPr>
          <p:cNvSpPr txBox="1"/>
          <p:nvPr/>
        </p:nvSpPr>
        <p:spPr>
          <a:xfrm>
            <a:off x="1177610" y="4468527"/>
            <a:ext cx="5969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関西電力㈱ 高浜発電所</a:t>
            </a:r>
            <a:endParaRPr sz="900">
              <a:latin typeface="メイリオ"/>
              <a:cs typeface="メイリオ"/>
            </a:endParaRPr>
          </a:p>
        </p:txBody>
      </p:sp>
      <p:sp>
        <p:nvSpPr>
          <p:cNvPr id="107" name="object 31">
            <a:extLst>
              <a:ext uri="{FF2B5EF4-FFF2-40B4-BE49-F238E27FC236}">
                <a16:creationId xmlns:a16="http://schemas.microsoft.com/office/drawing/2014/main" id="{B3EDFC6B-7A81-194D-8B54-1616DF11D964}"/>
              </a:ext>
            </a:extLst>
          </p:cNvPr>
          <p:cNvSpPr txBox="1"/>
          <p:nvPr/>
        </p:nvSpPr>
        <p:spPr>
          <a:xfrm>
            <a:off x="1177610" y="3387477"/>
            <a:ext cx="5969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関西電力㈱ 美浜発電所</a:t>
            </a:r>
            <a:endParaRPr sz="900">
              <a:latin typeface="メイリオ"/>
              <a:cs typeface="メイリオ"/>
            </a:endParaRPr>
          </a:p>
        </p:txBody>
      </p:sp>
      <p:sp>
        <p:nvSpPr>
          <p:cNvPr id="108" name="object 32">
            <a:extLst>
              <a:ext uri="{FF2B5EF4-FFF2-40B4-BE49-F238E27FC236}">
                <a16:creationId xmlns:a16="http://schemas.microsoft.com/office/drawing/2014/main" id="{F2F251DE-CB74-D7A6-D401-F1BF47F5C5C8}"/>
              </a:ext>
            </a:extLst>
          </p:cNvPr>
          <p:cNvSpPr txBox="1"/>
          <p:nvPr/>
        </p:nvSpPr>
        <p:spPr>
          <a:xfrm>
            <a:off x="10001113" y="3464287"/>
            <a:ext cx="939800" cy="299720"/>
          </a:xfrm>
          <a:prstGeom prst="rect">
            <a:avLst/>
          </a:prstGeom>
        </p:spPr>
        <p:txBody>
          <a:bodyPr vert="horz" wrap="square" lIns="0" tIns="12700" rIns="0" bIns="0" rtlCol="0">
            <a:spAutoFit/>
          </a:bodyPr>
          <a:lstStyle/>
          <a:p>
            <a:pPr marL="12700" marR="5080" indent="342900">
              <a:lnSpc>
                <a:spcPct val="100000"/>
              </a:lnSpc>
              <a:spcBef>
                <a:spcPts val="100"/>
              </a:spcBef>
            </a:pPr>
            <a:r>
              <a:rPr sz="900" b="1" dirty="0">
                <a:latin typeface="メイリオ"/>
                <a:cs typeface="メイリオ"/>
              </a:rPr>
              <a:t>東北電力㈱ 東通原子力発電所</a:t>
            </a:r>
            <a:endParaRPr sz="900">
              <a:latin typeface="メイリオ"/>
              <a:cs typeface="メイリオ"/>
            </a:endParaRPr>
          </a:p>
        </p:txBody>
      </p:sp>
      <p:sp>
        <p:nvSpPr>
          <p:cNvPr id="109" name="object 33">
            <a:extLst>
              <a:ext uri="{FF2B5EF4-FFF2-40B4-BE49-F238E27FC236}">
                <a16:creationId xmlns:a16="http://schemas.microsoft.com/office/drawing/2014/main" id="{92361B3E-63B1-BA72-786C-481658FFE303}"/>
              </a:ext>
            </a:extLst>
          </p:cNvPr>
          <p:cNvSpPr txBox="1"/>
          <p:nvPr/>
        </p:nvSpPr>
        <p:spPr>
          <a:xfrm>
            <a:off x="10002941" y="2932677"/>
            <a:ext cx="939800" cy="299720"/>
          </a:xfrm>
          <a:prstGeom prst="rect">
            <a:avLst/>
          </a:prstGeom>
        </p:spPr>
        <p:txBody>
          <a:bodyPr vert="horz" wrap="square" lIns="0" tIns="12700" rIns="0" bIns="0" rtlCol="0">
            <a:spAutoFit/>
          </a:bodyPr>
          <a:lstStyle/>
          <a:p>
            <a:pPr marL="12700" marR="5080" indent="161290">
              <a:lnSpc>
                <a:spcPct val="100000"/>
              </a:lnSpc>
              <a:spcBef>
                <a:spcPts val="100"/>
              </a:spcBef>
            </a:pPr>
            <a:r>
              <a:rPr sz="900" b="1" dirty="0">
                <a:latin typeface="メイリオ"/>
                <a:cs typeface="メイリオ"/>
              </a:rPr>
              <a:t>東京電力</a:t>
            </a:r>
            <a:r>
              <a:rPr sz="900" b="1" spc="-10" dirty="0">
                <a:latin typeface="メイリオ"/>
                <a:cs typeface="メイリオ"/>
              </a:rPr>
              <a:t>H</a:t>
            </a:r>
            <a:r>
              <a:rPr sz="900" b="1" spc="-5" dirty="0">
                <a:latin typeface="メイリオ"/>
                <a:cs typeface="メイリオ"/>
              </a:rPr>
              <a:t>D</a:t>
            </a:r>
            <a:r>
              <a:rPr sz="900" b="1" dirty="0">
                <a:latin typeface="メイリオ"/>
                <a:cs typeface="メイリオ"/>
              </a:rPr>
              <a:t>㈱ 東通原子力発電所</a:t>
            </a:r>
            <a:endParaRPr sz="900">
              <a:latin typeface="メイリオ"/>
              <a:cs typeface="メイリオ"/>
            </a:endParaRPr>
          </a:p>
        </p:txBody>
      </p:sp>
      <p:sp>
        <p:nvSpPr>
          <p:cNvPr id="110" name="object 34">
            <a:extLst>
              <a:ext uri="{FF2B5EF4-FFF2-40B4-BE49-F238E27FC236}">
                <a16:creationId xmlns:a16="http://schemas.microsoft.com/office/drawing/2014/main" id="{DEB5605C-495D-4ED1-FAE0-EE0D51EA6CE9}"/>
              </a:ext>
            </a:extLst>
          </p:cNvPr>
          <p:cNvSpPr txBox="1"/>
          <p:nvPr/>
        </p:nvSpPr>
        <p:spPr>
          <a:xfrm>
            <a:off x="1177610" y="5548662"/>
            <a:ext cx="9398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九州電力㈱</a:t>
            </a:r>
            <a:endParaRPr sz="900">
              <a:latin typeface="メイリオ"/>
              <a:cs typeface="メイリオ"/>
            </a:endParaRPr>
          </a:p>
          <a:p>
            <a:pPr marL="12700">
              <a:lnSpc>
                <a:spcPct val="100000"/>
              </a:lnSpc>
            </a:pPr>
            <a:r>
              <a:rPr sz="900" b="1" dirty="0">
                <a:latin typeface="メイリオ"/>
                <a:cs typeface="メイリオ"/>
              </a:rPr>
              <a:t>玄海原子力発電所</a:t>
            </a:r>
            <a:endParaRPr sz="900">
              <a:latin typeface="メイリオ"/>
              <a:cs typeface="メイリオ"/>
            </a:endParaRPr>
          </a:p>
        </p:txBody>
      </p:sp>
      <p:sp>
        <p:nvSpPr>
          <p:cNvPr id="111" name="object 35">
            <a:extLst>
              <a:ext uri="{FF2B5EF4-FFF2-40B4-BE49-F238E27FC236}">
                <a16:creationId xmlns:a16="http://schemas.microsoft.com/office/drawing/2014/main" id="{7D8183DD-FF91-6C2B-7107-1745C8924125}"/>
              </a:ext>
            </a:extLst>
          </p:cNvPr>
          <p:cNvSpPr txBox="1"/>
          <p:nvPr/>
        </p:nvSpPr>
        <p:spPr>
          <a:xfrm>
            <a:off x="1177610" y="3882511"/>
            <a:ext cx="5969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関西電力㈱ 大飯発電所</a:t>
            </a:r>
            <a:endParaRPr sz="900">
              <a:latin typeface="メイリオ"/>
              <a:cs typeface="メイリオ"/>
            </a:endParaRPr>
          </a:p>
        </p:txBody>
      </p:sp>
      <p:sp>
        <p:nvSpPr>
          <p:cNvPr id="112" name="object 36">
            <a:extLst>
              <a:ext uri="{FF2B5EF4-FFF2-40B4-BE49-F238E27FC236}">
                <a16:creationId xmlns:a16="http://schemas.microsoft.com/office/drawing/2014/main" id="{D4E8F0DA-28A5-C634-618B-0814B74F012B}"/>
              </a:ext>
            </a:extLst>
          </p:cNvPr>
          <p:cNvSpPr txBox="1"/>
          <p:nvPr/>
        </p:nvSpPr>
        <p:spPr>
          <a:xfrm>
            <a:off x="9790344" y="4973047"/>
            <a:ext cx="1168400" cy="299720"/>
          </a:xfrm>
          <a:prstGeom prst="rect">
            <a:avLst/>
          </a:prstGeom>
        </p:spPr>
        <p:txBody>
          <a:bodyPr vert="horz" wrap="square" lIns="0" tIns="12700" rIns="0" bIns="0" rtlCol="0">
            <a:spAutoFit/>
          </a:bodyPr>
          <a:lstStyle/>
          <a:p>
            <a:pPr marL="12700" marR="5080" indent="389890">
              <a:lnSpc>
                <a:spcPct val="100000"/>
              </a:lnSpc>
              <a:spcBef>
                <a:spcPts val="100"/>
              </a:spcBef>
            </a:pPr>
            <a:r>
              <a:rPr sz="900" b="1" dirty="0">
                <a:latin typeface="メイリオ"/>
                <a:cs typeface="メイリオ"/>
              </a:rPr>
              <a:t>東京電力</a:t>
            </a:r>
            <a:r>
              <a:rPr sz="900" b="1" spc="-10" dirty="0">
                <a:latin typeface="メイリオ"/>
                <a:cs typeface="メイリオ"/>
              </a:rPr>
              <a:t>H</a:t>
            </a:r>
            <a:r>
              <a:rPr sz="900" b="1" spc="-5" dirty="0">
                <a:latin typeface="メイリオ"/>
                <a:cs typeface="メイリオ"/>
              </a:rPr>
              <a:t>D</a:t>
            </a:r>
            <a:r>
              <a:rPr sz="900" b="1" dirty="0">
                <a:latin typeface="メイリオ"/>
                <a:cs typeface="メイリオ"/>
              </a:rPr>
              <a:t>㈱ 福島第二原子力発電所</a:t>
            </a:r>
            <a:endParaRPr sz="900">
              <a:latin typeface="メイリオ"/>
              <a:cs typeface="メイリオ"/>
            </a:endParaRPr>
          </a:p>
        </p:txBody>
      </p:sp>
      <p:sp>
        <p:nvSpPr>
          <p:cNvPr id="113" name="object 37">
            <a:extLst>
              <a:ext uri="{FF2B5EF4-FFF2-40B4-BE49-F238E27FC236}">
                <a16:creationId xmlns:a16="http://schemas.microsoft.com/office/drawing/2014/main" id="{D370EFAA-3EF3-2E39-6958-7F79D3B1D1C3}"/>
              </a:ext>
            </a:extLst>
          </p:cNvPr>
          <p:cNvSpPr txBox="1"/>
          <p:nvPr/>
        </p:nvSpPr>
        <p:spPr>
          <a:xfrm>
            <a:off x="10001799" y="2452732"/>
            <a:ext cx="939800" cy="299720"/>
          </a:xfrm>
          <a:prstGeom prst="rect">
            <a:avLst/>
          </a:prstGeom>
        </p:spPr>
        <p:txBody>
          <a:bodyPr vert="horz" wrap="square" lIns="0" tIns="12700" rIns="0" bIns="0" rtlCol="0">
            <a:spAutoFit/>
          </a:bodyPr>
          <a:lstStyle/>
          <a:p>
            <a:pPr marL="12700" marR="5080" indent="342900">
              <a:lnSpc>
                <a:spcPct val="100000"/>
              </a:lnSpc>
              <a:spcBef>
                <a:spcPts val="100"/>
              </a:spcBef>
            </a:pPr>
            <a:r>
              <a:rPr sz="900" b="1" dirty="0">
                <a:latin typeface="メイリオ"/>
                <a:cs typeface="メイリオ"/>
              </a:rPr>
              <a:t>電源開発㈱ 大間原子力発電所</a:t>
            </a:r>
            <a:endParaRPr sz="900">
              <a:latin typeface="メイリオ"/>
              <a:cs typeface="メイリオ"/>
            </a:endParaRPr>
          </a:p>
        </p:txBody>
      </p:sp>
      <p:grpSp>
        <p:nvGrpSpPr>
          <p:cNvPr id="114" name="object 38">
            <a:extLst>
              <a:ext uri="{FF2B5EF4-FFF2-40B4-BE49-F238E27FC236}">
                <a16:creationId xmlns:a16="http://schemas.microsoft.com/office/drawing/2014/main" id="{2D1D473C-E99F-C003-99C6-B7F908B80E33}"/>
              </a:ext>
            </a:extLst>
          </p:cNvPr>
          <p:cNvGrpSpPr/>
          <p:nvPr/>
        </p:nvGrpSpPr>
        <p:grpSpPr>
          <a:xfrm>
            <a:off x="7585940" y="3017784"/>
            <a:ext cx="2150110" cy="3312160"/>
            <a:chOff x="6470840" y="3218502"/>
            <a:chExt cx="2150110" cy="3312160"/>
          </a:xfrm>
        </p:grpSpPr>
        <p:sp>
          <p:nvSpPr>
            <p:cNvPr id="115" name="object 39">
              <a:extLst>
                <a:ext uri="{FF2B5EF4-FFF2-40B4-BE49-F238E27FC236}">
                  <a16:creationId xmlns:a16="http://schemas.microsoft.com/office/drawing/2014/main" id="{307C777F-E1EE-A012-C3F0-6048102850A2}"/>
                </a:ext>
              </a:extLst>
            </p:cNvPr>
            <p:cNvSpPr/>
            <p:nvPr/>
          </p:nvSpPr>
          <p:spPr>
            <a:xfrm>
              <a:off x="8321040" y="6319461"/>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B7DEE8"/>
            </a:solidFill>
          </p:spPr>
          <p:txBody>
            <a:bodyPr wrap="square" lIns="0" tIns="0" rIns="0" bIns="0" rtlCol="0"/>
            <a:lstStyle/>
            <a:p>
              <a:endParaRPr/>
            </a:p>
          </p:txBody>
        </p:sp>
        <p:sp>
          <p:nvSpPr>
            <p:cNvPr id="116" name="object 40">
              <a:extLst>
                <a:ext uri="{FF2B5EF4-FFF2-40B4-BE49-F238E27FC236}">
                  <a16:creationId xmlns:a16="http://schemas.microsoft.com/office/drawing/2014/main" id="{82CBC498-EAFE-75DD-503E-85311E3685E5}"/>
                </a:ext>
              </a:extLst>
            </p:cNvPr>
            <p:cNvSpPr/>
            <p:nvPr/>
          </p:nvSpPr>
          <p:spPr>
            <a:xfrm>
              <a:off x="8321040" y="6298697"/>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D3EBF0"/>
            </a:solidFill>
          </p:spPr>
          <p:txBody>
            <a:bodyPr wrap="square" lIns="0" tIns="0" rIns="0" bIns="0" rtlCol="0"/>
            <a:lstStyle/>
            <a:p>
              <a:endParaRPr/>
            </a:p>
          </p:txBody>
        </p:sp>
        <p:sp>
          <p:nvSpPr>
            <p:cNvPr id="117" name="object 41">
              <a:extLst>
                <a:ext uri="{FF2B5EF4-FFF2-40B4-BE49-F238E27FC236}">
                  <a16:creationId xmlns:a16="http://schemas.microsoft.com/office/drawing/2014/main" id="{650979A8-00D5-75C9-FF50-FAE20101FC4F}"/>
                </a:ext>
              </a:extLst>
            </p:cNvPr>
            <p:cNvSpPr/>
            <p:nvPr/>
          </p:nvSpPr>
          <p:spPr>
            <a:xfrm>
              <a:off x="8321040" y="6298697"/>
              <a:ext cx="285115" cy="227329"/>
            </a:xfrm>
            <a:custGeom>
              <a:avLst/>
              <a:gdLst/>
              <a:ahLst/>
              <a:cxnLst/>
              <a:rect l="l" t="t" r="r" b="b"/>
              <a:pathLst>
                <a:path w="285115" h="227329">
                  <a:moveTo>
                    <a:pt x="284988" y="20764"/>
                  </a:moveTo>
                  <a:lnTo>
                    <a:pt x="273790" y="28847"/>
                  </a:lnTo>
                  <a:lnTo>
                    <a:pt x="243254" y="35447"/>
                  </a:lnTo>
                  <a:lnTo>
                    <a:pt x="197961" y="39897"/>
                  </a:lnTo>
                  <a:lnTo>
                    <a:pt x="142494" y="41529"/>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118" name="object 42">
              <a:extLst>
                <a:ext uri="{FF2B5EF4-FFF2-40B4-BE49-F238E27FC236}">
                  <a16:creationId xmlns:a16="http://schemas.microsoft.com/office/drawing/2014/main" id="{8C764958-3AC0-D548-6E26-BEF8AB5C019A}"/>
                </a:ext>
              </a:extLst>
            </p:cNvPr>
            <p:cNvSpPr/>
            <p:nvPr/>
          </p:nvSpPr>
          <p:spPr>
            <a:xfrm>
              <a:off x="8324088" y="3244029"/>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B7DEE8"/>
            </a:solidFill>
          </p:spPr>
          <p:txBody>
            <a:bodyPr wrap="square" lIns="0" tIns="0" rIns="0" bIns="0" rtlCol="0"/>
            <a:lstStyle/>
            <a:p>
              <a:endParaRPr/>
            </a:p>
          </p:txBody>
        </p:sp>
        <p:sp>
          <p:nvSpPr>
            <p:cNvPr id="119" name="object 43">
              <a:extLst>
                <a:ext uri="{FF2B5EF4-FFF2-40B4-BE49-F238E27FC236}">
                  <a16:creationId xmlns:a16="http://schemas.microsoft.com/office/drawing/2014/main" id="{5C681F97-A4A6-086D-E3E2-9DEB2D76449D}"/>
                </a:ext>
              </a:extLst>
            </p:cNvPr>
            <p:cNvSpPr/>
            <p:nvPr/>
          </p:nvSpPr>
          <p:spPr>
            <a:xfrm>
              <a:off x="8324088" y="3223265"/>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D3EBF0"/>
            </a:solidFill>
          </p:spPr>
          <p:txBody>
            <a:bodyPr wrap="square" lIns="0" tIns="0" rIns="0" bIns="0" rtlCol="0"/>
            <a:lstStyle/>
            <a:p>
              <a:endParaRPr/>
            </a:p>
          </p:txBody>
        </p:sp>
        <p:sp>
          <p:nvSpPr>
            <p:cNvPr id="120" name="object 44">
              <a:extLst>
                <a:ext uri="{FF2B5EF4-FFF2-40B4-BE49-F238E27FC236}">
                  <a16:creationId xmlns:a16="http://schemas.microsoft.com/office/drawing/2014/main" id="{362BEFD2-610F-838F-2741-D4C0B2D0ACCE}"/>
                </a:ext>
              </a:extLst>
            </p:cNvPr>
            <p:cNvSpPr/>
            <p:nvPr/>
          </p:nvSpPr>
          <p:spPr>
            <a:xfrm>
              <a:off x="8324088" y="3223265"/>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prstDash val="sysDash"/>
            </a:ln>
          </p:spPr>
          <p:txBody>
            <a:bodyPr wrap="square" lIns="0" tIns="0" rIns="0" bIns="0" rtlCol="0"/>
            <a:lstStyle/>
            <a:p>
              <a:endParaRPr/>
            </a:p>
          </p:txBody>
        </p:sp>
        <p:sp>
          <p:nvSpPr>
            <p:cNvPr id="121" name="object 45">
              <a:extLst>
                <a:ext uri="{FF2B5EF4-FFF2-40B4-BE49-F238E27FC236}">
                  <a16:creationId xmlns:a16="http://schemas.microsoft.com/office/drawing/2014/main" id="{70061B05-ED14-79D7-45CA-2B1EFF8D9745}"/>
                </a:ext>
              </a:extLst>
            </p:cNvPr>
            <p:cNvSpPr/>
            <p:nvPr/>
          </p:nvSpPr>
          <p:spPr>
            <a:xfrm>
              <a:off x="8327136" y="4768601"/>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122" name="object 46">
              <a:extLst>
                <a:ext uri="{FF2B5EF4-FFF2-40B4-BE49-F238E27FC236}">
                  <a16:creationId xmlns:a16="http://schemas.microsoft.com/office/drawing/2014/main" id="{836F86D4-C764-574B-5E1A-53BCE803820F}"/>
                </a:ext>
              </a:extLst>
            </p:cNvPr>
            <p:cNvSpPr/>
            <p:nvPr/>
          </p:nvSpPr>
          <p:spPr>
            <a:xfrm>
              <a:off x="8333994"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23" name="object 47">
              <a:extLst>
                <a:ext uri="{FF2B5EF4-FFF2-40B4-BE49-F238E27FC236}">
                  <a16:creationId xmlns:a16="http://schemas.microsoft.com/office/drawing/2014/main" id="{4AA8371A-A2C0-856D-29B0-4BDF45B94A84}"/>
                </a:ext>
              </a:extLst>
            </p:cNvPr>
            <p:cNvSpPr/>
            <p:nvPr/>
          </p:nvSpPr>
          <p:spPr>
            <a:xfrm>
              <a:off x="8333994"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24" name="object 48">
              <a:extLst>
                <a:ext uri="{FF2B5EF4-FFF2-40B4-BE49-F238E27FC236}">
                  <a16:creationId xmlns:a16="http://schemas.microsoft.com/office/drawing/2014/main" id="{E0CEA039-294C-2FEC-6873-A36DEAE276E8}"/>
                </a:ext>
              </a:extLst>
            </p:cNvPr>
            <p:cNvSpPr/>
            <p:nvPr/>
          </p:nvSpPr>
          <p:spPr>
            <a:xfrm>
              <a:off x="7946136" y="4768601"/>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125" name="object 49">
              <a:extLst>
                <a:ext uri="{FF2B5EF4-FFF2-40B4-BE49-F238E27FC236}">
                  <a16:creationId xmlns:a16="http://schemas.microsoft.com/office/drawing/2014/main" id="{91114C85-EF0B-2339-2A94-6DD87C95607D}"/>
                </a:ext>
              </a:extLst>
            </p:cNvPr>
            <p:cNvSpPr/>
            <p:nvPr/>
          </p:nvSpPr>
          <p:spPr>
            <a:xfrm>
              <a:off x="7952994"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26" name="object 50">
              <a:extLst>
                <a:ext uri="{FF2B5EF4-FFF2-40B4-BE49-F238E27FC236}">
                  <a16:creationId xmlns:a16="http://schemas.microsoft.com/office/drawing/2014/main" id="{D996072A-794C-242C-20BB-FAC2A836AB38}"/>
                </a:ext>
              </a:extLst>
            </p:cNvPr>
            <p:cNvSpPr/>
            <p:nvPr/>
          </p:nvSpPr>
          <p:spPr>
            <a:xfrm>
              <a:off x="7952994"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27" name="object 51">
              <a:extLst>
                <a:ext uri="{FF2B5EF4-FFF2-40B4-BE49-F238E27FC236}">
                  <a16:creationId xmlns:a16="http://schemas.microsoft.com/office/drawing/2014/main" id="{F48A915A-AE82-6B76-087D-DA6A86520E9C}"/>
                </a:ext>
              </a:extLst>
            </p:cNvPr>
            <p:cNvSpPr/>
            <p:nvPr/>
          </p:nvSpPr>
          <p:spPr>
            <a:xfrm>
              <a:off x="7575804" y="4768601"/>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28" name="object 52">
              <a:extLst>
                <a:ext uri="{FF2B5EF4-FFF2-40B4-BE49-F238E27FC236}">
                  <a16:creationId xmlns:a16="http://schemas.microsoft.com/office/drawing/2014/main" id="{B51F558F-19C8-0FCE-A558-9A2BD769F9F2}"/>
                </a:ext>
              </a:extLst>
            </p:cNvPr>
            <p:cNvSpPr/>
            <p:nvPr/>
          </p:nvSpPr>
          <p:spPr>
            <a:xfrm>
              <a:off x="7582662"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29" name="object 53">
              <a:extLst>
                <a:ext uri="{FF2B5EF4-FFF2-40B4-BE49-F238E27FC236}">
                  <a16:creationId xmlns:a16="http://schemas.microsoft.com/office/drawing/2014/main" id="{78F9B8B7-DE1C-405C-C0BA-8B12C6A154E3}"/>
                </a:ext>
              </a:extLst>
            </p:cNvPr>
            <p:cNvSpPr/>
            <p:nvPr/>
          </p:nvSpPr>
          <p:spPr>
            <a:xfrm>
              <a:off x="7582662"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30" name="object 54">
              <a:extLst>
                <a:ext uri="{FF2B5EF4-FFF2-40B4-BE49-F238E27FC236}">
                  <a16:creationId xmlns:a16="http://schemas.microsoft.com/office/drawing/2014/main" id="{9572592A-D7CA-58F6-769C-5E08B86C6CAB}"/>
                </a:ext>
              </a:extLst>
            </p:cNvPr>
            <p:cNvSpPr/>
            <p:nvPr/>
          </p:nvSpPr>
          <p:spPr>
            <a:xfrm>
              <a:off x="7205472" y="4768601"/>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31" name="object 55">
              <a:extLst>
                <a:ext uri="{FF2B5EF4-FFF2-40B4-BE49-F238E27FC236}">
                  <a16:creationId xmlns:a16="http://schemas.microsoft.com/office/drawing/2014/main" id="{3D5ED968-8EEA-BEB8-5C9C-E948A5DF2ADB}"/>
                </a:ext>
              </a:extLst>
            </p:cNvPr>
            <p:cNvSpPr/>
            <p:nvPr/>
          </p:nvSpPr>
          <p:spPr>
            <a:xfrm>
              <a:off x="7212330"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32" name="object 56">
              <a:extLst>
                <a:ext uri="{FF2B5EF4-FFF2-40B4-BE49-F238E27FC236}">
                  <a16:creationId xmlns:a16="http://schemas.microsoft.com/office/drawing/2014/main" id="{CC5D9E34-C6A5-9D28-01F9-6DCB9B1BA5E7}"/>
                </a:ext>
              </a:extLst>
            </p:cNvPr>
            <p:cNvSpPr/>
            <p:nvPr/>
          </p:nvSpPr>
          <p:spPr>
            <a:xfrm>
              <a:off x="7212330"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33" name="object 57">
              <a:extLst>
                <a:ext uri="{FF2B5EF4-FFF2-40B4-BE49-F238E27FC236}">
                  <a16:creationId xmlns:a16="http://schemas.microsoft.com/office/drawing/2014/main" id="{8806F99C-FC38-24E6-8FA1-A0F2D43CB0CA}"/>
                </a:ext>
              </a:extLst>
            </p:cNvPr>
            <p:cNvSpPr/>
            <p:nvPr/>
          </p:nvSpPr>
          <p:spPr>
            <a:xfrm>
              <a:off x="6850380" y="4768601"/>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34" name="object 58">
              <a:extLst>
                <a:ext uri="{FF2B5EF4-FFF2-40B4-BE49-F238E27FC236}">
                  <a16:creationId xmlns:a16="http://schemas.microsoft.com/office/drawing/2014/main" id="{849BF927-3489-5C05-CDF6-760738C9A480}"/>
                </a:ext>
              </a:extLst>
            </p:cNvPr>
            <p:cNvSpPr/>
            <p:nvPr/>
          </p:nvSpPr>
          <p:spPr>
            <a:xfrm>
              <a:off x="6857238"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35" name="object 59">
              <a:extLst>
                <a:ext uri="{FF2B5EF4-FFF2-40B4-BE49-F238E27FC236}">
                  <a16:creationId xmlns:a16="http://schemas.microsoft.com/office/drawing/2014/main" id="{27AD8032-7735-1BCA-6FA2-405D729C74EF}"/>
                </a:ext>
              </a:extLst>
            </p:cNvPr>
            <p:cNvSpPr/>
            <p:nvPr/>
          </p:nvSpPr>
          <p:spPr>
            <a:xfrm>
              <a:off x="6857238"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36" name="object 60">
              <a:extLst>
                <a:ext uri="{FF2B5EF4-FFF2-40B4-BE49-F238E27FC236}">
                  <a16:creationId xmlns:a16="http://schemas.microsoft.com/office/drawing/2014/main" id="{A33DE03F-3B93-83B7-5726-69CAFE0E9304}"/>
                </a:ext>
              </a:extLst>
            </p:cNvPr>
            <p:cNvSpPr/>
            <p:nvPr/>
          </p:nvSpPr>
          <p:spPr>
            <a:xfrm>
              <a:off x="6477000" y="4768601"/>
              <a:ext cx="287020" cy="227329"/>
            </a:xfrm>
            <a:custGeom>
              <a:avLst/>
              <a:gdLst/>
              <a:ahLst/>
              <a:cxnLst/>
              <a:rect l="l" t="t" r="r" b="b"/>
              <a:pathLst>
                <a:path w="287020"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20"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37" name="object 61">
              <a:extLst>
                <a:ext uri="{FF2B5EF4-FFF2-40B4-BE49-F238E27FC236}">
                  <a16:creationId xmlns:a16="http://schemas.microsoft.com/office/drawing/2014/main" id="{B54296E6-B23E-0573-9C41-88136BF66F65}"/>
                </a:ext>
              </a:extLst>
            </p:cNvPr>
            <p:cNvSpPr/>
            <p:nvPr/>
          </p:nvSpPr>
          <p:spPr>
            <a:xfrm>
              <a:off x="6483858"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38" name="object 62">
              <a:extLst>
                <a:ext uri="{FF2B5EF4-FFF2-40B4-BE49-F238E27FC236}">
                  <a16:creationId xmlns:a16="http://schemas.microsoft.com/office/drawing/2014/main" id="{D111ADB6-F7E2-AA66-D752-2615A26E9925}"/>
                </a:ext>
              </a:extLst>
            </p:cNvPr>
            <p:cNvSpPr/>
            <p:nvPr/>
          </p:nvSpPr>
          <p:spPr>
            <a:xfrm>
              <a:off x="6483858"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39" name="object 63">
              <a:extLst>
                <a:ext uri="{FF2B5EF4-FFF2-40B4-BE49-F238E27FC236}">
                  <a16:creationId xmlns:a16="http://schemas.microsoft.com/office/drawing/2014/main" id="{B880BA61-8A20-6BBD-9B95-304D94FF2ACD}"/>
                </a:ext>
              </a:extLst>
            </p:cNvPr>
            <p:cNvSpPr/>
            <p:nvPr/>
          </p:nvSpPr>
          <p:spPr>
            <a:xfrm>
              <a:off x="7946136" y="5753105"/>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140" name="object 64">
            <a:extLst>
              <a:ext uri="{FF2B5EF4-FFF2-40B4-BE49-F238E27FC236}">
                <a16:creationId xmlns:a16="http://schemas.microsoft.com/office/drawing/2014/main" id="{7BB9B771-C92A-9C9C-5CE0-FAC7A26B4CB2}"/>
              </a:ext>
            </a:extLst>
          </p:cNvPr>
          <p:cNvSpPr txBox="1"/>
          <p:nvPr/>
        </p:nvSpPr>
        <p:spPr>
          <a:xfrm>
            <a:off x="9113449" y="5408872"/>
            <a:ext cx="180975" cy="162560"/>
          </a:xfrm>
          <a:prstGeom prst="rect">
            <a:avLst/>
          </a:prstGeom>
        </p:spPr>
        <p:txBody>
          <a:bodyPr vert="horz" wrap="square" lIns="0" tIns="12700" rIns="0" bIns="0" rtlCol="0">
            <a:spAutoFit/>
          </a:bodyPr>
          <a:lstStyle/>
          <a:p>
            <a:pPr marL="12700">
              <a:lnSpc>
                <a:spcPct val="100000"/>
              </a:lnSpc>
              <a:spcBef>
                <a:spcPts val="100"/>
              </a:spcBef>
            </a:pPr>
            <a:r>
              <a:rPr sz="900" b="1" i="1" dirty="0">
                <a:solidFill>
                  <a:srgbClr val="7E7E7E"/>
                </a:solidFill>
                <a:latin typeface="メイリオ"/>
                <a:cs typeface="メイリオ"/>
              </a:rPr>
              <a:t>17</a:t>
            </a:r>
            <a:endParaRPr sz="900">
              <a:latin typeface="メイリオ"/>
              <a:cs typeface="メイリオ"/>
            </a:endParaRPr>
          </a:p>
        </p:txBody>
      </p:sp>
      <p:grpSp>
        <p:nvGrpSpPr>
          <p:cNvPr id="141" name="object 65">
            <a:extLst>
              <a:ext uri="{FF2B5EF4-FFF2-40B4-BE49-F238E27FC236}">
                <a16:creationId xmlns:a16="http://schemas.microsoft.com/office/drawing/2014/main" id="{81E8525B-6505-90E8-CE2F-95E156CC7DD1}"/>
              </a:ext>
            </a:extLst>
          </p:cNvPr>
          <p:cNvGrpSpPr/>
          <p:nvPr/>
        </p:nvGrpSpPr>
        <p:grpSpPr>
          <a:xfrm>
            <a:off x="2165072" y="1987560"/>
            <a:ext cx="7190105" cy="4342765"/>
            <a:chOff x="1049972" y="2188278"/>
            <a:chExt cx="7190105" cy="4342765"/>
          </a:xfrm>
        </p:grpSpPr>
        <p:sp>
          <p:nvSpPr>
            <p:cNvPr id="142" name="object 66">
              <a:extLst>
                <a:ext uri="{FF2B5EF4-FFF2-40B4-BE49-F238E27FC236}">
                  <a16:creationId xmlns:a16="http://schemas.microsoft.com/office/drawing/2014/main" id="{9583AF4B-F7CA-1AD7-6B5D-5D0D11FDB8A4}"/>
                </a:ext>
              </a:extLst>
            </p:cNvPr>
            <p:cNvSpPr/>
            <p:nvPr/>
          </p:nvSpPr>
          <p:spPr>
            <a:xfrm>
              <a:off x="7952993" y="5782818"/>
              <a:ext cx="274320" cy="180975"/>
            </a:xfrm>
            <a:custGeom>
              <a:avLst/>
              <a:gdLst/>
              <a:ahLst/>
              <a:cxnLst/>
              <a:rect l="l" t="t" r="r" b="b"/>
              <a:pathLst>
                <a:path w="274320" h="180975">
                  <a:moveTo>
                    <a:pt x="0" y="0"/>
                  </a:moveTo>
                  <a:lnTo>
                    <a:pt x="273837" y="180974"/>
                  </a:lnTo>
                </a:path>
              </a:pathLst>
            </a:custGeom>
            <a:ln w="25908">
              <a:solidFill>
                <a:srgbClr val="7E7E7E"/>
              </a:solidFill>
            </a:ln>
          </p:spPr>
          <p:txBody>
            <a:bodyPr wrap="square" lIns="0" tIns="0" rIns="0" bIns="0" rtlCol="0"/>
            <a:lstStyle/>
            <a:p>
              <a:endParaRPr/>
            </a:p>
          </p:txBody>
        </p:sp>
        <p:sp>
          <p:nvSpPr>
            <p:cNvPr id="143" name="object 67">
              <a:extLst>
                <a:ext uri="{FF2B5EF4-FFF2-40B4-BE49-F238E27FC236}">
                  <a16:creationId xmlns:a16="http://schemas.microsoft.com/office/drawing/2014/main" id="{79041165-6910-0368-9C08-314CFB5EBB86}"/>
                </a:ext>
              </a:extLst>
            </p:cNvPr>
            <p:cNvSpPr/>
            <p:nvPr/>
          </p:nvSpPr>
          <p:spPr>
            <a:xfrm>
              <a:off x="7952993" y="5779768"/>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44" name="object 68">
              <a:extLst>
                <a:ext uri="{FF2B5EF4-FFF2-40B4-BE49-F238E27FC236}">
                  <a16:creationId xmlns:a16="http://schemas.microsoft.com/office/drawing/2014/main" id="{D060C7E3-709F-9F2E-1043-11BD95562125}"/>
                </a:ext>
              </a:extLst>
            </p:cNvPr>
            <p:cNvSpPr/>
            <p:nvPr/>
          </p:nvSpPr>
          <p:spPr>
            <a:xfrm>
              <a:off x="6850380" y="6298697"/>
              <a:ext cx="287020" cy="227329"/>
            </a:xfrm>
            <a:custGeom>
              <a:avLst/>
              <a:gdLst/>
              <a:ahLst/>
              <a:cxnLst/>
              <a:rect l="l" t="t" r="r" b="b"/>
              <a:pathLst>
                <a:path w="287020" h="227329">
                  <a:moveTo>
                    <a:pt x="286511" y="20764"/>
                  </a:moveTo>
                  <a:lnTo>
                    <a:pt x="275254" y="28847"/>
                  </a:lnTo>
                  <a:lnTo>
                    <a:pt x="244554" y="35447"/>
                  </a:lnTo>
                  <a:lnTo>
                    <a:pt x="199018" y="39897"/>
                  </a:lnTo>
                  <a:lnTo>
                    <a:pt x="143255" y="41529"/>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45" name="object 69">
              <a:extLst>
                <a:ext uri="{FF2B5EF4-FFF2-40B4-BE49-F238E27FC236}">
                  <a16:creationId xmlns:a16="http://schemas.microsoft.com/office/drawing/2014/main" id="{2A5E5000-FACB-9384-9C1C-742BAB250AB8}"/>
                </a:ext>
              </a:extLst>
            </p:cNvPr>
            <p:cNvSpPr/>
            <p:nvPr/>
          </p:nvSpPr>
          <p:spPr>
            <a:xfrm>
              <a:off x="6857238" y="6328410"/>
              <a:ext cx="274320" cy="180975"/>
            </a:xfrm>
            <a:custGeom>
              <a:avLst/>
              <a:gdLst/>
              <a:ahLst/>
              <a:cxnLst/>
              <a:rect l="l" t="t" r="r" b="b"/>
              <a:pathLst>
                <a:path w="274320" h="180975">
                  <a:moveTo>
                    <a:pt x="0" y="0"/>
                  </a:moveTo>
                  <a:lnTo>
                    <a:pt x="273837" y="180974"/>
                  </a:lnTo>
                </a:path>
              </a:pathLst>
            </a:custGeom>
            <a:ln w="25908">
              <a:solidFill>
                <a:srgbClr val="7E7E7E"/>
              </a:solidFill>
            </a:ln>
          </p:spPr>
          <p:txBody>
            <a:bodyPr wrap="square" lIns="0" tIns="0" rIns="0" bIns="0" rtlCol="0"/>
            <a:lstStyle/>
            <a:p>
              <a:endParaRPr/>
            </a:p>
          </p:txBody>
        </p:sp>
        <p:sp>
          <p:nvSpPr>
            <p:cNvPr id="146" name="object 70">
              <a:extLst>
                <a:ext uri="{FF2B5EF4-FFF2-40B4-BE49-F238E27FC236}">
                  <a16:creationId xmlns:a16="http://schemas.microsoft.com/office/drawing/2014/main" id="{B523527F-DAD3-B2FC-9BF5-BB3FF9669C3B}"/>
                </a:ext>
              </a:extLst>
            </p:cNvPr>
            <p:cNvSpPr/>
            <p:nvPr/>
          </p:nvSpPr>
          <p:spPr>
            <a:xfrm>
              <a:off x="6857238" y="632536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47" name="object 71">
              <a:extLst>
                <a:ext uri="{FF2B5EF4-FFF2-40B4-BE49-F238E27FC236}">
                  <a16:creationId xmlns:a16="http://schemas.microsoft.com/office/drawing/2014/main" id="{872B2858-DBD3-EE3E-DFD0-CEECB5460C08}"/>
                </a:ext>
              </a:extLst>
            </p:cNvPr>
            <p:cNvSpPr/>
            <p:nvPr/>
          </p:nvSpPr>
          <p:spPr>
            <a:xfrm>
              <a:off x="1435608"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EF"/>
            </a:solidFill>
          </p:spPr>
          <p:txBody>
            <a:bodyPr wrap="square" lIns="0" tIns="0" rIns="0" bIns="0" rtlCol="0"/>
            <a:lstStyle/>
            <a:p>
              <a:endParaRPr/>
            </a:p>
          </p:txBody>
        </p:sp>
        <p:sp>
          <p:nvSpPr>
            <p:cNvPr id="148" name="object 72">
              <a:extLst>
                <a:ext uri="{FF2B5EF4-FFF2-40B4-BE49-F238E27FC236}">
                  <a16:creationId xmlns:a16="http://schemas.microsoft.com/office/drawing/2014/main" id="{4F042293-D5BB-5F58-791E-D6A4E0B2499D}"/>
                </a:ext>
              </a:extLst>
            </p:cNvPr>
            <p:cNvSpPr/>
            <p:nvPr/>
          </p:nvSpPr>
          <p:spPr>
            <a:xfrm>
              <a:off x="1435608"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F6"/>
            </a:solidFill>
          </p:spPr>
          <p:txBody>
            <a:bodyPr wrap="square" lIns="0" tIns="0" rIns="0" bIns="0" rtlCol="0"/>
            <a:lstStyle/>
            <a:p>
              <a:endParaRPr/>
            </a:p>
          </p:txBody>
        </p:sp>
        <p:sp>
          <p:nvSpPr>
            <p:cNvPr id="149" name="object 73">
              <a:extLst>
                <a:ext uri="{FF2B5EF4-FFF2-40B4-BE49-F238E27FC236}">
                  <a16:creationId xmlns:a16="http://schemas.microsoft.com/office/drawing/2014/main" id="{59709D1E-DD4F-6C92-64FF-05F46D4984F9}"/>
                </a:ext>
              </a:extLst>
            </p:cNvPr>
            <p:cNvSpPr/>
            <p:nvPr/>
          </p:nvSpPr>
          <p:spPr>
            <a:xfrm>
              <a:off x="1435608"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150" name="object 74">
              <a:extLst>
                <a:ext uri="{FF2B5EF4-FFF2-40B4-BE49-F238E27FC236}">
                  <a16:creationId xmlns:a16="http://schemas.microsoft.com/office/drawing/2014/main" id="{FAD25F7C-BE86-7766-A31B-DE9A2FCA736B}"/>
                </a:ext>
              </a:extLst>
            </p:cNvPr>
            <p:cNvSpPr/>
            <p:nvPr/>
          </p:nvSpPr>
          <p:spPr>
            <a:xfrm>
              <a:off x="1804416"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EF"/>
            </a:solidFill>
          </p:spPr>
          <p:txBody>
            <a:bodyPr wrap="square" lIns="0" tIns="0" rIns="0" bIns="0" rtlCol="0"/>
            <a:lstStyle/>
            <a:p>
              <a:endParaRPr/>
            </a:p>
          </p:txBody>
        </p:sp>
        <p:sp>
          <p:nvSpPr>
            <p:cNvPr id="151" name="object 75">
              <a:extLst>
                <a:ext uri="{FF2B5EF4-FFF2-40B4-BE49-F238E27FC236}">
                  <a16:creationId xmlns:a16="http://schemas.microsoft.com/office/drawing/2014/main" id="{53206C72-1975-D3A4-2DD5-7566E8DFBA90}"/>
                </a:ext>
              </a:extLst>
            </p:cNvPr>
            <p:cNvSpPr/>
            <p:nvPr/>
          </p:nvSpPr>
          <p:spPr>
            <a:xfrm>
              <a:off x="1804416"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F6"/>
            </a:solidFill>
          </p:spPr>
          <p:txBody>
            <a:bodyPr wrap="square" lIns="0" tIns="0" rIns="0" bIns="0" rtlCol="0"/>
            <a:lstStyle/>
            <a:p>
              <a:endParaRPr/>
            </a:p>
          </p:txBody>
        </p:sp>
        <p:sp>
          <p:nvSpPr>
            <p:cNvPr id="152" name="object 76">
              <a:extLst>
                <a:ext uri="{FF2B5EF4-FFF2-40B4-BE49-F238E27FC236}">
                  <a16:creationId xmlns:a16="http://schemas.microsoft.com/office/drawing/2014/main" id="{4297D0E7-4073-77C4-C13A-BA7C2AE425F2}"/>
                </a:ext>
              </a:extLst>
            </p:cNvPr>
            <p:cNvSpPr/>
            <p:nvPr/>
          </p:nvSpPr>
          <p:spPr>
            <a:xfrm>
              <a:off x="1804416"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153" name="object 77">
              <a:extLst>
                <a:ext uri="{FF2B5EF4-FFF2-40B4-BE49-F238E27FC236}">
                  <a16:creationId xmlns:a16="http://schemas.microsoft.com/office/drawing/2014/main" id="{3EC9F9DD-28DC-52CB-E41F-FE3E29430C12}"/>
                </a:ext>
              </a:extLst>
            </p:cNvPr>
            <p:cNvSpPr/>
            <p:nvPr/>
          </p:nvSpPr>
          <p:spPr>
            <a:xfrm>
              <a:off x="2174748" y="2213945"/>
              <a:ext cx="287020" cy="208279"/>
            </a:xfrm>
            <a:custGeom>
              <a:avLst/>
              <a:gdLst/>
              <a:ahLst/>
              <a:cxnLst/>
              <a:rect l="l" t="t" r="r" b="b"/>
              <a:pathLst>
                <a:path w="287019" h="208280">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EF"/>
            </a:solidFill>
          </p:spPr>
          <p:txBody>
            <a:bodyPr wrap="square" lIns="0" tIns="0" rIns="0" bIns="0" rtlCol="0"/>
            <a:lstStyle/>
            <a:p>
              <a:endParaRPr/>
            </a:p>
          </p:txBody>
        </p:sp>
        <p:sp>
          <p:nvSpPr>
            <p:cNvPr id="154" name="object 78">
              <a:extLst>
                <a:ext uri="{FF2B5EF4-FFF2-40B4-BE49-F238E27FC236}">
                  <a16:creationId xmlns:a16="http://schemas.microsoft.com/office/drawing/2014/main" id="{01D35D62-DC85-1113-413B-A6357C5DED0D}"/>
                </a:ext>
              </a:extLst>
            </p:cNvPr>
            <p:cNvSpPr/>
            <p:nvPr/>
          </p:nvSpPr>
          <p:spPr>
            <a:xfrm>
              <a:off x="2174748" y="2193041"/>
              <a:ext cx="287020" cy="41910"/>
            </a:xfrm>
            <a:custGeom>
              <a:avLst/>
              <a:gdLst/>
              <a:ahLst/>
              <a:cxnLst/>
              <a:rect l="l" t="t" r="r" b="b"/>
              <a:pathLst>
                <a:path w="287019"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F6"/>
            </a:solidFill>
          </p:spPr>
          <p:txBody>
            <a:bodyPr wrap="square" lIns="0" tIns="0" rIns="0" bIns="0" rtlCol="0"/>
            <a:lstStyle/>
            <a:p>
              <a:endParaRPr/>
            </a:p>
          </p:txBody>
        </p:sp>
        <p:sp>
          <p:nvSpPr>
            <p:cNvPr id="155" name="object 79">
              <a:extLst>
                <a:ext uri="{FF2B5EF4-FFF2-40B4-BE49-F238E27FC236}">
                  <a16:creationId xmlns:a16="http://schemas.microsoft.com/office/drawing/2014/main" id="{37F84A74-7A04-CE01-5542-FC2B1ED2F36C}"/>
                </a:ext>
              </a:extLst>
            </p:cNvPr>
            <p:cNvSpPr/>
            <p:nvPr/>
          </p:nvSpPr>
          <p:spPr>
            <a:xfrm>
              <a:off x="2174748" y="2193041"/>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156" name="object 80">
              <a:extLst>
                <a:ext uri="{FF2B5EF4-FFF2-40B4-BE49-F238E27FC236}">
                  <a16:creationId xmlns:a16="http://schemas.microsoft.com/office/drawing/2014/main" id="{B0BB0DED-7A40-DDCD-8B4E-9690C2DC94AD}"/>
                </a:ext>
              </a:extLst>
            </p:cNvPr>
            <p:cNvSpPr/>
            <p:nvPr/>
          </p:nvSpPr>
          <p:spPr>
            <a:xfrm>
              <a:off x="2545080"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EF"/>
            </a:solidFill>
          </p:spPr>
          <p:txBody>
            <a:bodyPr wrap="square" lIns="0" tIns="0" rIns="0" bIns="0" rtlCol="0"/>
            <a:lstStyle/>
            <a:p>
              <a:endParaRPr/>
            </a:p>
          </p:txBody>
        </p:sp>
        <p:sp>
          <p:nvSpPr>
            <p:cNvPr id="157" name="object 81">
              <a:extLst>
                <a:ext uri="{FF2B5EF4-FFF2-40B4-BE49-F238E27FC236}">
                  <a16:creationId xmlns:a16="http://schemas.microsoft.com/office/drawing/2014/main" id="{5E810EF0-8D7A-6C85-FA8A-7058798104FD}"/>
                </a:ext>
              </a:extLst>
            </p:cNvPr>
            <p:cNvSpPr/>
            <p:nvPr/>
          </p:nvSpPr>
          <p:spPr>
            <a:xfrm>
              <a:off x="2545080"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F6"/>
            </a:solidFill>
          </p:spPr>
          <p:txBody>
            <a:bodyPr wrap="square" lIns="0" tIns="0" rIns="0" bIns="0" rtlCol="0"/>
            <a:lstStyle/>
            <a:p>
              <a:endParaRPr/>
            </a:p>
          </p:txBody>
        </p:sp>
        <p:sp>
          <p:nvSpPr>
            <p:cNvPr id="158" name="object 82">
              <a:extLst>
                <a:ext uri="{FF2B5EF4-FFF2-40B4-BE49-F238E27FC236}">
                  <a16:creationId xmlns:a16="http://schemas.microsoft.com/office/drawing/2014/main" id="{0BD1802B-0D46-05F4-9674-05681C01ED81}"/>
                </a:ext>
              </a:extLst>
            </p:cNvPr>
            <p:cNvSpPr/>
            <p:nvPr/>
          </p:nvSpPr>
          <p:spPr>
            <a:xfrm>
              <a:off x="2545080"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159" name="object 83">
              <a:extLst>
                <a:ext uri="{FF2B5EF4-FFF2-40B4-BE49-F238E27FC236}">
                  <a16:creationId xmlns:a16="http://schemas.microsoft.com/office/drawing/2014/main" id="{82A993A0-DC4D-0D44-B52B-C4507BA6B955}"/>
                </a:ext>
              </a:extLst>
            </p:cNvPr>
            <p:cNvSpPr/>
            <p:nvPr/>
          </p:nvSpPr>
          <p:spPr>
            <a:xfrm>
              <a:off x="2915411"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EF"/>
            </a:solidFill>
          </p:spPr>
          <p:txBody>
            <a:bodyPr wrap="square" lIns="0" tIns="0" rIns="0" bIns="0" rtlCol="0"/>
            <a:lstStyle/>
            <a:p>
              <a:endParaRPr/>
            </a:p>
          </p:txBody>
        </p:sp>
        <p:sp>
          <p:nvSpPr>
            <p:cNvPr id="160" name="object 84">
              <a:extLst>
                <a:ext uri="{FF2B5EF4-FFF2-40B4-BE49-F238E27FC236}">
                  <a16:creationId xmlns:a16="http://schemas.microsoft.com/office/drawing/2014/main" id="{34B182BF-E96F-A2D1-4840-4225E3809957}"/>
                </a:ext>
              </a:extLst>
            </p:cNvPr>
            <p:cNvSpPr/>
            <p:nvPr/>
          </p:nvSpPr>
          <p:spPr>
            <a:xfrm>
              <a:off x="2915411"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F6"/>
            </a:solidFill>
          </p:spPr>
          <p:txBody>
            <a:bodyPr wrap="square" lIns="0" tIns="0" rIns="0" bIns="0" rtlCol="0"/>
            <a:lstStyle/>
            <a:p>
              <a:endParaRPr/>
            </a:p>
          </p:txBody>
        </p:sp>
        <p:sp>
          <p:nvSpPr>
            <p:cNvPr id="161" name="object 85">
              <a:extLst>
                <a:ext uri="{FF2B5EF4-FFF2-40B4-BE49-F238E27FC236}">
                  <a16:creationId xmlns:a16="http://schemas.microsoft.com/office/drawing/2014/main" id="{21655293-42B6-A04B-00B1-D1D45CCB0BD6}"/>
                </a:ext>
              </a:extLst>
            </p:cNvPr>
            <p:cNvSpPr/>
            <p:nvPr/>
          </p:nvSpPr>
          <p:spPr>
            <a:xfrm>
              <a:off x="2915411"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162" name="object 86">
              <a:extLst>
                <a:ext uri="{FF2B5EF4-FFF2-40B4-BE49-F238E27FC236}">
                  <a16:creationId xmlns:a16="http://schemas.microsoft.com/office/drawing/2014/main" id="{11349ED0-EAD6-B7B6-1AD6-D72F4A640A78}"/>
                </a:ext>
              </a:extLst>
            </p:cNvPr>
            <p:cNvSpPr/>
            <p:nvPr/>
          </p:nvSpPr>
          <p:spPr>
            <a:xfrm>
              <a:off x="1798320" y="5310573"/>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B7DEE8"/>
            </a:solidFill>
          </p:spPr>
          <p:txBody>
            <a:bodyPr wrap="square" lIns="0" tIns="0" rIns="0" bIns="0" rtlCol="0"/>
            <a:lstStyle/>
            <a:p>
              <a:endParaRPr/>
            </a:p>
          </p:txBody>
        </p:sp>
        <p:sp>
          <p:nvSpPr>
            <p:cNvPr id="163" name="object 87">
              <a:extLst>
                <a:ext uri="{FF2B5EF4-FFF2-40B4-BE49-F238E27FC236}">
                  <a16:creationId xmlns:a16="http://schemas.microsoft.com/office/drawing/2014/main" id="{6DB70964-4221-D240-CC1B-E80E35EC072F}"/>
                </a:ext>
              </a:extLst>
            </p:cNvPr>
            <p:cNvSpPr/>
            <p:nvPr/>
          </p:nvSpPr>
          <p:spPr>
            <a:xfrm>
              <a:off x="1798320" y="5289809"/>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D3EBF0"/>
            </a:solidFill>
          </p:spPr>
          <p:txBody>
            <a:bodyPr wrap="square" lIns="0" tIns="0" rIns="0" bIns="0" rtlCol="0"/>
            <a:lstStyle/>
            <a:p>
              <a:endParaRPr/>
            </a:p>
          </p:txBody>
        </p:sp>
        <p:sp>
          <p:nvSpPr>
            <p:cNvPr id="164" name="object 88">
              <a:extLst>
                <a:ext uri="{FF2B5EF4-FFF2-40B4-BE49-F238E27FC236}">
                  <a16:creationId xmlns:a16="http://schemas.microsoft.com/office/drawing/2014/main" id="{80931A61-2943-CD4F-A9E7-BE2758EC2CF9}"/>
                </a:ext>
              </a:extLst>
            </p:cNvPr>
            <p:cNvSpPr/>
            <p:nvPr/>
          </p:nvSpPr>
          <p:spPr>
            <a:xfrm>
              <a:off x="1798320" y="5289809"/>
              <a:ext cx="285115" cy="227329"/>
            </a:xfrm>
            <a:custGeom>
              <a:avLst/>
              <a:gdLst/>
              <a:ahLst/>
              <a:cxnLst/>
              <a:rect l="l" t="t" r="r" b="b"/>
              <a:pathLst>
                <a:path w="285114"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prstDash val="sysDash"/>
            </a:ln>
          </p:spPr>
          <p:txBody>
            <a:bodyPr wrap="square" lIns="0" tIns="0" rIns="0" bIns="0" rtlCol="0"/>
            <a:lstStyle/>
            <a:p>
              <a:endParaRPr/>
            </a:p>
          </p:txBody>
        </p:sp>
        <p:sp>
          <p:nvSpPr>
            <p:cNvPr id="165" name="object 89">
              <a:extLst>
                <a:ext uri="{FF2B5EF4-FFF2-40B4-BE49-F238E27FC236}">
                  <a16:creationId xmlns:a16="http://schemas.microsoft.com/office/drawing/2014/main" id="{A06518B5-3C60-FAD6-167F-5821620CF3B9}"/>
                </a:ext>
              </a:extLst>
            </p:cNvPr>
            <p:cNvSpPr/>
            <p:nvPr/>
          </p:nvSpPr>
          <p:spPr>
            <a:xfrm>
              <a:off x="1056132" y="3662177"/>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66" name="object 90">
              <a:extLst>
                <a:ext uri="{FF2B5EF4-FFF2-40B4-BE49-F238E27FC236}">
                  <a16:creationId xmlns:a16="http://schemas.microsoft.com/office/drawing/2014/main" id="{0D64956A-756A-EC10-E3F8-8024AB1C0797}"/>
                </a:ext>
              </a:extLst>
            </p:cNvPr>
            <p:cNvSpPr/>
            <p:nvPr/>
          </p:nvSpPr>
          <p:spPr>
            <a:xfrm>
              <a:off x="1062990" y="3691890"/>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167" name="object 91">
              <a:extLst>
                <a:ext uri="{FF2B5EF4-FFF2-40B4-BE49-F238E27FC236}">
                  <a16:creationId xmlns:a16="http://schemas.microsoft.com/office/drawing/2014/main" id="{6301E1F4-833D-ACB4-1B41-011B2DBA0BC7}"/>
                </a:ext>
              </a:extLst>
            </p:cNvPr>
            <p:cNvSpPr/>
            <p:nvPr/>
          </p:nvSpPr>
          <p:spPr>
            <a:xfrm>
              <a:off x="1062990" y="3688840"/>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168" name="object 92">
              <a:extLst>
                <a:ext uri="{FF2B5EF4-FFF2-40B4-BE49-F238E27FC236}">
                  <a16:creationId xmlns:a16="http://schemas.microsoft.com/office/drawing/2014/main" id="{FA322368-5319-4C93-5B0D-240CDE40188A}"/>
                </a:ext>
              </a:extLst>
            </p:cNvPr>
            <p:cNvSpPr/>
            <p:nvPr/>
          </p:nvSpPr>
          <p:spPr>
            <a:xfrm>
              <a:off x="1427988" y="3662177"/>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169" name="object 93">
            <a:extLst>
              <a:ext uri="{FF2B5EF4-FFF2-40B4-BE49-F238E27FC236}">
                <a16:creationId xmlns:a16="http://schemas.microsoft.com/office/drawing/2014/main" id="{FBA07434-7501-7905-3C49-737D760887F0}"/>
              </a:ext>
            </a:extLst>
          </p:cNvPr>
          <p:cNvSpPr txBox="1"/>
          <p:nvPr/>
        </p:nvSpPr>
        <p:spPr>
          <a:xfrm>
            <a:off x="2223841" y="3318202"/>
            <a:ext cx="553085" cy="162560"/>
          </a:xfrm>
          <a:prstGeom prst="rect">
            <a:avLst/>
          </a:prstGeom>
        </p:spPr>
        <p:txBody>
          <a:bodyPr vert="horz" wrap="square" lIns="0" tIns="12700" rIns="0" bIns="0" rtlCol="0">
            <a:spAutoFit/>
          </a:bodyPr>
          <a:lstStyle/>
          <a:p>
            <a:pPr marL="12700">
              <a:lnSpc>
                <a:spcPct val="100000"/>
              </a:lnSpc>
              <a:spcBef>
                <a:spcPts val="100"/>
              </a:spcBef>
              <a:tabLst>
                <a:tab pos="384175" algn="l"/>
              </a:tabLst>
            </a:pPr>
            <a:r>
              <a:rPr sz="900" b="1" i="1" dirty="0">
                <a:solidFill>
                  <a:srgbClr val="7E7E7E"/>
                </a:solidFill>
                <a:latin typeface="メイリオ"/>
                <a:cs typeface="メイリオ"/>
              </a:rPr>
              <a:t>34	50</a:t>
            </a:r>
            <a:endParaRPr sz="900">
              <a:latin typeface="メイリオ"/>
              <a:cs typeface="メイリオ"/>
            </a:endParaRPr>
          </a:p>
        </p:txBody>
      </p:sp>
      <p:grpSp>
        <p:nvGrpSpPr>
          <p:cNvPr id="170" name="object 94">
            <a:extLst>
              <a:ext uri="{FF2B5EF4-FFF2-40B4-BE49-F238E27FC236}">
                <a16:creationId xmlns:a16="http://schemas.microsoft.com/office/drawing/2014/main" id="{D5A7886B-9E3B-1C91-92F6-26C109922CCC}"/>
              </a:ext>
            </a:extLst>
          </p:cNvPr>
          <p:cNvGrpSpPr/>
          <p:nvPr/>
        </p:nvGrpSpPr>
        <p:grpSpPr>
          <a:xfrm>
            <a:off x="2166469" y="3475105"/>
            <a:ext cx="670560" cy="2396490"/>
            <a:chOff x="1051369" y="3675823"/>
            <a:chExt cx="670560" cy="2396490"/>
          </a:xfrm>
        </p:grpSpPr>
        <p:sp>
          <p:nvSpPr>
            <p:cNvPr id="171" name="object 95">
              <a:extLst>
                <a:ext uri="{FF2B5EF4-FFF2-40B4-BE49-F238E27FC236}">
                  <a16:creationId xmlns:a16="http://schemas.microsoft.com/office/drawing/2014/main" id="{AE1F5FEC-3704-ABBF-66CE-68FDD38DA21B}"/>
                </a:ext>
              </a:extLst>
            </p:cNvPr>
            <p:cNvSpPr/>
            <p:nvPr/>
          </p:nvSpPr>
          <p:spPr>
            <a:xfrm>
              <a:off x="1434846" y="3691890"/>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172" name="object 96">
              <a:extLst>
                <a:ext uri="{FF2B5EF4-FFF2-40B4-BE49-F238E27FC236}">
                  <a16:creationId xmlns:a16="http://schemas.microsoft.com/office/drawing/2014/main" id="{4CCDEC2C-4B54-6030-FACB-B753B4617A65}"/>
                </a:ext>
              </a:extLst>
            </p:cNvPr>
            <p:cNvSpPr/>
            <p:nvPr/>
          </p:nvSpPr>
          <p:spPr>
            <a:xfrm>
              <a:off x="1434846" y="3688840"/>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173" name="object 97">
              <a:extLst>
                <a:ext uri="{FF2B5EF4-FFF2-40B4-BE49-F238E27FC236}">
                  <a16:creationId xmlns:a16="http://schemas.microsoft.com/office/drawing/2014/main" id="{2FEBE770-A85E-8388-4A26-09B62978EB93}"/>
                </a:ext>
              </a:extLst>
            </p:cNvPr>
            <p:cNvSpPr/>
            <p:nvPr/>
          </p:nvSpPr>
          <p:spPr>
            <a:xfrm>
              <a:off x="1056132" y="5838447"/>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599"/>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grpSp>
      <p:sp>
        <p:nvSpPr>
          <p:cNvPr id="174" name="object 98">
            <a:extLst>
              <a:ext uri="{FF2B5EF4-FFF2-40B4-BE49-F238E27FC236}">
                <a16:creationId xmlns:a16="http://schemas.microsoft.com/office/drawing/2014/main" id="{F04DD2D1-46DD-06C5-FD7C-0005479BACB3}"/>
              </a:ext>
            </a:extLst>
          </p:cNvPr>
          <p:cNvSpPr txBox="1"/>
          <p:nvPr/>
        </p:nvSpPr>
        <p:spPr>
          <a:xfrm>
            <a:off x="2223841" y="5494787"/>
            <a:ext cx="180975" cy="162560"/>
          </a:xfrm>
          <a:prstGeom prst="rect">
            <a:avLst/>
          </a:prstGeom>
        </p:spPr>
        <p:txBody>
          <a:bodyPr vert="horz" wrap="square" lIns="0" tIns="12700" rIns="0" bIns="0" rtlCol="0">
            <a:spAutoFit/>
          </a:bodyPr>
          <a:lstStyle/>
          <a:p>
            <a:pPr marL="12700">
              <a:lnSpc>
                <a:spcPct val="100000"/>
              </a:lnSpc>
              <a:spcBef>
                <a:spcPts val="100"/>
              </a:spcBef>
            </a:pPr>
            <a:r>
              <a:rPr sz="900" b="1" i="1" dirty="0">
                <a:solidFill>
                  <a:srgbClr val="7E7E7E"/>
                </a:solidFill>
                <a:latin typeface="メイリオ"/>
                <a:cs typeface="メイリオ"/>
              </a:rPr>
              <a:t>56</a:t>
            </a:r>
            <a:endParaRPr sz="900">
              <a:latin typeface="メイリオ"/>
              <a:cs typeface="メイリオ"/>
            </a:endParaRPr>
          </a:p>
        </p:txBody>
      </p:sp>
      <p:grpSp>
        <p:nvGrpSpPr>
          <p:cNvPr id="175" name="object 99">
            <a:extLst>
              <a:ext uri="{FF2B5EF4-FFF2-40B4-BE49-F238E27FC236}">
                <a16:creationId xmlns:a16="http://schemas.microsoft.com/office/drawing/2014/main" id="{870BD2A7-5806-2C95-A867-6E34A1A3F785}"/>
              </a:ext>
            </a:extLst>
          </p:cNvPr>
          <p:cNvGrpSpPr/>
          <p:nvPr/>
        </p:nvGrpSpPr>
        <p:grpSpPr>
          <a:xfrm>
            <a:off x="2165072" y="5084328"/>
            <a:ext cx="300355" cy="777240"/>
            <a:chOff x="1049972" y="5285046"/>
            <a:chExt cx="300355" cy="777240"/>
          </a:xfrm>
        </p:grpSpPr>
        <p:sp>
          <p:nvSpPr>
            <p:cNvPr id="176" name="object 100">
              <a:extLst>
                <a:ext uri="{FF2B5EF4-FFF2-40B4-BE49-F238E27FC236}">
                  <a16:creationId xmlns:a16="http://schemas.microsoft.com/office/drawing/2014/main" id="{C54C54A4-109E-6011-BF5D-4EE9086B4BDD}"/>
                </a:ext>
              </a:extLst>
            </p:cNvPr>
            <p:cNvSpPr/>
            <p:nvPr/>
          </p:nvSpPr>
          <p:spPr>
            <a:xfrm>
              <a:off x="1062990" y="5868161"/>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177" name="object 101">
              <a:extLst>
                <a:ext uri="{FF2B5EF4-FFF2-40B4-BE49-F238E27FC236}">
                  <a16:creationId xmlns:a16="http://schemas.microsoft.com/office/drawing/2014/main" id="{D780B88A-588B-02B6-FD6E-3B9BADA92D02}"/>
                </a:ext>
              </a:extLst>
            </p:cNvPr>
            <p:cNvSpPr/>
            <p:nvPr/>
          </p:nvSpPr>
          <p:spPr>
            <a:xfrm>
              <a:off x="1062990" y="5865112"/>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178" name="object 102">
              <a:extLst>
                <a:ext uri="{FF2B5EF4-FFF2-40B4-BE49-F238E27FC236}">
                  <a16:creationId xmlns:a16="http://schemas.microsoft.com/office/drawing/2014/main" id="{339DCA44-5FF2-C6B7-142A-1A760795541E}"/>
                </a:ext>
              </a:extLst>
            </p:cNvPr>
            <p:cNvSpPr/>
            <p:nvPr/>
          </p:nvSpPr>
          <p:spPr>
            <a:xfrm>
              <a:off x="1056132" y="5289808"/>
              <a:ext cx="287020" cy="227329"/>
            </a:xfrm>
            <a:custGeom>
              <a:avLst/>
              <a:gdLst/>
              <a:ahLst/>
              <a:cxnLst/>
              <a:rect l="l" t="t" r="r" b="b"/>
              <a:pathLst>
                <a:path w="287019" h="227329">
                  <a:moveTo>
                    <a:pt x="286512" y="20764"/>
                  </a:moveTo>
                  <a:lnTo>
                    <a:pt x="275254" y="28847"/>
                  </a:lnTo>
                  <a:lnTo>
                    <a:pt x="244554" y="35447"/>
                  </a:lnTo>
                  <a:lnTo>
                    <a:pt x="199018" y="39897"/>
                  </a:lnTo>
                  <a:lnTo>
                    <a:pt x="143256" y="41529"/>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179" name="object 103">
            <a:extLst>
              <a:ext uri="{FF2B5EF4-FFF2-40B4-BE49-F238E27FC236}">
                <a16:creationId xmlns:a16="http://schemas.microsoft.com/office/drawing/2014/main" id="{4C9DD71E-41E2-94E3-B7EA-948CD1CDC50F}"/>
              </a:ext>
            </a:extLst>
          </p:cNvPr>
          <p:cNvSpPr txBox="1"/>
          <p:nvPr/>
        </p:nvSpPr>
        <p:spPr>
          <a:xfrm>
            <a:off x="2223841" y="4945343"/>
            <a:ext cx="180975" cy="162560"/>
          </a:xfrm>
          <a:prstGeom prst="rect">
            <a:avLst/>
          </a:prstGeom>
        </p:spPr>
        <p:txBody>
          <a:bodyPr vert="horz" wrap="square" lIns="0" tIns="12700" rIns="0" bIns="0" rtlCol="0">
            <a:spAutoFit/>
          </a:bodyPr>
          <a:lstStyle/>
          <a:p>
            <a:pPr marL="12700">
              <a:lnSpc>
                <a:spcPct val="100000"/>
              </a:lnSpc>
              <a:spcBef>
                <a:spcPts val="100"/>
              </a:spcBef>
            </a:pPr>
            <a:r>
              <a:rPr sz="900" b="1" i="1" dirty="0">
                <a:solidFill>
                  <a:srgbClr val="7E7E7E"/>
                </a:solidFill>
                <a:latin typeface="メイリオ"/>
                <a:cs typeface="メイリオ"/>
              </a:rPr>
              <a:t>46</a:t>
            </a:r>
            <a:endParaRPr sz="900">
              <a:latin typeface="メイリオ"/>
              <a:cs typeface="メイリオ"/>
            </a:endParaRPr>
          </a:p>
        </p:txBody>
      </p:sp>
      <p:grpSp>
        <p:nvGrpSpPr>
          <p:cNvPr id="180" name="object 104">
            <a:extLst>
              <a:ext uri="{FF2B5EF4-FFF2-40B4-BE49-F238E27FC236}">
                <a16:creationId xmlns:a16="http://schemas.microsoft.com/office/drawing/2014/main" id="{C095E691-3D36-7586-C910-C0067DAFBBFA}"/>
              </a:ext>
            </a:extLst>
          </p:cNvPr>
          <p:cNvGrpSpPr/>
          <p:nvPr/>
        </p:nvGrpSpPr>
        <p:grpSpPr>
          <a:xfrm>
            <a:off x="2165072" y="5076708"/>
            <a:ext cx="660400" cy="236854"/>
            <a:chOff x="1049972" y="5277426"/>
            <a:chExt cx="660400" cy="236854"/>
          </a:xfrm>
        </p:grpSpPr>
        <p:sp>
          <p:nvSpPr>
            <p:cNvPr id="181" name="object 105">
              <a:extLst>
                <a:ext uri="{FF2B5EF4-FFF2-40B4-BE49-F238E27FC236}">
                  <a16:creationId xmlns:a16="http://schemas.microsoft.com/office/drawing/2014/main" id="{E5BC0868-4601-2D2F-0B0A-AD7A8216C7B2}"/>
                </a:ext>
              </a:extLst>
            </p:cNvPr>
            <p:cNvSpPr/>
            <p:nvPr/>
          </p:nvSpPr>
          <p:spPr>
            <a:xfrm>
              <a:off x="1062990" y="5317998"/>
              <a:ext cx="274320" cy="180975"/>
            </a:xfrm>
            <a:custGeom>
              <a:avLst/>
              <a:gdLst/>
              <a:ahLst/>
              <a:cxnLst/>
              <a:rect l="l" t="t" r="r" b="b"/>
              <a:pathLst>
                <a:path w="274319" h="180975">
                  <a:moveTo>
                    <a:pt x="0" y="0"/>
                  </a:moveTo>
                  <a:lnTo>
                    <a:pt x="273837" y="180974"/>
                  </a:lnTo>
                </a:path>
              </a:pathLst>
            </a:custGeom>
            <a:ln w="25908">
              <a:solidFill>
                <a:srgbClr val="7E7E7E"/>
              </a:solidFill>
            </a:ln>
          </p:spPr>
          <p:txBody>
            <a:bodyPr wrap="square" lIns="0" tIns="0" rIns="0" bIns="0" rtlCol="0"/>
            <a:lstStyle/>
            <a:p>
              <a:endParaRPr/>
            </a:p>
          </p:txBody>
        </p:sp>
        <p:sp>
          <p:nvSpPr>
            <p:cNvPr id="182" name="object 106">
              <a:extLst>
                <a:ext uri="{FF2B5EF4-FFF2-40B4-BE49-F238E27FC236}">
                  <a16:creationId xmlns:a16="http://schemas.microsoft.com/office/drawing/2014/main" id="{04D680F6-D39B-5EAA-3137-6FEF98742DF2}"/>
                </a:ext>
              </a:extLst>
            </p:cNvPr>
            <p:cNvSpPr/>
            <p:nvPr/>
          </p:nvSpPr>
          <p:spPr>
            <a:xfrm>
              <a:off x="1062990" y="5316472"/>
              <a:ext cx="271780" cy="180975"/>
            </a:xfrm>
            <a:custGeom>
              <a:avLst/>
              <a:gdLst/>
              <a:ahLst/>
              <a:cxnLst/>
              <a:rect l="l" t="t" r="r" b="b"/>
              <a:pathLst>
                <a:path w="271780" h="180975">
                  <a:moveTo>
                    <a:pt x="0" y="180974"/>
                  </a:moveTo>
                  <a:lnTo>
                    <a:pt x="271462" y="0"/>
                  </a:lnTo>
                </a:path>
              </a:pathLst>
            </a:custGeom>
            <a:ln w="25908">
              <a:solidFill>
                <a:srgbClr val="7E7E7E"/>
              </a:solidFill>
            </a:ln>
          </p:spPr>
          <p:txBody>
            <a:bodyPr wrap="square" lIns="0" tIns="0" rIns="0" bIns="0" rtlCol="0"/>
            <a:lstStyle/>
            <a:p>
              <a:endParaRPr/>
            </a:p>
          </p:txBody>
        </p:sp>
        <p:sp>
          <p:nvSpPr>
            <p:cNvPr id="183" name="object 107">
              <a:extLst>
                <a:ext uri="{FF2B5EF4-FFF2-40B4-BE49-F238E27FC236}">
                  <a16:creationId xmlns:a16="http://schemas.microsoft.com/office/drawing/2014/main" id="{3A4B64EC-EE4E-00B0-0EFD-8460150148A3}"/>
                </a:ext>
              </a:extLst>
            </p:cNvPr>
            <p:cNvSpPr/>
            <p:nvPr/>
          </p:nvSpPr>
          <p:spPr>
            <a:xfrm>
              <a:off x="1418844" y="5302953"/>
              <a:ext cx="287020" cy="206375"/>
            </a:xfrm>
            <a:custGeom>
              <a:avLst/>
              <a:gdLst/>
              <a:ahLst/>
              <a:cxnLst/>
              <a:rect l="l" t="t" r="r" b="b"/>
              <a:pathLst>
                <a:path w="287019"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184" name="object 108">
              <a:extLst>
                <a:ext uri="{FF2B5EF4-FFF2-40B4-BE49-F238E27FC236}">
                  <a16:creationId xmlns:a16="http://schemas.microsoft.com/office/drawing/2014/main" id="{C5EC70F8-9C1F-3059-4AFD-3C1DEC52F238}"/>
                </a:ext>
              </a:extLst>
            </p:cNvPr>
            <p:cNvSpPr/>
            <p:nvPr/>
          </p:nvSpPr>
          <p:spPr>
            <a:xfrm>
              <a:off x="1418844" y="5282189"/>
              <a:ext cx="287020" cy="41910"/>
            </a:xfrm>
            <a:custGeom>
              <a:avLst/>
              <a:gdLst/>
              <a:ahLst/>
              <a:cxnLst/>
              <a:rect l="l" t="t" r="r" b="b"/>
              <a:pathLst>
                <a:path w="287019" h="41910">
                  <a:moveTo>
                    <a:pt x="143256" y="0"/>
                  </a:moveTo>
                  <a:lnTo>
                    <a:pt x="87493" y="1631"/>
                  </a:lnTo>
                  <a:lnTo>
                    <a:pt x="41957" y="6081"/>
                  </a:lnTo>
                  <a:lnTo>
                    <a:pt x="11257" y="12681"/>
                  </a:lnTo>
                  <a:lnTo>
                    <a:pt x="0" y="20764"/>
                  </a:lnTo>
                  <a:lnTo>
                    <a:pt x="11257" y="28847"/>
                  </a:lnTo>
                  <a:lnTo>
                    <a:pt x="41957" y="35447"/>
                  </a:lnTo>
                  <a:lnTo>
                    <a:pt x="87493" y="39897"/>
                  </a:lnTo>
                  <a:lnTo>
                    <a:pt x="143256" y="41529"/>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185" name="object 109">
              <a:extLst>
                <a:ext uri="{FF2B5EF4-FFF2-40B4-BE49-F238E27FC236}">
                  <a16:creationId xmlns:a16="http://schemas.microsoft.com/office/drawing/2014/main" id="{F1CAE792-91E1-2573-9249-621D5D1FB5BB}"/>
                </a:ext>
              </a:extLst>
            </p:cNvPr>
            <p:cNvSpPr/>
            <p:nvPr/>
          </p:nvSpPr>
          <p:spPr>
            <a:xfrm>
              <a:off x="1418844" y="5282189"/>
              <a:ext cx="287020" cy="227329"/>
            </a:xfrm>
            <a:custGeom>
              <a:avLst/>
              <a:gdLst/>
              <a:ahLst/>
              <a:cxnLst/>
              <a:rect l="l" t="t" r="r" b="b"/>
              <a:pathLst>
                <a:path w="287019" h="227329">
                  <a:moveTo>
                    <a:pt x="286512" y="20764"/>
                  </a:moveTo>
                  <a:lnTo>
                    <a:pt x="275254" y="28847"/>
                  </a:lnTo>
                  <a:lnTo>
                    <a:pt x="244554" y="35447"/>
                  </a:lnTo>
                  <a:lnTo>
                    <a:pt x="199018" y="39897"/>
                  </a:lnTo>
                  <a:lnTo>
                    <a:pt x="143256" y="41529"/>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186" name="object 110">
            <a:extLst>
              <a:ext uri="{FF2B5EF4-FFF2-40B4-BE49-F238E27FC236}">
                <a16:creationId xmlns:a16="http://schemas.microsoft.com/office/drawing/2014/main" id="{CF41AD8A-EA5E-E612-CF04-51E21721A998}"/>
              </a:ext>
            </a:extLst>
          </p:cNvPr>
          <p:cNvSpPr txBox="1"/>
          <p:nvPr/>
        </p:nvSpPr>
        <p:spPr>
          <a:xfrm>
            <a:off x="2582679" y="4895155"/>
            <a:ext cx="200660" cy="405130"/>
          </a:xfrm>
          <a:prstGeom prst="rect">
            <a:avLst/>
          </a:prstGeom>
        </p:spPr>
        <p:txBody>
          <a:bodyPr vert="horz" wrap="square" lIns="0" tIns="55244" rIns="0" bIns="0" rtlCol="0">
            <a:spAutoFit/>
          </a:bodyPr>
          <a:lstStyle/>
          <a:p>
            <a:pPr marL="16510">
              <a:lnSpc>
                <a:spcPct val="100000"/>
              </a:lnSpc>
              <a:spcBef>
                <a:spcPts val="434"/>
              </a:spcBef>
            </a:pPr>
            <a:r>
              <a:rPr sz="900" b="1" i="1" dirty="0">
                <a:latin typeface="メイリオ"/>
                <a:cs typeface="メイリオ"/>
              </a:rPr>
              <a:t>82</a:t>
            </a:r>
            <a:endParaRPr sz="900">
              <a:latin typeface="メイリオ"/>
              <a:cs typeface="メイリオ"/>
            </a:endParaRPr>
          </a:p>
          <a:p>
            <a:pPr marL="12700">
              <a:lnSpc>
                <a:spcPct val="100000"/>
              </a:lnSpc>
              <a:spcBef>
                <a:spcPts val="370"/>
              </a:spcBef>
            </a:pPr>
            <a:r>
              <a:rPr sz="1000" b="1" spc="5" dirty="0">
                <a:solidFill>
                  <a:srgbClr val="FFFFFF"/>
                </a:solidFill>
                <a:latin typeface="ＭＳ Ｐゴシック"/>
                <a:cs typeface="ＭＳ Ｐゴシック"/>
              </a:rPr>
              <a:t>３</a:t>
            </a:r>
            <a:r>
              <a:rPr sz="1000" b="1" spc="-10" dirty="0">
                <a:solidFill>
                  <a:srgbClr val="FFFFFF"/>
                </a:solidFill>
                <a:latin typeface="ＭＳ Ｐゴシック"/>
                <a:cs typeface="ＭＳ Ｐゴシック"/>
              </a:rPr>
              <a:t>２</a:t>
            </a:r>
            <a:endParaRPr sz="1000">
              <a:latin typeface="ＭＳ Ｐゴシック"/>
              <a:cs typeface="ＭＳ Ｐゴシック"/>
            </a:endParaRPr>
          </a:p>
        </p:txBody>
      </p:sp>
      <p:grpSp>
        <p:nvGrpSpPr>
          <p:cNvPr id="187" name="object 111">
            <a:extLst>
              <a:ext uri="{FF2B5EF4-FFF2-40B4-BE49-F238E27FC236}">
                <a16:creationId xmlns:a16="http://schemas.microsoft.com/office/drawing/2014/main" id="{996A6810-89AA-0DC8-9CD0-572BCAED1B57}"/>
              </a:ext>
            </a:extLst>
          </p:cNvPr>
          <p:cNvGrpSpPr/>
          <p:nvPr/>
        </p:nvGrpSpPr>
        <p:grpSpPr>
          <a:xfrm>
            <a:off x="9440521" y="2537724"/>
            <a:ext cx="294640" cy="1241425"/>
            <a:chOff x="8325421" y="2738442"/>
            <a:chExt cx="294640" cy="1241425"/>
          </a:xfrm>
        </p:grpSpPr>
        <p:sp>
          <p:nvSpPr>
            <p:cNvPr id="188" name="object 112">
              <a:extLst>
                <a:ext uri="{FF2B5EF4-FFF2-40B4-BE49-F238E27FC236}">
                  <a16:creationId xmlns:a16="http://schemas.microsoft.com/office/drawing/2014/main" id="{DF0D0BE2-AC0E-2D3A-08A2-511FC00C41C3}"/>
                </a:ext>
              </a:extLst>
            </p:cNvPr>
            <p:cNvSpPr/>
            <p:nvPr/>
          </p:nvSpPr>
          <p:spPr>
            <a:xfrm>
              <a:off x="8330183" y="3768285"/>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EF"/>
            </a:solidFill>
          </p:spPr>
          <p:txBody>
            <a:bodyPr wrap="square" lIns="0" tIns="0" rIns="0" bIns="0" rtlCol="0"/>
            <a:lstStyle/>
            <a:p>
              <a:endParaRPr/>
            </a:p>
          </p:txBody>
        </p:sp>
        <p:sp>
          <p:nvSpPr>
            <p:cNvPr id="189" name="object 113">
              <a:extLst>
                <a:ext uri="{FF2B5EF4-FFF2-40B4-BE49-F238E27FC236}">
                  <a16:creationId xmlns:a16="http://schemas.microsoft.com/office/drawing/2014/main" id="{C14AAFC3-F454-69C6-A11E-AC93999D52B2}"/>
                </a:ext>
              </a:extLst>
            </p:cNvPr>
            <p:cNvSpPr/>
            <p:nvPr/>
          </p:nvSpPr>
          <p:spPr>
            <a:xfrm>
              <a:off x="8330183" y="3747521"/>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F6"/>
            </a:solidFill>
          </p:spPr>
          <p:txBody>
            <a:bodyPr wrap="square" lIns="0" tIns="0" rIns="0" bIns="0" rtlCol="0"/>
            <a:lstStyle/>
            <a:p>
              <a:endParaRPr/>
            </a:p>
          </p:txBody>
        </p:sp>
        <p:sp>
          <p:nvSpPr>
            <p:cNvPr id="190" name="object 114">
              <a:extLst>
                <a:ext uri="{FF2B5EF4-FFF2-40B4-BE49-F238E27FC236}">
                  <a16:creationId xmlns:a16="http://schemas.microsoft.com/office/drawing/2014/main" id="{F91890BC-0481-5862-E007-E2F8856474C7}"/>
                </a:ext>
              </a:extLst>
            </p:cNvPr>
            <p:cNvSpPr/>
            <p:nvPr/>
          </p:nvSpPr>
          <p:spPr>
            <a:xfrm>
              <a:off x="8330183" y="3747519"/>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191" name="object 115">
              <a:extLst>
                <a:ext uri="{FF2B5EF4-FFF2-40B4-BE49-F238E27FC236}">
                  <a16:creationId xmlns:a16="http://schemas.microsoft.com/office/drawing/2014/main" id="{408817DE-37C6-270D-1FC0-1FDD3406CDF2}"/>
                </a:ext>
              </a:extLst>
            </p:cNvPr>
            <p:cNvSpPr/>
            <p:nvPr/>
          </p:nvSpPr>
          <p:spPr>
            <a:xfrm>
              <a:off x="8330183" y="2763969"/>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B7DEE8"/>
            </a:solidFill>
          </p:spPr>
          <p:txBody>
            <a:bodyPr wrap="square" lIns="0" tIns="0" rIns="0" bIns="0" rtlCol="0"/>
            <a:lstStyle/>
            <a:p>
              <a:endParaRPr/>
            </a:p>
          </p:txBody>
        </p:sp>
        <p:sp>
          <p:nvSpPr>
            <p:cNvPr id="192" name="object 116">
              <a:extLst>
                <a:ext uri="{FF2B5EF4-FFF2-40B4-BE49-F238E27FC236}">
                  <a16:creationId xmlns:a16="http://schemas.microsoft.com/office/drawing/2014/main" id="{CABBAEE5-DB78-1E86-9E29-AC479F851129}"/>
                </a:ext>
              </a:extLst>
            </p:cNvPr>
            <p:cNvSpPr/>
            <p:nvPr/>
          </p:nvSpPr>
          <p:spPr>
            <a:xfrm>
              <a:off x="8330183" y="2743205"/>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D3EBF0"/>
            </a:solidFill>
          </p:spPr>
          <p:txBody>
            <a:bodyPr wrap="square" lIns="0" tIns="0" rIns="0" bIns="0" rtlCol="0"/>
            <a:lstStyle/>
            <a:p>
              <a:endParaRPr/>
            </a:p>
          </p:txBody>
        </p:sp>
        <p:sp>
          <p:nvSpPr>
            <p:cNvPr id="193" name="object 117">
              <a:extLst>
                <a:ext uri="{FF2B5EF4-FFF2-40B4-BE49-F238E27FC236}">
                  <a16:creationId xmlns:a16="http://schemas.microsoft.com/office/drawing/2014/main" id="{2AC547DB-19B9-30AF-0A54-80CC816CEDE1}"/>
                </a:ext>
              </a:extLst>
            </p:cNvPr>
            <p:cNvSpPr/>
            <p:nvPr/>
          </p:nvSpPr>
          <p:spPr>
            <a:xfrm>
              <a:off x="8330183" y="2743205"/>
              <a:ext cx="285115" cy="227329"/>
            </a:xfrm>
            <a:custGeom>
              <a:avLst/>
              <a:gdLst/>
              <a:ahLst/>
              <a:cxnLst/>
              <a:rect l="l" t="t" r="r" b="b"/>
              <a:pathLst>
                <a:path w="285115" h="227330">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30">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prstDash val="sysDash"/>
            </a:ln>
          </p:spPr>
          <p:txBody>
            <a:bodyPr wrap="square" lIns="0" tIns="0" rIns="0" bIns="0" rtlCol="0"/>
            <a:lstStyle/>
            <a:p>
              <a:endParaRPr/>
            </a:p>
          </p:txBody>
        </p:sp>
      </p:grpSp>
      <p:sp>
        <p:nvSpPr>
          <p:cNvPr id="194" name="object 118">
            <a:extLst>
              <a:ext uri="{FF2B5EF4-FFF2-40B4-BE49-F238E27FC236}">
                <a16:creationId xmlns:a16="http://schemas.microsoft.com/office/drawing/2014/main" id="{FC7E1410-D017-2591-2D70-1CC507A9393C}"/>
              </a:ext>
            </a:extLst>
          </p:cNvPr>
          <p:cNvSpPr txBox="1"/>
          <p:nvPr/>
        </p:nvSpPr>
        <p:spPr>
          <a:xfrm>
            <a:off x="9457369" y="2398935"/>
            <a:ext cx="259079" cy="162560"/>
          </a:xfrm>
          <a:prstGeom prst="rect">
            <a:avLst/>
          </a:prstGeom>
        </p:spPr>
        <p:txBody>
          <a:bodyPr vert="horz" wrap="square" lIns="0" tIns="12700" rIns="0" bIns="0" rtlCol="0">
            <a:spAutoFit/>
          </a:bodyPr>
          <a:lstStyle/>
          <a:p>
            <a:pPr marL="12700">
              <a:lnSpc>
                <a:spcPct val="100000"/>
              </a:lnSpc>
              <a:spcBef>
                <a:spcPts val="100"/>
              </a:spcBef>
            </a:pPr>
            <a:r>
              <a:rPr sz="900" b="1" i="1" dirty="0">
                <a:solidFill>
                  <a:srgbClr val="7E7E7E"/>
                </a:solidFill>
                <a:latin typeface="メイリオ"/>
                <a:cs typeface="メイリオ"/>
              </a:rPr>
              <a:t>138</a:t>
            </a:r>
            <a:endParaRPr sz="900">
              <a:latin typeface="メイリオ"/>
              <a:cs typeface="メイリオ"/>
            </a:endParaRPr>
          </a:p>
        </p:txBody>
      </p:sp>
      <p:grpSp>
        <p:nvGrpSpPr>
          <p:cNvPr id="195" name="object 119">
            <a:extLst>
              <a:ext uri="{FF2B5EF4-FFF2-40B4-BE49-F238E27FC236}">
                <a16:creationId xmlns:a16="http://schemas.microsoft.com/office/drawing/2014/main" id="{6C870FDC-1F42-B8F7-C233-274A698D26BE}"/>
              </a:ext>
            </a:extLst>
          </p:cNvPr>
          <p:cNvGrpSpPr/>
          <p:nvPr/>
        </p:nvGrpSpPr>
        <p:grpSpPr>
          <a:xfrm>
            <a:off x="9916009" y="1886977"/>
            <a:ext cx="210820" cy="171450"/>
            <a:chOff x="8800909" y="2087695"/>
            <a:chExt cx="210820" cy="171450"/>
          </a:xfrm>
        </p:grpSpPr>
        <p:sp>
          <p:nvSpPr>
            <p:cNvPr id="196" name="object 120">
              <a:extLst>
                <a:ext uri="{FF2B5EF4-FFF2-40B4-BE49-F238E27FC236}">
                  <a16:creationId xmlns:a16="http://schemas.microsoft.com/office/drawing/2014/main" id="{32AF93D4-143B-F7FC-80A9-87C322959660}"/>
                </a:ext>
              </a:extLst>
            </p:cNvPr>
            <p:cNvSpPr/>
            <p:nvPr/>
          </p:nvSpPr>
          <p:spPr>
            <a:xfrm>
              <a:off x="8805671" y="2107228"/>
              <a:ext cx="201295" cy="147320"/>
            </a:xfrm>
            <a:custGeom>
              <a:avLst/>
              <a:gdLst/>
              <a:ahLst/>
              <a:cxnLst/>
              <a:rect l="l" t="t" r="r" b="b"/>
              <a:pathLst>
                <a:path w="201295" h="147319">
                  <a:moveTo>
                    <a:pt x="201168" y="0"/>
                  </a:moveTo>
                  <a:lnTo>
                    <a:pt x="193263" y="5752"/>
                  </a:lnTo>
                  <a:lnTo>
                    <a:pt x="171707" y="10447"/>
                  </a:lnTo>
                  <a:lnTo>
                    <a:pt x="139735" y="13610"/>
                  </a:lnTo>
                  <a:lnTo>
                    <a:pt x="100584" y="14770"/>
                  </a:lnTo>
                  <a:lnTo>
                    <a:pt x="61432" y="13610"/>
                  </a:lnTo>
                  <a:lnTo>
                    <a:pt x="29460" y="10447"/>
                  </a:lnTo>
                  <a:lnTo>
                    <a:pt x="7904" y="5752"/>
                  </a:lnTo>
                  <a:lnTo>
                    <a:pt x="0" y="0"/>
                  </a:lnTo>
                  <a:lnTo>
                    <a:pt x="0" y="131991"/>
                  </a:lnTo>
                  <a:lnTo>
                    <a:pt x="7904" y="137745"/>
                  </a:lnTo>
                  <a:lnTo>
                    <a:pt x="29460" y="142444"/>
                  </a:lnTo>
                  <a:lnTo>
                    <a:pt x="61432" y="145612"/>
                  </a:lnTo>
                  <a:lnTo>
                    <a:pt x="100584" y="146773"/>
                  </a:lnTo>
                  <a:lnTo>
                    <a:pt x="139735" y="145612"/>
                  </a:lnTo>
                  <a:lnTo>
                    <a:pt x="171707" y="142444"/>
                  </a:lnTo>
                  <a:lnTo>
                    <a:pt x="193263" y="137745"/>
                  </a:lnTo>
                  <a:lnTo>
                    <a:pt x="201168" y="131991"/>
                  </a:lnTo>
                  <a:lnTo>
                    <a:pt x="201168" y="0"/>
                  </a:lnTo>
                  <a:close/>
                </a:path>
              </a:pathLst>
            </a:custGeom>
            <a:solidFill>
              <a:srgbClr val="B7DEE8"/>
            </a:solidFill>
          </p:spPr>
          <p:txBody>
            <a:bodyPr wrap="square" lIns="0" tIns="0" rIns="0" bIns="0" rtlCol="0"/>
            <a:lstStyle/>
            <a:p>
              <a:endParaRPr/>
            </a:p>
          </p:txBody>
        </p:sp>
        <p:sp>
          <p:nvSpPr>
            <p:cNvPr id="197" name="object 121">
              <a:extLst>
                <a:ext uri="{FF2B5EF4-FFF2-40B4-BE49-F238E27FC236}">
                  <a16:creationId xmlns:a16="http://schemas.microsoft.com/office/drawing/2014/main" id="{BC993406-9CBE-5F2E-D8F5-530ACB255DD6}"/>
                </a:ext>
              </a:extLst>
            </p:cNvPr>
            <p:cNvSpPr/>
            <p:nvPr/>
          </p:nvSpPr>
          <p:spPr>
            <a:xfrm>
              <a:off x="8805671" y="2092458"/>
              <a:ext cx="201295" cy="29845"/>
            </a:xfrm>
            <a:custGeom>
              <a:avLst/>
              <a:gdLst/>
              <a:ahLst/>
              <a:cxnLst/>
              <a:rect l="l" t="t" r="r" b="b"/>
              <a:pathLst>
                <a:path w="201295" h="29844">
                  <a:moveTo>
                    <a:pt x="100584" y="0"/>
                  </a:moveTo>
                  <a:lnTo>
                    <a:pt x="61432" y="1159"/>
                  </a:lnTo>
                  <a:lnTo>
                    <a:pt x="29460" y="4322"/>
                  </a:lnTo>
                  <a:lnTo>
                    <a:pt x="7904" y="9017"/>
                  </a:lnTo>
                  <a:lnTo>
                    <a:pt x="0" y="14770"/>
                  </a:lnTo>
                  <a:lnTo>
                    <a:pt x="7904" y="20523"/>
                  </a:lnTo>
                  <a:lnTo>
                    <a:pt x="29460" y="25217"/>
                  </a:lnTo>
                  <a:lnTo>
                    <a:pt x="61432" y="28380"/>
                  </a:lnTo>
                  <a:lnTo>
                    <a:pt x="100584" y="29540"/>
                  </a:lnTo>
                  <a:lnTo>
                    <a:pt x="139735" y="28380"/>
                  </a:lnTo>
                  <a:lnTo>
                    <a:pt x="171707" y="25217"/>
                  </a:lnTo>
                  <a:lnTo>
                    <a:pt x="193263" y="20523"/>
                  </a:lnTo>
                  <a:lnTo>
                    <a:pt x="201168" y="14770"/>
                  </a:lnTo>
                  <a:lnTo>
                    <a:pt x="193263" y="9017"/>
                  </a:lnTo>
                  <a:lnTo>
                    <a:pt x="171707" y="4322"/>
                  </a:lnTo>
                  <a:lnTo>
                    <a:pt x="139735" y="1159"/>
                  </a:lnTo>
                  <a:lnTo>
                    <a:pt x="100584" y="0"/>
                  </a:lnTo>
                  <a:close/>
                </a:path>
              </a:pathLst>
            </a:custGeom>
            <a:solidFill>
              <a:srgbClr val="D3EBF0"/>
            </a:solidFill>
          </p:spPr>
          <p:txBody>
            <a:bodyPr wrap="square" lIns="0" tIns="0" rIns="0" bIns="0" rtlCol="0"/>
            <a:lstStyle/>
            <a:p>
              <a:endParaRPr/>
            </a:p>
          </p:txBody>
        </p:sp>
        <p:sp>
          <p:nvSpPr>
            <p:cNvPr id="198" name="object 122">
              <a:extLst>
                <a:ext uri="{FF2B5EF4-FFF2-40B4-BE49-F238E27FC236}">
                  <a16:creationId xmlns:a16="http://schemas.microsoft.com/office/drawing/2014/main" id="{AD958ABF-A958-2983-54BF-7713E6B1AA52}"/>
                </a:ext>
              </a:extLst>
            </p:cNvPr>
            <p:cNvSpPr/>
            <p:nvPr/>
          </p:nvSpPr>
          <p:spPr>
            <a:xfrm>
              <a:off x="8805671" y="2092458"/>
              <a:ext cx="201295" cy="161925"/>
            </a:xfrm>
            <a:custGeom>
              <a:avLst/>
              <a:gdLst/>
              <a:ahLst/>
              <a:cxnLst/>
              <a:rect l="l" t="t" r="r" b="b"/>
              <a:pathLst>
                <a:path w="201295" h="161925">
                  <a:moveTo>
                    <a:pt x="201168" y="14770"/>
                  </a:moveTo>
                  <a:lnTo>
                    <a:pt x="193263" y="20523"/>
                  </a:lnTo>
                  <a:lnTo>
                    <a:pt x="171707" y="25217"/>
                  </a:lnTo>
                  <a:lnTo>
                    <a:pt x="139735" y="28380"/>
                  </a:lnTo>
                  <a:lnTo>
                    <a:pt x="100584" y="29540"/>
                  </a:lnTo>
                  <a:lnTo>
                    <a:pt x="61432" y="28380"/>
                  </a:lnTo>
                  <a:lnTo>
                    <a:pt x="29460" y="25217"/>
                  </a:lnTo>
                  <a:lnTo>
                    <a:pt x="7904" y="20523"/>
                  </a:lnTo>
                  <a:lnTo>
                    <a:pt x="0" y="14770"/>
                  </a:lnTo>
                  <a:lnTo>
                    <a:pt x="7904" y="9017"/>
                  </a:lnTo>
                  <a:lnTo>
                    <a:pt x="29460" y="4322"/>
                  </a:lnTo>
                  <a:lnTo>
                    <a:pt x="61432" y="1159"/>
                  </a:lnTo>
                  <a:lnTo>
                    <a:pt x="100584" y="0"/>
                  </a:lnTo>
                  <a:lnTo>
                    <a:pt x="139735" y="1159"/>
                  </a:lnTo>
                  <a:lnTo>
                    <a:pt x="171707" y="4322"/>
                  </a:lnTo>
                  <a:lnTo>
                    <a:pt x="193263" y="9017"/>
                  </a:lnTo>
                  <a:lnTo>
                    <a:pt x="201168" y="14770"/>
                  </a:lnTo>
                  <a:close/>
                </a:path>
                <a:path w="201295" h="161925">
                  <a:moveTo>
                    <a:pt x="201168" y="14770"/>
                  </a:moveTo>
                  <a:lnTo>
                    <a:pt x="201168" y="146761"/>
                  </a:lnTo>
                  <a:lnTo>
                    <a:pt x="193263" y="152516"/>
                  </a:lnTo>
                  <a:lnTo>
                    <a:pt x="171707" y="157214"/>
                  </a:lnTo>
                  <a:lnTo>
                    <a:pt x="139735" y="160382"/>
                  </a:lnTo>
                  <a:lnTo>
                    <a:pt x="100584" y="161544"/>
                  </a:lnTo>
                  <a:lnTo>
                    <a:pt x="61432" y="160382"/>
                  </a:lnTo>
                  <a:lnTo>
                    <a:pt x="29460" y="157214"/>
                  </a:lnTo>
                  <a:lnTo>
                    <a:pt x="7904" y="152516"/>
                  </a:lnTo>
                  <a:lnTo>
                    <a:pt x="0" y="146761"/>
                  </a:lnTo>
                  <a:lnTo>
                    <a:pt x="0" y="14770"/>
                  </a:lnTo>
                </a:path>
              </a:pathLst>
            </a:custGeom>
            <a:ln w="9144">
              <a:solidFill>
                <a:srgbClr val="000000"/>
              </a:solidFill>
            </a:ln>
          </p:spPr>
          <p:txBody>
            <a:bodyPr wrap="square" lIns="0" tIns="0" rIns="0" bIns="0" rtlCol="0"/>
            <a:lstStyle/>
            <a:p>
              <a:endParaRPr/>
            </a:p>
          </p:txBody>
        </p:sp>
      </p:grpSp>
      <p:grpSp>
        <p:nvGrpSpPr>
          <p:cNvPr id="199" name="object 123">
            <a:extLst>
              <a:ext uri="{FF2B5EF4-FFF2-40B4-BE49-F238E27FC236}">
                <a16:creationId xmlns:a16="http://schemas.microsoft.com/office/drawing/2014/main" id="{4969CC4D-51F6-3881-EC92-37C5FDB32627}"/>
              </a:ext>
            </a:extLst>
          </p:cNvPr>
          <p:cNvGrpSpPr/>
          <p:nvPr/>
        </p:nvGrpSpPr>
        <p:grpSpPr>
          <a:xfrm>
            <a:off x="9373656" y="1887168"/>
            <a:ext cx="487680" cy="178435"/>
            <a:chOff x="8258556" y="2087886"/>
            <a:chExt cx="487680" cy="178435"/>
          </a:xfrm>
        </p:grpSpPr>
        <p:pic>
          <p:nvPicPr>
            <p:cNvPr id="200" name="object 124">
              <a:extLst>
                <a:ext uri="{FF2B5EF4-FFF2-40B4-BE49-F238E27FC236}">
                  <a16:creationId xmlns:a16="http://schemas.microsoft.com/office/drawing/2014/main" id="{E9019CCC-C36F-604F-848D-C4704B39441A}"/>
                </a:ext>
              </a:extLst>
            </p:cNvPr>
            <p:cNvPicPr/>
            <p:nvPr/>
          </p:nvPicPr>
          <p:blipFill>
            <a:blip r:embed="rId3" cstate="print"/>
            <a:stretch>
              <a:fillRect/>
            </a:stretch>
          </p:blipFill>
          <p:spPr>
            <a:xfrm>
              <a:off x="8258556" y="2087886"/>
              <a:ext cx="211836" cy="169163"/>
            </a:xfrm>
            <a:prstGeom prst="rect">
              <a:avLst/>
            </a:prstGeom>
          </p:spPr>
        </p:pic>
        <p:pic>
          <p:nvPicPr>
            <p:cNvPr id="201" name="object 125">
              <a:extLst>
                <a:ext uri="{FF2B5EF4-FFF2-40B4-BE49-F238E27FC236}">
                  <a16:creationId xmlns:a16="http://schemas.microsoft.com/office/drawing/2014/main" id="{0766024E-C21C-9F20-B2C7-D71996765CF3}"/>
                </a:ext>
              </a:extLst>
            </p:cNvPr>
            <p:cNvPicPr/>
            <p:nvPr/>
          </p:nvPicPr>
          <p:blipFill>
            <a:blip r:embed="rId4" cstate="print"/>
            <a:stretch>
              <a:fillRect/>
            </a:stretch>
          </p:blipFill>
          <p:spPr>
            <a:xfrm>
              <a:off x="8534400" y="2095505"/>
              <a:ext cx="211836" cy="170688"/>
            </a:xfrm>
            <a:prstGeom prst="rect">
              <a:avLst/>
            </a:prstGeom>
          </p:spPr>
        </p:pic>
      </p:grpSp>
      <p:sp>
        <p:nvSpPr>
          <p:cNvPr id="202" name="object 126">
            <a:extLst>
              <a:ext uri="{FF2B5EF4-FFF2-40B4-BE49-F238E27FC236}">
                <a16:creationId xmlns:a16="http://schemas.microsoft.com/office/drawing/2014/main" id="{B389F518-EED4-B661-6C22-AB1CE78A381F}"/>
              </a:ext>
            </a:extLst>
          </p:cNvPr>
          <p:cNvSpPr txBox="1"/>
          <p:nvPr/>
        </p:nvSpPr>
        <p:spPr>
          <a:xfrm>
            <a:off x="9291359" y="1778958"/>
            <a:ext cx="1457325" cy="376555"/>
          </a:xfrm>
          <a:prstGeom prst="rect">
            <a:avLst/>
          </a:prstGeom>
          <a:ln w="9144">
            <a:solidFill>
              <a:srgbClr val="000000"/>
            </a:solidFill>
          </a:ln>
        </p:spPr>
        <p:txBody>
          <a:bodyPr vert="horz" wrap="square" lIns="0" tIns="10795" rIns="0" bIns="0" rtlCol="0">
            <a:spAutoFit/>
          </a:bodyPr>
          <a:lstStyle/>
          <a:p>
            <a:pPr marL="629285">
              <a:lnSpc>
                <a:spcPct val="100000"/>
              </a:lnSpc>
              <a:spcBef>
                <a:spcPts val="85"/>
              </a:spcBef>
              <a:tabLst>
                <a:tab pos="998855" algn="l"/>
              </a:tabLst>
            </a:pPr>
            <a:r>
              <a:rPr sz="1050" b="1" i="1" spc="-15" baseline="3968" dirty="0">
                <a:latin typeface="メイリオ"/>
                <a:cs typeface="メイリオ"/>
              </a:rPr>
              <a:t>110	</a:t>
            </a:r>
            <a:r>
              <a:rPr sz="500" b="1" dirty="0">
                <a:latin typeface="メイリオ"/>
                <a:cs typeface="メイリオ"/>
              </a:rPr>
              <a:t>出力(万</a:t>
            </a:r>
            <a:r>
              <a:rPr sz="500" b="1" spc="-5" dirty="0">
                <a:latin typeface="メイリオ"/>
                <a:cs typeface="メイリオ"/>
              </a:rPr>
              <a:t>kW)</a:t>
            </a:r>
            <a:endParaRPr sz="500">
              <a:latin typeface="メイリオ"/>
              <a:cs typeface="メイリオ"/>
            </a:endParaRPr>
          </a:p>
          <a:p>
            <a:pPr marL="664845">
              <a:lnSpc>
                <a:spcPct val="100000"/>
              </a:lnSpc>
              <a:spcBef>
                <a:spcPts val="235"/>
              </a:spcBef>
              <a:tabLst>
                <a:tab pos="984885" algn="l"/>
              </a:tabLst>
            </a:pPr>
            <a:r>
              <a:rPr sz="700" b="1" dirty="0">
                <a:latin typeface="ＭＳ Ｐゴシック"/>
                <a:cs typeface="ＭＳ Ｐゴシック"/>
              </a:rPr>
              <a:t>２９	</a:t>
            </a:r>
            <a:r>
              <a:rPr sz="750" b="1" baseline="5555" dirty="0">
                <a:latin typeface="メイリオ"/>
                <a:cs typeface="メイリオ"/>
              </a:rPr>
              <a:t>年数</a:t>
            </a:r>
            <a:endParaRPr sz="750" baseline="5555">
              <a:latin typeface="メイリオ"/>
              <a:cs typeface="メイリオ"/>
            </a:endParaRPr>
          </a:p>
          <a:p>
            <a:pPr marL="118110">
              <a:lnSpc>
                <a:spcPct val="100000"/>
              </a:lnSpc>
              <a:spcBef>
                <a:spcPts val="290"/>
              </a:spcBef>
            </a:pPr>
            <a:r>
              <a:rPr sz="500" b="1" dirty="0">
                <a:latin typeface="メイリオ"/>
                <a:cs typeface="メイリオ"/>
              </a:rPr>
              <a:t>PWR    </a:t>
            </a:r>
            <a:r>
              <a:rPr sz="500" b="1" spc="35" dirty="0">
                <a:latin typeface="メイリオ"/>
                <a:cs typeface="メイリオ"/>
              </a:rPr>
              <a:t> </a:t>
            </a:r>
            <a:r>
              <a:rPr sz="500" b="1" dirty="0">
                <a:latin typeface="メイリオ"/>
                <a:cs typeface="メイリオ"/>
              </a:rPr>
              <a:t>BWR  </a:t>
            </a:r>
            <a:r>
              <a:rPr sz="500" b="1" spc="105" dirty="0">
                <a:latin typeface="メイリオ"/>
                <a:cs typeface="メイリオ"/>
              </a:rPr>
              <a:t> </a:t>
            </a:r>
            <a:r>
              <a:rPr sz="500" b="1" spc="-5" dirty="0">
                <a:latin typeface="メイリオ"/>
                <a:cs typeface="メイリオ"/>
              </a:rPr>
              <a:t>ABWR</a:t>
            </a:r>
            <a:endParaRPr sz="500">
              <a:latin typeface="メイリオ"/>
              <a:cs typeface="メイリオ"/>
            </a:endParaRPr>
          </a:p>
        </p:txBody>
      </p:sp>
      <p:grpSp>
        <p:nvGrpSpPr>
          <p:cNvPr id="203" name="object 127">
            <a:extLst>
              <a:ext uri="{FF2B5EF4-FFF2-40B4-BE49-F238E27FC236}">
                <a16:creationId xmlns:a16="http://schemas.microsoft.com/office/drawing/2014/main" id="{112CA157-B9B8-8600-2E5A-6C1A6BDD8200}"/>
              </a:ext>
            </a:extLst>
          </p:cNvPr>
          <p:cNvGrpSpPr/>
          <p:nvPr/>
        </p:nvGrpSpPr>
        <p:grpSpPr>
          <a:xfrm>
            <a:off x="10092983" y="1852109"/>
            <a:ext cx="156845" cy="135890"/>
            <a:chOff x="8977883" y="2052827"/>
            <a:chExt cx="156845" cy="135890"/>
          </a:xfrm>
        </p:grpSpPr>
        <p:sp>
          <p:nvSpPr>
            <p:cNvPr id="204" name="object 128">
              <a:extLst>
                <a:ext uri="{FF2B5EF4-FFF2-40B4-BE49-F238E27FC236}">
                  <a16:creationId xmlns:a16="http://schemas.microsoft.com/office/drawing/2014/main" id="{D198CF4E-E063-1E11-E993-7149953169A1}"/>
                </a:ext>
              </a:extLst>
            </p:cNvPr>
            <p:cNvSpPr/>
            <p:nvPr/>
          </p:nvSpPr>
          <p:spPr>
            <a:xfrm>
              <a:off x="9006839" y="2057399"/>
              <a:ext cx="127635" cy="0"/>
            </a:xfrm>
            <a:custGeom>
              <a:avLst/>
              <a:gdLst/>
              <a:ahLst/>
              <a:cxnLst/>
              <a:rect l="l" t="t" r="r" b="b"/>
              <a:pathLst>
                <a:path w="127634">
                  <a:moveTo>
                    <a:pt x="0" y="0"/>
                  </a:moveTo>
                  <a:lnTo>
                    <a:pt x="127393" y="0"/>
                  </a:lnTo>
                </a:path>
              </a:pathLst>
            </a:custGeom>
            <a:ln w="9144">
              <a:solidFill>
                <a:srgbClr val="000000"/>
              </a:solidFill>
            </a:ln>
          </p:spPr>
          <p:txBody>
            <a:bodyPr wrap="square" lIns="0" tIns="0" rIns="0" bIns="0" rtlCol="0"/>
            <a:lstStyle/>
            <a:p>
              <a:endParaRPr/>
            </a:p>
          </p:txBody>
        </p:sp>
        <p:sp>
          <p:nvSpPr>
            <p:cNvPr id="205" name="object 129">
              <a:extLst>
                <a:ext uri="{FF2B5EF4-FFF2-40B4-BE49-F238E27FC236}">
                  <a16:creationId xmlns:a16="http://schemas.microsoft.com/office/drawing/2014/main" id="{5D20DDF2-96D7-EE2D-A4D9-3A6E56587179}"/>
                </a:ext>
              </a:extLst>
            </p:cNvPr>
            <p:cNvSpPr/>
            <p:nvPr/>
          </p:nvSpPr>
          <p:spPr>
            <a:xfrm>
              <a:off x="8977883" y="2183891"/>
              <a:ext cx="153035" cy="0"/>
            </a:xfrm>
            <a:custGeom>
              <a:avLst/>
              <a:gdLst/>
              <a:ahLst/>
              <a:cxnLst/>
              <a:rect l="l" t="t" r="r" b="b"/>
              <a:pathLst>
                <a:path w="153034">
                  <a:moveTo>
                    <a:pt x="0" y="0"/>
                  </a:moveTo>
                  <a:lnTo>
                    <a:pt x="152882" y="0"/>
                  </a:lnTo>
                </a:path>
              </a:pathLst>
            </a:custGeom>
            <a:ln w="9144">
              <a:solidFill>
                <a:srgbClr val="000000"/>
              </a:solidFill>
            </a:ln>
          </p:spPr>
          <p:txBody>
            <a:bodyPr wrap="square" lIns="0" tIns="0" rIns="0" bIns="0" rtlCol="0"/>
            <a:lstStyle/>
            <a:p>
              <a:endParaRPr/>
            </a:p>
          </p:txBody>
        </p:sp>
      </p:grpSp>
      <p:sp>
        <p:nvSpPr>
          <p:cNvPr id="206" name="object 130">
            <a:extLst>
              <a:ext uri="{FF2B5EF4-FFF2-40B4-BE49-F238E27FC236}">
                <a16:creationId xmlns:a16="http://schemas.microsoft.com/office/drawing/2014/main" id="{237BD84D-DF06-9EA2-B7FE-E391833E307D}"/>
              </a:ext>
            </a:extLst>
          </p:cNvPr>
          <p:cNvSpPr txBox="1"/>
          <p:nvPr/>
        </p:nvSpPr>
        <p:spPr>
          <a:xfrm>
            <a:off x="5677891" y="6076286"/>
            <a:ext cx="5969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四国電力㈱ 伊方発電所</a:t>
            </a:r>
            <a:endParaRPr sz="900">
              <a:latin typeface="メイリオ"/>
              <a:cs typeface="メイリオ"/>
            </a:endParaRPr>
          </a:p>
        </p:txBody>
      </p:sp>
      <p:grpSp>
        <p:nvGrpSpPr>
          <p:cNvPr id="207" name="object 131">
            <a:extLst>
              <a:ext uri="{FF2B5EF4-FFF2-40B4-BE49-F238E27FC236}">
                <a16:creationId xmlns:a16="http://schemas.microsoft.com/office/drawing/2014/main" id="{61D260CA-19F9-0E89-7F11-FF4AC3B9C06D}"/>
              </a:ext>
            </a:extLst>
          </p:cNvPr>
          <p:cNvGrpSpPr/>
          <p:nvPr/>
        </p:nvGrpSpPr>
        <p:grpSpPr>
          <a:xfrm>
            <a:off x="2168120" y="3967236"/>
            <a:ext cx="4441190" cy="2397760"/>
            <a:chOff x="1053020" y="4167954"/>
            <a:chExt cx="4441190" cy="2397760"/>
          </a:xfrm>
        </p:grpSpPr>
        <p:sp>
          <p:nvSpPr>
            <p:cNvPr id="208" name="object 132">
              <a:extLst>
                <a:ext uri="{FF2B5EF4-FFF2-40B4-BE49-F238E27FC236}">
                  <a16:creationId xmlns:a16="http://schemas.microsoft.com/office/drawing/2014/main" id="{F9DAB3CD-18BE-0022-5FFE-A4B54127C4C5}"/>
                </a:ext>
              </a:extLst>
            </p:cNvPr>
            <p:cNvSpPr/>
            <p:nvPr/>
          </p:nvSpPr>
          <p:spPr>
            <a:xfrm>
              <a:off x="5201411" y="6333749"/>
              <a:ext cx="285115" cy="227329"/>
            </a:xfrm>
            <a:custGeom>
              <a:avLst/>
              <a:gdLst/>
              <a:ahLst/>
              <a:cxnLst/>
              <a:rect l="l" t="t" r="r" b="b"/>
              <a:pathLst>
                <a:path w="285114"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09" name="object 133">
              <a:extLst>
                <a:ext uri="{FF2B5EF4-FFF2-40B4-BE49-F238E27FC236}">
                  <a16:creationId xmlns:a16="http://schemas.microsoft.com/office/drawing/2014/main" id="{BFA1510C-381B-2300-E915-DA5AFFCA8D13}"/>
                </a:ext>
              </a:extLst>
            </p:cNvPr>
            <p:cNvSpPr/>
            <p:nvPr/>
          </p:nvSpPr>
          <p:spPr>
            <a:xfrm>
              <a:off x="5206746" y="6363461"/>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10" name="object 134">
              <a:extLst>
                <a:ext uri="{FF2B5EF4-FFF2-40B4-BE49-F238E27FC236}">
                  <a16:creationId xmlns:a16="http://schemas.microsoft.com/office/drawing/2014/main" id="{B15F450B-A34D-BAF1-75DA-5D2C75CD94A5}"/>
                </a:ext>
              </a:extLst>
            </p:cNvPr>
            <p:cNvSpPr/>
            <p:nvPr/>
          </p:nvSpPr>
          <p:spPr>
            <a:xfrm>
              <a:off x="5206746" y="6360412"/>
              <a:ext cx="271780" cy="180975"/>
            </a:xfrm>
            <a:custGeom>
              <a:avLst/>
              <a:gdLst/>
              <a:ahLst/>
              <a:cxnLst/>
              <a:rect l="l" t="t" r="r" b="b"/>
              <a:pathLst>
                <a:path w="271779" h="180975">
                  <a:moveTo>
                    <a:pt x="0" y="180974"/>
                  </a:moveTo>
                  <a:lnTo>
                    <a:pt x="271462" y="0"/>
                  </a:lnTo>
                </a:path>
              </a:pathLst>
            </a:custGeom>
            <a:ln w="25908">
              <a:solidFill>
                <a:srgbClr val="7E7E7E"/>
              </a:solidFill>
            </a:ln>
          </p:spPr>
          <p:txBody>
            <a:bodyPr wrap="square" lIns="0" tIns="0" rIns="0" bIns="0" rtlCol="0"/>
            <a:lstStyle/>
            <a:p>
              <a:endParaRPr/>
            </a:p>
          </p:txBody>
        </p:sp>
        <p:sp>
          <p:nvSpPr>
            <p:cNvPr id="211" name="object 135">
              <a:extLst>
                <a:ext uri="{FF2B5EF4-FFF2-40B4-BE49-F238E27FC236}">
                  <a16:creationId xmlns:a16="http://schemas.microsoft.com/office/drawing/2014/main" id="{AC01313B-B354-E38E-281C-B517DCA36164}"/>
                </a:ext>
              </a:extLst>
            </p:cNvPr>
            <p:cNvSpPr/>
            <p:nvPr/>
          </p:nvSpPr>
          <p:spPr>
            <a:xfrm>
              <a:off x="1059180" y="4172717"/>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212" name="object 136">
              <a:extLst>
                <a:ext uri="{FF2B5EF4-FFF2-40B4-BE49-F238E27FC236}">
                  <a16:creationId xmlns:a16="http://schemas.microsoft.com/office/drawing/2014/main" id="{CCB0FD65-39A2-5786-DE1E-B78240D6DA3C}"/>
                </a:ext>
              </a:extLst>
            </p:cNvPr>
            <p:cNvSpPr/>
            <p:nvPr/>
          </p:nvSpPr>
          <p:spPr>
            <a:xfrm>
              <a:off x="1066038" y="4202429"/>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213" name="object 137">
              <a:extLst>
                <a:ext uri="{FF2B5EF4-FFF2-40B4-BE49-F238E27FC236}">
                  <a16:creationId xmlns:a16="http://schemas.microsoft.com/office/drawing/2014/main" id="{96FCB5CB-2612-5C7F-5326-C32D93D5E050}"/>
                </a:ext>
              </a:extLst>
            </p:cNvPr>
            <p:cNvSpPr/>
            <p:nvPr/>
          </p:nvSpPr>
          <p:spPr>
            <a:xfrm>
              <a:off x="1066038" y="4199380"/>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214" name="object 138">
              <a:extLst>
                <a:ext uri="{FF2B5EF4-FFF2-40B4-BE49-F238E27FC236}">
                  <a16:creationId xmlns:a16="http://schemas.microsoft.com/office/drawing/2014/main" id="{2205834C-4381-6C3D-0AF6-AFB5E60AB02D}"/>
                </a:ext>
              </a:extLst>
            </p:cNvPr>
            <p:cNvSpPr/>
            <p:nvPr/>
          </p:nvSpPr>
          <p:spPr>
            <a:xfrm>
              <a:off x="1418844" y="4172717"/>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215" name="object 139">
            <a:extLst>
              <a:ext uri="{FF2B5EF4-FFF2-40B4-BE49-F238E27FC236}">
                <a16:creationId xmlns:a16="http://schemas.microsoft.com/office/drawing/2014/main" id="{9F5E5213-526C-53CC-679C-3E889EDDB937}"/>
              </a:ext>
            </a:extLst>
          </p:cNvPr>
          <p:cNvSpPr txBox="1"/>
          <p:nvPr/>
        </p:nvSpPr>
        <p:spPr>
          <a:xfrm>
            <a:off x="2187115" y="3828636"/>
            <a:ext cx="619125" cy="162560"/>
          </a:xfrm>
          <a:prstGeom prst="rect">
            <a:avLst/>
          </a:prstGeom>
        </p:spPr>
        <p:txBody>
          <a:bodyPr vert="horz" wrap="square" lIns="0" tIns="12700" rIns="0" bIns="0" rtlCol="0">
            <a:spAutoFit/>
          </a:bodyPr>
          <a:lstStyle/>
          <a:p>
            <a:pPr marL="12700">
              <a:lnSpc>
                <a:spcPct val="100000"/>
              </a:lnSpc>
              <a:spcBef>
                <a:spcPts val="100"/>
              </a:spcBef>
              <a:tabLst>
                <a:tab pos="372110" algn="l"/>
              </a:tabLst>
            </a:pPr>
            <a:r>
              <a:rPr sz="900" b="1" i="1" dirty="0">
                <a:solidFill>
                  <a:srgbClr val="7E7E7E"/>
                </a:solidFill>
                <a:latin typeface="メイリオ"/>
                <a:cs typeface="メイリオ"/>
              </a:rPr>
              <a:t>118	118</a:t>
            </a:r>
            <a:endParaRPr sz="900">
              <a:latin typeface="メイリオ"/>
              <a:cs typeface="メイリオ"/>
            </a:endParaRPr>
          </a:p>
        </p:txBody>
      </p:sp>
      <p:grpSp>
        <p:nvGrpSpPr>
          <p:cNvPr id="216" name="object 140">
            <a:extLst>
              <a:ext uri="{FF2B5EF4-FFF2-40B4-BE49-F238E27FC236}">
                <a16:creationId xmlns:a16="http://schemas.microsoft.com/office/drawing/2014/main" id="{032C07F1-ED9F-D990-66F6-3A541BCB3638}"/>
              </a:ext>
            </a:extLst>
          </p:cNvPr>
          <p:cNvGrpSpPr/>
          <p:nvPr/>
        </p:nvGrpSpPr>
        <p:grpSpPr>
          <a:xfrm>
            <a:off x="2527784" y="3985645"/>
            <a:ext cx="4443095" cy="2379345"/>
            <a:chOff x="1412684" y="4186363"/>
            <a:chExt cx="4443095" cy="2379345"/>
          </a:xfrm>
        </p:grpSpPr>
        <p:sp>
          <p:nvSpPr>
            <p:cNvPr id="217" name="object 141">
              <a:extLst>
                <a:ext uri="{FF2B5EF4-FFF2-40B4-BE49-F238E27FC236}">
                  <a16:creationId xmlns:a16="http://schemas.microsoft.com/office/drawing/2014/main" id="{0E822568-DEE9-F7A1-853F-19CD157E09CB}"/>
                </a:ext>
              </a:extLst>
            </p:cNvPr>
            <p:cNvSpPr/>
            <p:nvPr/>
          </p:nvSpPr>
          <p:spPr>
            <a:xfrm>
              <a:off x="1425702" y="4202429"/>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218" name="object 142">
              <a:extLst>
                <a:ext uri="{FF2B5EF4-FFF2-40B4-BE49-F238E27FC236}">
                  <a16:creationId xmlns:a16="http://schemas.microsoft.com/office/drawing/2014/main" id="{4B42B9B0-F1CB-F56A-A90D-AC11B5F7FBB9}"/>
                </a:ext>
              </a:extLst>
            </p:cNvPr>
            <p:cNvSpPr/>
            <p:nvPr/>
          </p:nvSpPr>
          <p:spPr>
            <a:xfrm>
              <a:off x="1425702" y="4199380"/>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219" name="object 143">
              <a:extLst>
                <a:ext uri="{FF2B5EF4-FFF2-40B4-BE49-F238E27FC236}">
                  <a16:creationId xmlns:a16="http://schemas.microsoft.com/office/drawing/2014/main" id="{EA378331-2E1B-EED3-6E08-2399FD19252E}"/>
                </a:ext>
              </a:extLst>
            </p:cNvPr>
            <p:cNvSpPr/>
            <p:nvPr/>
          </p:nvSpPr>
          <p:spPr>
            <a:xfrm>
              <a:off x="5564124" y="6333748"/>
              <a:ext cx="287020" cy="227329"/>
            </a:xfrm>
            <a:custGeom>
              <a:avLst/>
              <a:gdLst/>
              <a:ahLst/>
              <a:cxnLst/>
              <a:rect l="l" t="t" r="r" b="b"/>
              <a:pathLst>
                <a:path w="287020" h="227329">
                  <a:moveTo>
                    <a:pt x="286512" y="20764"/>
                  </a:moveTo>
                  <a:lnTo>
                    <a:pt x="275254" y="28847"/>
                  </a:lnTo>
                  <a:lnTo>
                    <a:pt x="244554" y="35447"/>
                  </a:lnTo>
                  <a:lnTo>
                    <a:pt x="199018" y="39897"/>
                  </a:lnTo>
                  <a:lnTo>
                    <a:pt x="143256" y="41529"/>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20" h="227329">
                  <a:moveTo>
                    <a:pt x="286512" y="20764"/>
                  </a:moveTo>
                  <a:lnTo>
                    <a:pt x="286512" y="206298"/>
                  </a:lnTo>
                  <a:lnTo>
                    <a:pt x="275254" y="214383"/>
                  </a:lnTo>
                  <a:lnTo>
                    <a:pt x="244554" y="220987"/>
                  </a:lnTo>
                  <a:lnTo>
                    <a:pt x="199018" y="225442"/>
                  </a:lnTo>
                  <a:lnTo>
                    <a:pt x="143256"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220" name="object 144">
            <a:extLst>
              <a:ext uri="{FF2B5EF4-FFF2-40B4-BE49-F238E27FC236}">
                <a16:creationId xmlns:a16="http://schemas.microsoft.com/office/drawing/2014/main" id="{98C68C18-D983-3894-FD58-F338038D1AFA}"/>
              </a:ext>
            </a:extLst>
          </p:cNvPr>
          <p:cNvSpPr txBox="1"/>
          <p:nvPr/>
        </p:nvSpPr>
        <p:spPr>
          <a:xfrm>
            <a:off x="6368392" y="5950141"/>
            <a:ext cx="916305" cy="398145"/>
          </a:xfrm>
          <a:prstGeom prst="rect">
            <a:avLst/>
          </a:prstGeom>
        </p:spPr>
        <p:txBody>
          <a:bodyPr vert="horz" wrap="square" lIns="0" tIns="52069" rIns="0" bIns="0" rtlCol="0">
            <a:spAutoFit/>
          </a:bodyPr>
          <a:lstStyle/>
          <a:p>
            <a:pPr marL="12700">
              <a:lnSpc>
                <a:spcPct val="100000"/>
              </a:lnSpc>
              <a:spcBef>
                <a:spcPts val="409"/>
              </a:spcBef>
              <a:tabLst>
                <a:tab pos="375920" algn="l"/>
                <a:tab pos="742315" algn="l"/>
              </a:tabLst>
            </a:pPr>
            <a:r>
              <a:rPr sz="900" b="1" i="1" dirty="0">
                <a:solidFill>
                  <a:srgbClr val="7E7E7E"/>
                </a:solidFill>
                <a:latin typeface="メイリオ"/>
                <a:cs typeface="メイリオ"/>
              </a:rPr>
              <a:t>57	57	</a:t>
            </a:r>
            <a:r>
              <a:rPr sz="1350" b="1" i="1" baseline="3086" dirty="0">
                <a:latin typeface="メイリオ"/>
                <a:cs typeface="メイリオ"/>
              </a:rPr>
              <a:t>89</a:t>
            </a:r>
            <a:endParaRPr sz="1350" baseline="3086">
              <a:latin typeface="メイリオ"/>
              <a:cs typeface="メイリオ"/>
            </a:endParaRPr>
          </a:p>
          <a:p>
            <a:pPr marR="5080" algn="r">
              <a:lnSpc>
                <a:spcPct val="100000"/>
              </a:lnSpc>
              <a:spcBef>
                <a:spcPts val="345"/>
              </a:spcBef>
            </a:pPr>
            <a:r>
              <a:rPr sz="1000" b="1" spc="5" dirty="0">
                <a:solidFill>
                  <a:srgbClr val="FFFFFF"/>
                </a:solidFill>
                <a:latin typeface="ＭＳ Ｐゴシック"/>
                <a:cs typeface="ＭＳ Ｐゴシック"/>
              </a:rPr>
              <a:t>２６</a:t>
            </a:r>
            <a:endParaRPr sz="1000">
              <a:latin typeface="ＭＳ Ｐゴシック"/>
              <a:cs typeface="ＭＳ Ｐゴシック"/>
            </a:endParaRPr>
          </a:p>
        </p:txBody>
      </p:sp>
      <p:grpSp>
        <p:nvGrpSpPr>
          <p:cNvPr id="221" name="object 145">
            <a:extLst>
              <a:ext uri="{FF2B5EF4-FFF2-40B4-BE49-F238E27FC236}">
                <a16:creationId xmlns:a16="http://schemas.microsoft.com/office/drawing/2014/main" id="{260029C9-2108-17C7-DFB9-4486DED603E2}"/>
              </a:ext>
            </a:extLst>
          </p:cNvPr>
          <p:cNvGrpSpPr/>
          <p:nvPr/>
        </p:nvGrpSpPr>
        <p:grpSpPr>
          <a:xfrm>
            <a:off x="6673064" y="6146677"/>
            <a:ext cx="300355" cy="210185"/>
            <a:chOff x="5557964" y="6347395"/>
            <a:chExt cx="300355" cy="210185"/>
          </a:xfrm>
        </p:grpSpPr>
        <p:sp>
          <p:nvSpPr>
            <p:cNvPr id="222" name="object 146">
              <a:extLst>
                <a:ext uri="{FF2B5EF4-FFF2-40B4-BE49-F238E27FC236}">
                  <a16:creationId xmlns:a16="http://schemas.microsoft.com/office/drawing/2014/main" id="{8BA3814E-9FFD-BC9E-5B18-A1BCAB05B011}"/>
                </a:ext>
              </a:extLst>
            </p:cNvPr>
            <p:cNvSpPr/>
            <p:nvPr/>
          </p:nvSpPr>
          <p:spPr>
            <a:xfrm>
              <a:off x="5570982" y="6363461"/>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23" name="object 147">
              <a:extLst>
                <a:ext uri="{FF2B5EF4-FFF2-40B4-BE49-F238E27FC236}">
                  <a16:creationId xmlns:a16="http://schemas.microsoft.com/office/drawing/2014/main" id="{9AA37AB8-CCB5-EC43-B663-8FFF5164E4ED}"/>
                </a:ext>
              </a:extLst>
            </p:cNvPr>
            <p:cNvSpPr/>
            <p:nvPr/>
          </p:nvSpPr>
          <p:spPr>
            <a:xfrm>
              <a:off x="5570982" y="6360412"/>
              <a:ext cx="271780" cy="180975"/>
            </a:xfrm>
            <a:custGeom>
              <a:avLst/>
              <a:gdLst/>
              <a:ahLst/>
              <a:cxnLst/>
              <a:rect l="l" t="t" r="r" b="b"/>
              <a:pathLst>
                <a:path w="271779" h="180975">
                  <a:moveTo>
                    <a:pt x="0" y="180974"/>
                  </a:moveTo>
                  <a:lnTo>
                    <a:pt x="271462" y="0"/>
                  </a:lnTo>
                </a:path>
              </a:pathLst>
            </a:custGeom>
            <a:ln w="25908">
              <a:solidFill>
                <a:srgbClr val="7E7E7E"/>
              </a:solidFill>
            </a:ln>
          </p:spPr>
          <p:txBody>
            <a:bodyPr wrap="square" lIns="0" tIns="0" rIns="0" bIns="0" rtlCol="0"/>
            <a:lstStyle/>
            <a:p>
              <a:endParaRPr/>
            </a:p>
          </p:txBody>
        </p:sp>
      </p:grpSp>
      <p:sp>
        <p:nvSpPr>
          <p:cNvPr id="224" name="object 148">
            <a:extLst>
              <a:ext uri="{FF2B5EF4-FFF2-40B4-BE49-F238E27FC236}">
                <a16:creationId xmlns:a16="http://schemas.microsoft.com/office/drawing/2014/main" id="{211C31C0-77CD-250E-AEBA-39B4720FC6A6}"/>
              </a:ext>
            </a:extLst>
          </p:cNvPr>
          <p:cNvSpPr txBox="1"/>
          <p:nvPr/>
        </p:nvSpPr>
        <p:spPr>
          <a:xfrm>
            <a:off x="1178062" y="6080244"/>
            <a:ext cx="9398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九州電力㈱</a:t>
            </a:r>
            <a:endParaRPr sz="900">
              <a:latin typeface="メイリオ"/>
              <a:cs typeface="メイリオ"/>
            </a:endParaRPr>
          </a:p>
          <a:p>
            <a:pPr marL="12700">
              <a:lnSpc>
                <a:spcPct val="100000"/>
              </a:lnSpc>
            </a:pPr>
            <a:r>
              <a:rPr sz="900" b="1" dirty="0">
                <a:latin typeface="メイリオ"/>
                <a:cs typeface="メイリオ"/>
              </a:rPr>
              <a:t>川内原子力発電所</a:t>
            </a:r>
            <a:endParaRPr sz="900">
              <a:latin typeface="メイリオ"/>
              <a:cs typeface="メイリオ"/>
            </a:endParaRPr>
          </a:p>
        </p:txBody>
      </p:sp>
      <p:sp>
        <p:nvSpPr>
          <p:cNvPr id="225" name="object 149">
            <a:extLst>
              <a:ext uri="{FF2B5EF4-FFF2-40B4-BE49-F238E27FC236}">
                <a16:creationId xmlns:a16="http://schemas.microsoft.com/office/drawing/2014/main" id="{F49F4D6D-13FD-0693-043C-A7BA86271D79}"/>
              </a:ext>
            </a:extLst>
          </p:cNvPr>
          <p:cNvSpPr txBox="1"/>
          <p:nvPr/>
        </p:nvSpPr>
        <p:spPr>
          <a:xfrm>
            <a:off x="2075600" y="6435589"/>
            <a:ext cx="855344"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(2015.8.11)</a:t>
            </a:r>
            <a:r>
              <a:rPr sz="500" spc="60" dirty="0">
                <a:latin typeface="メイリオ"/>
                <a:cs typeface="メイリオ"/>
              </a:rPr>
              <a:t> </a:t>
            </a:r>
            <a:r>
              <a:rPr sz="500" spc="-5" dirty="0">
                <a:latin typeface="メイリオ"/>
                <a:cs typeface="メイリオ"/>
              </a:rPr>
              <a:t>(2015.10.15)</a:t>
            </a:r>
            <a:endParaRPr sz="500">
              <a:latin typeface="メイリオ"/>
              <a:cs typeface="メイリオ"/>
            </a:endParaRPr>
          </a:p>
        </p:txBody>
      </p:sp>
      <p:grpSp>
        <p:nvGrpSpPr>
          <p:cNvPr id="226" name="object 150">
            <a:extLst>
              <a:ext uri="{FF2B5EF4-FFF2-40B4-BE49-F238E27FC236}">
                <a16:creationId xmlns:a16="http://schemas.microsoft.com/office/drawing/2014/main" id="{A8721FE0-BBB9-4086-094A-F768CBEEBDC4}"/>
              </a:ext>
            </a:extLst>
          </p:cNvPr>
          <p:cNvGrpSpPr/>
          <p:nvPr/>
        </p:nvGrpSpPr>
        <p:grpSpPr>
          <a:xfrm>
            <a:off x="8315809" y="5055371"/>
            <a:ext cx="1420495" cy="238125"/>
            <a:chOff x="7200709" y="5256089"/>
            <a:chExt cx="1420495" cy="238125"/>
          </a:xfrm>
        </p:grpSpPr>
        <p:sp>
          <p:nvSpPr>
            <p:cNvPr id="227" name="object 151">
              <a:extLst>
                <a:ext uri="{FF2B5EF4-FFF2-40B4-BE49-F238E27FC236}">
                  <a16:creationId xmlns:a16="http://schemas.microsoft.com/office/drawing/2014/main" id="{F8A57D65-8C11-BF76-A7F6-F28E3558AEAB}"/>
                </a:ext>
              </a:extLst>
            </p:cNvPr>
            <p:cNvSpPr/>
            <p:nvPr/>
          </p:nvSpPr>
          <p:spPr>
            <a:xfrm>
              <a:off x="8327135" y="5260853"/>
              <a:ext cx="285115" cy="228600"/>
            </a:xfrm>
            <a:custGeom>
              <a:avLst/>
              <a:gdLst/>
              <a:ahLst/>
              <a:cxnLst/>
              <a:rect l="l" t="t" r="r" b="b"/>
              <a:pathLst>
                <a:path w="285115" h="228600">
                  <a:moveTo>
                    <a:pt x="284988" y="20904"/>
                  </a:moveTo>
                  <a:lnTo>
                    <a:pt x="273790" y="29040"/>
                  </a:lnTo>
                  <a:lnTo>
                    <a:pt x="243254" y="35685"/>
                  </a:lnTo>
                  <a:lnTo>
                    <a:pt x="197961" y="40165"/>
                  </a:lnTo>
                  <a:lnTo>
                    <a:pt x="142494" y="41808"/>
                  </a:lnTo>
                  <a:lnTo>
                    <a:pt x="87026" y="40165"/>
                  </a:lnTo>
                  <a:lnTo>
                    <a:pt x="41733" y="35685"/>
                  </a:lnTo>
                  <a:lnTo>
                    <a:pt x="11197" y="29040"/>
                  </a:lnTo>
                  <a:lnTo>
                    <a:pt x="0" y="20904"/>
                  </a:lnTo>
                  <a:lnTo>
                    <a:pt x="11197" y="12767"/>
                  </a:lnTo>
                  <a:lnTo>
                    <a:pt x="41733" y="6122"/>
                  </a:lnTo>
                  <a:lnTo>
                    <a:pt x="87026" y="1642"/>
                  </a:lnTo>
                  <a:lnTo>
                    <a:pt x="142494" y="0"/>
                  </a:lnTo>
                  <a:lnTo>
                    <a:pt x="197961" y="1642"/>
                  </a:lnTo>
                  <a:lnTo>
                    <a:pt x="243254" y="6122"/>
                  </a:lnTo>
                  <a:lnTo>
                    <a:pt x="273790" y="12767"/>
                  </a:lnTo>
                  <a:lnTo>
                    <a:pt x="284988" y="20904"/>
                  </a:lnTo>
                  <a:close/>
                </a:path>
                <a:path w="285115" h="228600">
                  <a:moveTo>
                    <a:pt x="284988" y="20904"/>
                  </a:moveTo>
                  <a:lnTo>
                    <a:pt x="284988" y="207683"/>
                  </a:lnTo>
                  <a:lnTo>
                    <a:pt x="273790" y="215826"/>
                  </a:lnTo>
                  <a:lnTo>
                    <a:pt x="243254" y="222475"/>
                  </a:lnTo>
                  <a:lnTo>
                    <a:pt x="197961" y="226956"/>
                  </a:lnTo>
                  <a:lnTo>
                    <a:pt x="142494" y="228599"/>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228" name="object 152">
              <a:extLst>
                <a:ext uri="{FF2B5EF4-FFF2-40B4-BE49-F238E27FC236}">
                  <a16:creationId xmlns:a16="http://schemas.microsoft.com/office/drawing/2014/main" id="{F73E5706-0430-E3AF-F64D-D01311E9FCB4}"/>
                </a:ext>
              </a:extLst>
            </p:cNvPr>
            <p:cNvSpPr/>
            <p:nvPr/>
          </p:nvSpPr>
          <p:spPr>
            <a:xfrm>
              <a:off x="8333993" y="5290565"/>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29" name="object 153">
              <a:extLst>
                <a:ext uri="{FF2B5EF4-FFF2-40B4-BE49-F238E27FC236}">
                  <a16:creationId xmlns:a16="http://schemas.microsoft.com/office/drawing/2014/main" id="{FF4DC657-8986-8A26-7705-1C5010673DA1}"/>
                </a:ext>
              </a:extLst>
            </p:cNvPr>
            <p:cNvSpPr/>
            <p:nvPr/>
          </p:nvSpPr>
          <p:spPr>
            <a:xfrm>
              <a:off x="8333993" y="528904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230" name="object 154">
              <a:extLst>
                <a:ext uri="{FF2B5EF4-FFF2-40B4-BE49-F238E27FC236}">
                  <a16:creationId xmlns:a16="http://schemas.microsoft.com/office/drawing/2014/main" id="{55035526-DC6B-C1AF-1DF0-4A046FF5C91C}"/>
                </a:ext>
              </a:extLst>
            </p:cNvPr>
            <p:cNvSpPr/>
            <p:nvPr/>
          </p:nvSpPr>
          <p:spPr>
            <a:xfrm>
              <a:off x="7946135" y="5260853"/>
              <a:ext cx="285115" cy="228600"/>
            </a:xfrm>
            <a:custGeom>
              <a:avLst/>
              <a:gdLst/>
              <a:ahLst/>
              <a:cxnLst/>
              <a:rect l="l" t="t" r="r" b="b"/>
              <a:pathLst>
                <a:path w="285115" h="228600">
                  <a:moveTo>
                    <a:pt x="284988" y="20904"/>
                  </a:moveTo>
                  <a:lnTo>
                    <a:pt x="273790" y="29040"/>
                  </a:lnTo>
                  <a:lnTo>
                    <a:pt x="243254" y="35685"/>
                  </a:lnTo>
                  <a:lnTo>
                    <a:pt x="197961" y="40165"/>
                  </a:lnTo>
                  <a:lnTo>
                    <a:pt x="142494" y="41808"/>
                  </a:lnTo>
                  <a:lnTo>
                    <a:pt x="87026" y="40165"/>
                  </a:lnTo>
                  <a:lnTo>
                    <a:pt x="41733" y="35685"/>
                  </a:lnTo>
                  <a:lnTo>
                    <a:pt x="11197" y="29040"/>
                  </a:lnTo>
                  <a:lnTo>
                    <a:pt x="0" y="20904"/>
                  </a:lnTo>
                  <a:lnTo>
                    <a:pt x="11197" y="12767"/>
                  </a:lnTo>
                  <a:lnTo>
                    <a:pt x="41733" y="6122"/>
                  </a:lnTo>
                  <a:lnTo>
                    <a:pt x="87026" y="1642"/>
                  </a:lnTo>
                  <a:lnTo>
                    <a:pt x="142494" y="0"/>
                  </a:lnTo>
                  <a:lnTo>
                    <a:pt x="197961" y="1642"/>
                  </a:lnTo>
                  <a:lnTo>
                    <a:pt x="243254" y="6122"/>
                  </a:lnTo>
                  <a:lnTo>
                    <a:pt x="273790" y="12767"/>
                  </a:lnTo>
                  <a:lnTo>
                    <a:pt x="284988" y="20904"/>
                  </a:lnTo>
                  <a:close/>
                </a:path>
                <a:path w="285115" h="228600">
                  <a:moveTo>
                    <a:pt x="284988" y="20904"/>
                  </a:moveTo>
                  <a:lnTo>
                    <a:pt x="284988" y="207683"/>
                  </a:lnTo>
                  <a:lnTo>
                    <a:pt x="273790" y="215826"/>
                  </a:lnTo>
                  <a:lnTo>
                    <a:pt x="243254" y="222475"/>
                  </a:lnTo>
                  <a:lnTo>
                    <a:pt x="197961" y="226956"/>
                  </a:lnTo>
                  <a:lnTo>
                    <a:pt x="142494" y="228599"/>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231" name="object 155">
              <a:extLst>
                <a:ext uri="{FF2B5EF4-FFF2-40B4-BE49-F238E27FC236}">
                  <a16:creationId xmlns:a16="http://schemas.microsoft.com/office/drawing/2014/main" id="{284A90AA-BEBE-FD57-6665-58B3D1A769F9}"/>
                </a:ext>
              </a:extLst>
            </p:cNvPr>
            <p:cNvSpPr/>
            <p:nvPr/>
          </p:nvSpPr>
          <p:spPr>
            <a:xfrm>
              <a:off x="7952993" y="5290565"/>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32" name="object 156">
              <a:extLst>
                <a:ext uri="{FF2B5EF4-FFF2-40B4-BE49-F238E27FC236}">
                  <a16:creationId xmlns:a16="http://schemas.microsoft.com/office/drawing/2014/main" id="{4E8E795E-6F96-CDE8-034A-213B9B8E2E10}"/>
                </a:ext>
              </a:extLst>
            </p:cNvPr>
            <p:cNvSpPr/>
            <p:nvPr/>
          </p:nvSpPr>
          <p:spPr>
            <a:xfrm>
              <a:off x="7952993" y="528904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233" name="object 157">
              <a:extLst>
                <a:ext uri="{FF2B5EF4-FFF2-40B4-BE49-F238E27FC236}">
                  <a16:creationId xmlns:a16="http://schemas.microsoft.com/office/drawing/2014/main" id="{9734197B-5A1B-8334-54CA-DD7B9AE15848}"/>
                </a:ext>
              </a:extLst>
            </p:cNvPr>
            <p:cNvSpPr/>
            <p:nvPr/>
          </p:nvSpPr>
          <p:spPr>
            <a:xfrm>
              <a:off x="7575803" y="5260851"/>
              <a:ext cx="287020" cy="228600"/>
            </a:xfrm>
            <a:custGeom>
              <a:avLst/>
              <a:gdLst/>
              <a:ahLst/>
              <a:cxnLst/>
              <a:rect l="l" t="t" r="r" b="b"/>
              <a:pathLst>
                <a:path w="287020" h="228600">
                  <a:moveTo>
                    <a:pt x="286511" y="20904"/>
                  </a:moveTo>
                  <a:lnTo>
                    <a:pt x="275254" y="29040"/>
                  </a:lnTo>
                  <a:lnTo>
                    <a:pt x="244554" y="35685"/>
                  </a:lnTo>
                  <a:lnTo>
                    <a:pt x="199018" y="40165"/>
                  </a:lnTo>
                  <a:lnTo>
                    <a:pt x="143255" y="41808"/>
                  </a:lnTo>
                  <a:lnTo>
                    <a:pt x="87493" y="40165"/>
                  </a:lnTo>
                  <a:lnTo>
                    <a:pt x="41957" y="35685"/>
                  </a:lnTo>
                  <a:lnTo>
                    <a:pt x="11257" y="29040"/>
                  </a:lnTo>
                  <a:lnTo>
                    <a:pt x="0" y="20904"/>
                  </a:lnTo>
                  <a:lnTo>
                    <a:pt x="11257" y="12767"/>
                  </a:lnTo>
                  <a:lnTo>
                    <a:pt x="41957" y="6122"/>
                  </a:lnTo>
                  <a:lnTo>
                    <a:pt x="87493" y="1642"/>
                  </a:lnTo>
                  <a:lnTo>
                    <a:pt x="143255" y="0"/>
                  </a:lnTo>
                  <a:lnTo>
                    <a:pt x="199018" y="1642"/>
                  </a:lnTo>
                  <a:lnTo>
                    <a:pt x="244554" y="6122"/>
                  </a:lnTo>
                  <a:lnTo>
                    <a:pt x="275254" y="12767"/>
                  </a:lnTo>
                  <a:lnTo>
                    <a:pt x="286511" y="20904"/>
                  </a:lnTo>
                  <a:close/>
                </a:path>
                <a:path w="287020" h="228600">
                  <a:moveTo>
                    <a:pt x="286511" y="20904"/>
                  </a:moveTo>
                  <a:lnTo>
                    <a:pt x="286511" y="207683"/>
                  </a:lnTo>
                  <a:lnTo>
                    <a:pt x="275254" y="215826"/>
                  </a:lnTo>
                  <a:lnTo>
                    <a:pt x="244554" y="222475"/>
                  </a:lnTo>
                  <a:lnTo>
                    <a:pt x="199018" y="226956"/>
                  </a:lnTo>
                  <a:lnTo>
                    <a:pt x="143255"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234" name="object 158">
              <a:extLst>
                <a:ext uri="{FF2B5EF4-FFF2-40B4-BE49-F238E27FC236}">
                  <a16:creationId xmlns:a16="http://schemas.microsoft.com/office/drawing/2014/main" id="{CC6D0608-A909-A38C-BEAF-BDC3DF2B91BD}"/>
                </a:ext>
              </a:extLst>
            </p:cNvPr>
            <p:cNvSpPr/>
            <p:nvPr/>
          </p:nvSpPr>
          <p:spPr>
            <a:xfrm>
              <a:off x="7582661" y="5290565"/>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35" name="object 159">
              <a:extLst>
                <a:ext uri="{FF2B5EF4-FFF2-40B4-BE49-F238E27FC236}">
                  <a16:creationId xmlns:a16="http://schemas.microsoft.com/office/drawing/2014/main" id="{4F47F4B0-4426-6DE8-3268-280395012044}"/>
                </a:ext>
              </a:extLst>
            </p:cNvPr>
            <p:cNvSpPr/>
            <p:nvPr/>
          </p:nvSpPr>
          <p:spPr>
            <a:xfrm>
              <a:off x="7582661" y="528904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236" name="object 160">
              <a:extLst>
                <a:ext uri="{FF2B5EF4-FFF2-40B4-BE49-F238E27FC236}">
                  <a16:creationId xmlns:a16="http://schemas.microsoft.com/office/drawing/2014/main" id="{91B4F70F-2FF1-FE59-461E-6AFC057682A5}"/>
                </a:ext>
              </a:extLst>
            </p:cNvPr>
            <p:cNvSpPr/>
            <p:nvPr/>
          </p:nvSpPr>
          <p:spPr>
            <a:xfrm>
              <a:off x="7205471" y="5260851"/>
              <a:ext cx="287020" cy="228600"/>
            </a:xfrm>
            <a:custGeom>
              <a:avLst/>
              <a:gdLst/>
              <a:ahLst/>
              <a:cxnLst/>
              <a:rect l="l" t="t" r="r" b="b"/>
              <a:pathLst>
                <a:path w="287020" h="228600">
                  <a:moveTo>
                    <a:pt x="286511" y="20904"/>
                  </a:moveTo>
                  <a:lnTo>
                    <a:pt x="275254" y="29040"/>
                  </a:lnTo>
                  <a:lnTo>
                    <a:pt x="244554" y="35685"/>
                  </a:lnTo>
                  <a:lnTo>
                    <a:pt x="199018" y="40165"/>
                  </a:lnTo>
                  <a:lnTo>
                    <a:pt x="143255" y="41808"/>
                  </a:lnTo>
                  <a:lnTo>
                    <a:pt x="87493" y="40165"/>
                  </a:lnTo>
                  <a:lnTo>
                    <a:pt x="41957" y="35685"/>
                  </a:lnTo>
                  <a:lnTo>
                    <a:pt x="11257" y="29040"/>
                  </a:lnTo>
                  <a:lnTo>
                    <a:pt x="0" y="20904"/>
                  </a:lnTo>
                  <a:lnTo>
                    <a:pt x="11257" y="12767"/>
                  </a:lnTo>
                  <a:lnTo>
                    <a:pt x="41957" y="6122"/>
                  </a:lnTo>
                  <a:lnTo>
                    <a:pt x="87493" y="1642"/>
                  </a:lnTo>
                  <a:lnTo>
                    <a:pt x="143255" y="0"/>
                  </a:lnTo>
                  <a:lnTo>
                    <a:pt x="199018" y="1642"/>
                  </a:lnTo>
                  <a:lnTo>
                    <a:pt x="244554" y="6122"/>
                  </a:lnTo>
                  <a:lnTo>
                    <a:pt x="275254" y="12767"/>
                  </a:lnTo>
                  <a:lnTo>
                    <a:pt x="286511" y="20904"/>
                  </a:lnTo>
                  <a:close/>
                </a:path>
                <a:path w="287020" h="228600">
                  <a:moveTo>
                    <a:pt x="286511" y="20904"/>
                  </a:moveTo>
                  <a:lnTo>
                    <a:pt x="286511" y="207683"/>
                  </a:lnTo>
                  <a:lnTo>
                    <a:pt x="275254" y="215826"/>
                  </a:lnTo>
                  <a:lnTo>
                    <a:pt x="244554" y="222475"/>
                  </a:lnTo>
                  <a:lnTo>
                    <a:pt x="199018" y="226956"/>
                  </a:lnTo>
                  <a:lnTo>
                    <a:pt x="143255"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grpSp>
      <p:sp>
        <p:nvSpPr>
          <p:cNvPr id="237" name="object 161">
            <a:extLst>
              <a:ext uri="{FF2B5EF4-FFF2-40B4-BE49-F238E27FC236}">
                <a16:creationId xmlns:a16="http://schemas.microsoft.com/office/drawing/2014/main" id="{9B97725D-4BF0-6EEF-D91C-711E0BF55E3E}"/>
              </a:ext>
            </a:extLst>
          </p:cNvPr>
          <p:cNvSpPr txBox="1"/>
          <p:nvPr/>
        </p:nvSpPr>
        <p:spPr>
          <a:xfrm>
            <a:off x="8333878" y="4917292"/>
            <a:ext cx="1379855" cy="162560"/>
          </a:xfrm>
          <a:prstGeom prst="rect">
            <a:avLst/>
          </a:prstGeom>
        </p:spPr>
        <p:txBody>
          <a:bodyPr vert="horz" wrap="square" lIns="0" tIns="12700" rIns="0" bIns="0" rtlCol="0">
            <a:spAutoFit/>
          </a:bodyPr>
          <a:lstStyle/>
          <a:p>
            <a:pPr marL="12700">
              <a:lnSpc>
                <a:spcPct val="100000"/>
              </a:lnSpc>
              <a:spcBef>
                <a:spcPts val="100"/>
              </a:spcBef>
              <a:tabLst>
                <a:tab pos="382270" algn="l"/>
                <a:tab pos="752475" algn="l"/>
                <a:tab pos="1133475" algn="l"/>
              </a:tabLst>
            </a:pPr>
            <a:r>
              <a:rPr sz="900" b="1" i="1" dirty="0">
                <a:solidFill>
                  <a:srgbClr val="7E7E7E"/>
                </a:solidFill>
                <a:latin typeface="メイリオ"/>
                <a:cs typeface="メイリオ"/>
              </a:rPr>
              <a:t>110	110	110	110</a:t>
            </a:r>
            <a:endParaRPr sz="900">
              <a:latin typeface="メイリオ"/>
              <a:cs typeface="メイリオ"/>
            </a:endParaRPr>
          </a:p>
        </p:txBody>
      </p:sp>
      <p:grpSp>
        <p:nvGrpSpPr>
          <p:cNvPr id="238" name="object 162">
            <a:extLst>
              <a:ext uri="{FF2B5EF4-FFF2-40B4-BE49-F238E27FC236}">
                <a16:creationId xmlns:a16="http://schemas.microsoft.com/office/drawing/2014/main" id="{6EC06196-FCD0-DDFB-BBC9-C247247D6245}"/>
              </a:ext>
            </a:extLst>
          </p:cNvPr>
          <p:cNvGrpSpPr/>
          <p:nvPr/>
        </p:nvGrpSpPr>
        <p:grpSpPr>
          <a:xfrm>
            <a:off x="2135989" y="1827599"/>
            <a:ext cx="6478905" cy="3456304"/>
            <a:chOff x="1020889" y="2028317"/>
            <a:chExt cx="6478905" cy="3456304"/>
          </a:xfrm>
        </p:grpSpPr>
        <p:sp>
          <p:nvSpPr>
            <p:cNvPr id="239" name="object 163">
              <a:extLst>
                <a:ext uri="{FF2B5EF4-FFF2-40B4-BE49-F238E27FC236}">
                  <a16:creationId xmlns:a16="http://schemas.microsoft.com/office/drawing/2014/main" id="{B123D19C-5CB9-7A6F-1EFE-115F01EF84B7}"/>
                </a:ext>
              </a:extLst>
            </p:cNvPr>
            <p:cNvSpPr/>
            <p:nvPr/>
          </p:nvSpPr>
          <p:spPr>
            <a:xfrm>
              <a:off x="7212330" y="5290566"/>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40" name="object 164">
              <a:extLst>
                <a:ext uri="{FF2B5EF4-FFF2-40B4-BE49-F238E27FC236}">
                  <a16:creationId xmlns:a16="http://schemas.microsoft.com/office/drawing/2014/main" id="{322902DF-B51D-DBB5-D516-DE7889C961C0}"/>
                </a:ext>
              </a:extLst>
            </p:cNvPr>
            <p:cNvSpPr/>
            <p:nvPr/>
          </p:nvSpPr>
          <p:spPr>
            <a:xfrm>
              <a:off x="7212330" y="528904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241" name="object 165">
              <a:extLst>
                <a:ext uri="{FF2B5EF4-FFF2-40B4-BE49-F238E27FC236}">
                  <a16:creationId xmlns:a16="http://schemas.microsoft.com/office/drawing/2014/main" id="{E997A443-1060-2528-28E1-E69EE212EC76}"/>
                </a:ext>
              </a:extLst>
            </p:cNvPr>
            <p:cNvSpPr/>
            <p:nvPr/>
          </p:nvSpPr>
          <p:spPr>
            <a:xfrm>
              <a:off x="3245358" y="2042922"/>
              <a:ext cx="763905" cy="414655"/>
            </a:xfrm>
            <a:custGeom>
              <a:avLst/>
              <a:gdLst/>
              <a:ahLst/>
              <a:cxnLst/>
              <a:rect l="l" t="t" r="r" b="b"/>
              <a:pathLst>
                <a:path w="763904" h="414655">
                  <a:moveTo>
                    <a:pt x="711149" y="0"/>
                  </a:moveTo>
                  <a:lnTo>
                    <a:pt x="52374" y="0"/>
                  </a:lnTo>
                  <a:lnTo>
                    <a:pt x="31986" y="4115"/>
                  </a:lnTo>
                  <a:lnTo>
                    <a:pt x="15338" y="15338"/>
                  </a:lnTo>
                  <a:lnTo>
                    <a:pt x="4115" y="31986"/>
                  </a:lnTo>
                  <a:lnTo>
                    <a:pt x="0" y="52374"/>
                  </a:lnTo>
                  <a:lnTo>
                    <a:pt x="0" y="362153"/>
                  </a:lnTo>
                  <a:lnTo>
                    <a:pt x="4115" y="382541"/>
                  </a:lnTo>
                  <a:lnTo>
                    <a:pt x="15338" y="399189"/>
                  </a:lnTo>
                  <a:lnTo>
                    <a:pt x="31986" y="410412"/>
                  </a:lnTo>
                  <a:lnTo>
                    <a:pt x="52374" y="414528"/>
                  </a:lnTo>
                  <a:lnTo>
                    <a:pt x="711149" y="414528"/>
                  </a:lnTo>
                  <a:lnTo>
                    <a:pt x="731537" y="410412"/>
                  </a:lnTo>
                  <a:lnTo>
                    <a:pt x="748185" y="399189"/>
                  </a:lnTo>
                  <a:lnTo>
                    <a:pt x="759408" y="382541"/>
                  </a:lnTo>
                  <a:lnTo>
                    <a:pt x="763524" y="362153"/>
                  </a:lnTo>
                  <a:lnTo>
                    <a:pt x="763524" y="52374"/>
                  </a:lnTo>
                  <a:lnTo>
                    <a:pt x="759408" y="31986"/>
                  </a:lnTo>
                  <a:lnTo>
                    <a:pt x="748185" y="15338"/>
                  </a:lnTo>
                  <a:lnTo>
                    <a:pt x="731537" y="4115"/>
                  </a:lnTo>
                  <a:lnTo>
                    <a:pt x="711149" y="0"/>
                  </a:lnTo>
                  <a:close/>
                </a:path>
              </a:pathLst>
            </a:custGeom>
            <a:solidFill>
              <a:srgbClr val="F9C090"/>
            </a:solidFill>
          </p:spPr>
          <p:txBody>
            <a:bodyPr wrap="square" lIns="0" tIns="0" rIns="0" bIns="0" rtlCol="0"/>
            <a:lstStyle/>
            <a:p>
              <a:endParaRPr/>
            </a:p>
          </p:txBody>
        </p:sp>
        <p:sp>
          <p:nvSpPr>
            <p:cNvPr id="242" name="object 166">
              <a:extLst>
                <a:ext uri="{FF2B5EF4-FFF2-40B4-BE49-F238E27FC236}">
                  <a16:creationId xmlns:a16="http://schemas.microsoft.com/office/drawing/2014/main" id="{3A35A1E0-BF95-572F-2C95-513CA2E9C76A}"/>
                </a:ext>
              </a:extLst>
            </p:cNvPr>
            <p:cNvSpPr/>
            <p:nvPr/>
          </p:nvSpPr>
          <p:spPr>
            <a:xfrm>
              <a:off x="3245358" y="2042922"/>
              <a:ext cx="763905" cy="414655"/>
            </a:xfrm>
            <a:custGeom>
              <a:avLst/>
              <a:gdLst/>
              <a:ahLst/>
              <a:cxnLst/>
              <a:rect l="l" t="t" r="r" b="b"/>
              <a:pathLst>
                <a:path w="763904" h="414655">
                  <a:moveTo>
                    <a:pt x="0" y="52374"/>
                  </a:moveTo>
                  <a:lnTo>
                    <a:pt x="4115" y="31986"/>
                  </a:lnTo>
                  <a:lnTo>
                    <a:pt x="15338" y="15338"/>
                  </a:lnTo>
                  <a:lnTo>
                    <a:pt x="31986" y="4115"/>
                  </a:lnTo>
                  <a:lnTo>
                    <a:pt x="52374" y="0"/>
                  </a:lnTo>
                  <a:lnTo>
                    <a:pt x="711149" y="0"/>
                  </a:lnTo>
                  <a:lnTo>
                    <a:pt x="731537" y="4115"/>
                  </a:lnTo>
                  <a:lnTo>
                    <a:pt x="748185" y="15338"/>
                  </a:lnTo>
                  <a:lnTo>
                    <a:pt x="759408" y="31986"/>
                  </a:lnTo>
                  <a:lnTo>
                    <a:pt x="763524" y="52374"/>
                  </a:lnTo>
                  <a:lnTo>
                    <a:pt x="763524" y="362153"/>
                  </a:lnTo>
                  <a:lnTo>
                    <a:pt x="759408" y="382541"/>
                  </a:lnTo>
                  <a:lnTo>
                    <a:pt x="748185" y="399189"/>
                  </a:lnTo>
                  <a:lnTo>
                    <a:pt x="731537" y="410412"/>
                  </a:lnTo>
                  <a:lnTo>
                    <a:pt x="711149" y="414528"/>
                  </a:lnTo>
                  <a:lnTo>
                    <a:pt x="52374" y="414528"/>
                  </a:lnTo>
                  <a:lnTo>
                    <a:pt x="31986" y="410412"/>
                  </a:lnTo>
                  <a:lnTo>
                    <a:pt x="15338" y="399189"/>
                  </a:lnTo>
                  <a:lnTo>
                    <a:pt x="4115" y="382541"/>
                  </a:lnTo>
                  <a:lnTo>
                    <a:pt x="0" y="362153"/>
                  </a:lnTo>
                  <a:lnTo>
                    <a:pt x="0" y="52374"/>
                  </a:lnTo>
                  <a:close/>
                </a:path>
              </a:pathLst>
            </a:custGeom>
            <a:ln w="28955">
              <a:solidFill>
                <a:srgbClr val="F79546"/>
              </a:solidFill>
              <a:prstDash val="dash"/>
            </a:ln>
          </p:spPr>
          <p:txBody>
            <a:bodyPr wrap="square" lIns="0" tIns="0" rIns="0" bIns="0" rtlCol="0"/>
            <a:lstStyle/>
            <a:p>
              <a:endParaRPr/>
            </a:p>
          </p:txBody>
        </p:sp>
        <p:sp>
          <p:nvSpPr>
            <p:cNvPr id="243" name="object 167">
              <a:extLst>
                <a:ext uri="{FF2B5EF4-FFF2-40B4-BE49-F238E27FC236}">
                  <a16:creationId xmlns:a16="http://schemas.microsoft.com/office/drawing/2014/main" id="{3D46AF71-7DCE-5363-8D76-E5027B1450C4}"/>
                </a:ext>
              </a:extLst>
            </p:cNvPr>
            <p:cNvSpPr/>
            <p:nvPr/>
          </p:nvSpPr>
          <p:spPr>
            <a:xfrm>
              <a:off x="3285744"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B7DEE8"/>
            </a:solidFill>
          </p:spPr>
          <p:txBody>
            <a:bodyPr wrap="square" lIns="0" tIns="0" rIns="0" bIns="0" rtlCol="0"/>
            <a:lstStyle/>
            <a:p>
              <a:endParaRPr/>
            </a:p>
          </p:txBody>
        </p:sp>
        <p:sp>
          <p:nvSpPr>
            <p:cNvPr id="244" name="object 168">
              <a:extLst>
                <a:ext uri="{FF2B5EF4-FFF2-40B4-BE49-F238E27FC236}">
                  <a16:creationId xmlns:a16="http://schemas.microsoft.com/office/drawing/2014/main" id="{F5C5E2B9-ED52-1024-16D1-2E7F021C545D}"/>
                </a:ext>
              </a:extLst>
            </p:cNvPr>
            <p:cNvSpPr/>
            <p:nvPr/>
          </p:nvSpPr>
          <p:spPr>
            <a:xfrm>
              <a:off x="3285744"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D3EBF0"/>
            </a:solidFill>
          </p:spPr>
          <p:txBody>
            <a:bodyPr wrap="square" lIns="0" tIns="0" rIns="0" bIns="0" rtlCol="0"/>
            <a:lstStyle/>
            <a:p>
              <a:endParaRPr/>
            </a:p>
          </p:txBody>
        </p:sp>
        <p:sp>
          <p:nvSpPr>
            <p:cNvPr id="245" name="object 169">
              <a:extLst>
                <a:ext uri="{FF2B5EF4-FFF2-40B4-BE49-F238E27FC236}">
                  <a16:creationId xmlns:a16="http://schemas.microsoft.com/office/drawing/2014/main" id="{8A188D12-6752-6F5D-20B9-FA5DAAD4B9E3}"/>
                </a:ext>
              </a:extLst>
            </p:cNvPr>
            <p:cNvSpPr/>
            <p:nvPr/>
          </p:nvSpPr>
          <p:spPr>
            <a:xfrm>
              <a:off x="3285744"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246" name="object 170">
              <a:extLst>
                <a:ext uri="{FF2B5EF4-FFF2-40B4-BE49-F238E27FC236}">
                  <a16:creationId xmlns:a16="http://schemas.microsoft.com/office/drawing/2014/main" id="{AF458857-B50F-5A7F-9CC0-8E18A58923C9}"/>
                </a:ext>
              </a:extLst>
            </p:cNvPr>
            <p:cNvSpPr/>
            <p:nvPr/>
          </p:nvSpPr>
          <p:spPr>
            <a:xfrm>
              <a:off x="3654552" y="2213945"/>
              <a:ext cx="287020" cy="208279"/>
            </a:xfrm>
            <a:custGeom>
              <a:avLst/>
              <a:gdLst/>
              <a:ahLst/>
              <a:cxnLst/>
              <a:rect l="l" t="t" r="r" b="b"/>
              <a:pathLst>
                <a:path w="287020" h="208280">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B7DEE8"/>
            </a:solidFill>
          </p:spPr>
          <p:txBody>
            <a:bodyPr wrap="square" lIns="0" tIns="0" rIns="0" bIns="0" rtlCol="0"/>
            <a:lstStyle/>
            <a:p>
              <a:endParaRPr/>
            </a:p>
          </p:txBody>
        </p:sp>
        <p:sp>
          <p:nvSpPr>
            <p:cNvPr id="247" name="object 171">
              <a:extLst>
                <a:ext uri="{FF2B5EF4-FFF2-40B4-BE49-F238E27FC236}">
                  <a16:creationId xmlns:a16="http://schemas.microsoft.com/office/drawing/2014/main" id="{BC42C3DB-B454-A023-4CAD-F74692B6B1AB}"/>
                </a:ext>
              </a:extLst>
            </p:cNvPr>
            <p:cNvSpPr/>
            <p:nvPr/>
          </p:nvSpPr>
          <p:spPr>
            <a:xfrm>
              <a:off x="3654552" y="2193041"/>
              <a:ext cx="287020" cy="41910"/>
            </a:xfrm>
            <a:custGeom>
              <a:avLst/>
              <a:gdLst/>
              <a:ahLst/>
              <a:cxnLst/>
              <a:rect l="l" t="t" r="r" b="b"/>
              <a:pathLst>
                <a:path w="287020"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D3EBF0"/>
            </a:solidFill>
          </p:spPr>
          <p:txBody>
            <a:bodyPr wrap="square" lIns="0" tIns="0" rIns="0" bIns="0" rtlCol="0"/>
            <a:lstStyle/>
            <a:p>
              <a:endParaRPr/>
            </a:p>
          </p:txBody>
        </p:sp>
        <p:sp>
          <p:nvSpPr>
            <p:cNvPr id="248" name="object 172">
              <a:extLst>
                <a:ext uri="{FF2B5EF4-FFF2-40B4-BE49-F238E27FC236}">
                  <a16:creationId xmlns:a16="http://schemas.microsoft.com/office/drawing/2014/main" id="{96B986D9-CD4A-4786-C9F9-A6C94EE3FA1C}"/>
                </a:ext>
              </a:extLst>
            </p:cNvPr>
            <p:cNvSpPr/>
            <p:nvPr/>
          </p:nvSpPr>
          <p:spPr>
            <a:xfrm>
              <a:off x="3654552" y="2193041"/>
              <a:ext cx="287020" cy="228600"/>
            </a:xfrm>
            <a:custGeom>
              <a:avLst/>
              <a:gdLst/>
              <a:ahLst/>
              <a:cxnLst/>
              <a:rect l="l" t="t" r="r" b="b"/>
              <a:pathLst>
                <a:path w="287020"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20"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249" name="object 173">
              <a:extLst>
                <a:ext uri="{FF2B5EF4-FFF2-40B4-BE49-F238E27FC236}">
                  <a16:creationId xmlns:a16="http://schemas.microsoft.com/office/drawing/2014/main" id="{B992AEB4-9E0F-47CA-298F-0A84C13E4730}"/>
                </a:ext>
              </a:extLst>
            </p:cNvPr>
            <p:cNvSpPr/>
            <p:nvPr/>
          </p:nvSpPr>
          <p:spPr>
            <a:xfrm>
              <a:off x="1025652" y="4771077"/>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50" name="object 174">
              <a:extLst>
                <a:ext uri="{FF2B5EF4-FFF2-40B4-BE49-F238E27FC236}">
                  <a16:creationId xmlns:a16="http://schemas.microsoft.com/office/drawing/2014/main" id="{1DBFD32E-5AC3-DFAC-C4F4-4B8574872452}"/>
                </a:ext>
              </a:extLst>
            </p:cNvPr>
            <p:cNvSpPr/>
            <p:nvPr/>
          </p:nvSpPr>
          <p:spPr>
            <a:xfrm>
              <a:off x="1025652" y="4750313"/>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51" name="object 175">
              <a:extLst>
                <a:ext uri="{FF2B5EF4-FFF2-40B4-BE49-F238E27FC236}">
                  <a16:creationId xmlns:a16="http://schemas.microsoft.com/office/drawing/2014/main" id="{787FFA3E-339E-C076-D52E-49512E7EDC27}"/>
                </a:ext>
              </a:extLst>
            </p:cNvPr>
            <p:cNvSpPr/>
            <p:nvPr/>
          </p:nvSpPr>
          <p:spPr>
            <a:xfrm>
              <a:off x="1025652" y="4750313"/>
              <a:ext cx="285115" cy="227329"/>
            </a:xfrm>
            <a:custGeom>
              <a:avLst/>
              <a:gdLst/>
              <a:ahLst/>
              <a:cxnLst/>
              <a:rect l="l" t="t" r="r" b="b"/>
              <a:pathLst>
                <a:path w="285115"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52" name="object 176">
              <a:extLst>
                <a:ext uri="{FF2B5EF4-FFF2-40B4-BE49-F238E27FC236}">
                  <a16:creationId xmlns:a16="http://schemas.microsoft.com/office/drawing/2014/main" id="{09851D52-0A24-4BFC-A14E-FBF345E569FF}"/>
                </a:ext>
              </a:extLst>
            </p:cNvPr>
            <p:cNvSpPr/>
            <p:nvPr/>
          </p:nvSpPr>
          <p:spPr>
            <a:xfrm>
              <a:off x="1403604" y="4775789"/>
              <a:ext cx="287020" cy="208279"/>
            </a:xfrm>
            <a:custGeom>
              <a:avLst/>
              <a:gdLst/>
              <a:ahLst/>
              <a:cxnLst/>
              <a:rect l="l" t="t" r="r" b="b"/>
              <a:pathLst>
                <a:path w="287019" h="208279">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50"/>
            </a:solidFill>
          </p:spPr>
          <p:txBody>
            <a:bodyPr wrap="square" lIns="0" tIns="0" rIns="0" bIns="0" rtlCol="0"/>
            <a:lstStyle/>
            <a:p>
              <a:endParaRPr/>
            </a:p>
          </p:txBody>
        </p:sp>
        <p:sp>
          <p:nvSpPr>
            <p:cNvPr id="253" name="object 177">
              <a:extLst>
                <a:ext uri="{FF2B5EF4-FFF2-40B4-BE49-F238E27FC236}">
                  <a16:creationId xmlns:a16="http://schemas.microsoft.com/office/drawing/2014/main" id="{43881488-0E37-D485-57CE-7391F1CFA6B5}"/>
                </a:ext>
              </a:extLst>
            </p:cNvPr>
            <p:cNvSpPr/>
            <p:nvPr/>
          </p:nvSpPr>
          <p:spPr>
            <a:xfrm>
              <a:off x="1403604" y="4754885"/>
              <a:ext cx="287020" cy="41910"/>
            </a:xfrm>
            <a:custGeom>
              <a:avLst/>
              <a:gdLst/>
              <a:ahLst/>
              <a:cxnLst/>
              <a:rect l="l" t="t" r="r" b="b"/>
              <a:pathLst>
                <a:path w="287019"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95"/>
            </a:solidFill>
          </p:spPr>
          <p:txBody>
            <a:bodyPr wrap="square" lIns="0" tIns="0" rIns="0" bIns="0" rtlCol="0"/>
            <a:lstStyle/>
            <a:p>
              <a:endParaRPr/>
            </a:p>
          </p:txBody>
        </p:sp>
        <p:sp>
          <p:nvSpPr>
            <p:cNvPr id="254" name="object 178">
              <a:extLst>
                <a:ext uri="{FF2B5EF4-FFF2-40B4-BE49-F238E27FC236}">
                  <a16:creationId xmlns:a16="http://schemas.microsoft.com/office/drawing/2014/main" id="{1761E9DD-FDF2-EAE4-4862-55D9082157C5}"/>
                </a:ext>
              </a:extLst>
            </p:cNvPr>
            <p:cNvSpPr/>
            <p:nvPr/>
          </p:nvSpPr>
          <p:spPr>
            <a:xfrm>
              <a:off x="1403604" y="4754885"/>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255" name="object 179">
              <a:extLst>
                <a:ext uri="{FF2B5EF4-FFF2-40B4-BE49-F238E27FC236}">
                  <a16:creationId xmlns:a16="http://schemas.microsoft.com/office/drawing/2014/main" id="{ACDBD2A0-11C2-AF1D-3486-C9C4AF02CEF7}"/>
                </a:ext>
              </a:extLst>
            </p:cNvPr>
            <p:cNvSpPr/>
            <p:nvPr/>
          </p:nvSpPr>
          <p:spPr>
            <a:xfrm>
              <a:off x="1741170" y="4019551"/>
              <a:ext cx="763905" cy="413384"/>
            </a:xfrm>
            <a:custGeom>
              <a:avLst/>
              <a:gdLst/>
              <a:ahLst/>
              <a:cxnLst/>
              <a:rect l="l" t="t" r="r" b="b"/>
              <a:pathLst>
                <a:path w="763905" h="413385">
                  <a:moveTo>
                    <a:pt x="694690" y="0"/>
                  </a:moveTo>
                  <a:lnTo>
                    <a:pt x="68834" y="0"/>
                  </a:lnTo>
                  <a:lnTo>
                    <a:pt x="42042" y="5410"/>
                  </a:lnTo>
                  <a:lnTo>
                    <a:pt x="20162" y="20162"/>
                  </a:lnTo>
                  <a:lnTo>
                    <a:pt x="5410" y="42042"/>
                  </a:lnTo>
                  <a:lnTo>
                    <a:pt x="0" y="68834"/>
                  </a:lnTo>
                  <a:lnTo>
                    <a:pt x="0" y="344170"/>
                  </a:lnTo>
                  <a:lnTo>
                    <a:pt x="5410" y="370961"/>
                  </a:lnTo>
                  <a:lnTo>
                    <a:pt x="20162" y="392841"/>
                  </a:lnTo>
                  <a:lnTo>
                    <a:pt x="42042" y="407593"/>
                  </a:lnTo>
                  <a:lnTo>
                    <a:pt x="68834" y="413004"/>
                  </a:lnTo>
                  <a:lnTo>
                    <a:pt x="694690" y="413004"/>
                  </a:lnTo>
                  <a:lnTo>
                    <a:pt x="721481" y="407593"/>
                  </a:lnTo>
                  <a:lnTo>
                    <a:pt x="743361" y="392841"/>
                  </a:lnTo>
                  <a:lnTo>
                    <a:pt x="758113" y="370961"/>
                  </a:lnTo>
                  <a:lnTo>
                    <a:pt x="763524" y="344170"/>
                  </a:lnTo>
                  <a:lnTo>
                    <a:pt x="763524" y="68834"/>
                  </a:lnTo>
                  <a:lnTo>
                    <a:pt x="758113" y="42042"/>
                  </a:lnTo>
                  <a:lnTo>
                    <a:pt x="743361" y="20162"/>
                  </a:lnTo>
                  <a:lnTo>
                    <a:pt x="721481" y="5410"/>
                  </a:lnTo>
                  <a:lnTo>
                    <a:pt x="694690" y="0"/>
                  </a:lnTo>
                  <a:close/>
                </a:path>
              </a:pathLst>
            </a:custGeom>
            <a:solidFill>
              <a:srgbClr val="E36C09"/>
            </a:solidFill>
          </p:spPr>
          <p:txBody>
            <a:bodyPr wrap="square" lIns="0" tIns="0" rIns="0" bIns="0" rtlCol="0"/>
            <a:lstStyle/>
            <a:p>
              <a:endParaRPr/>
            </a:p>
          </p:txBody>
        </p:sp>
        <p:sp>
          <p:nvSpPr>
            <p:cNvPr id="256" name="object 180">
              <a:extLst>
                <a:ext uri="{FF2B5EF4-FFF2-40B4-BE49-F238E27FC236}">
                  <a16:creationId xmlns:a16="http://schemas.microsoft.com/office/drawing/2014/main" id="{A1617006-D5E4-ED11-EE71-13CF3E6D7785}"/>
                </a:ext>
              </a:extLst>
            </p:cNvPr>
            <p:cNvSpPr/>
            <p:nvPr/>
          </p:nvSpPr>
          <p:spPr>
            <a:xfrm>
              <a:off x="1741170" y="4019551"/>
              <a:ext cx="763905" cy="413384"/>
            </a:xfrm>
            <a:custGeom>
              <a:avLst/>
              <a:gdLst/>
              <a:ahLst/>
              <a:cxnLst/>
              <a:rect l="l" t="t" r="r" b="b"/>
              <a:pathLst>
                <a:path w="763905" h="413385">
                  <a:moveTo>
                    <a:pt x="0" y="68834"/>
                  </a:moveTo>
                  <a:lnTo>
                    <a:pt x="5410" y="42042"/>
                  </a:lnTo>
                  <a:lnTo>
                    <a:pt x="20162" y="20162"/>
                  </a:lnTo>
                  <a:lnTo>
                    <a:pt x="42042" y="5410"/>
                  </a:lnTo>
                  <a:lnTo>
                    <a:pt x="68834" y="0"/>
                  </a:lnTo>
                  <a:lnTo>
                    <a:pt x="694690" y="0"/>
                  </a:lnTo>
                  <a:lnTo>
                    <a:pt x="721481" y="5410"/>
                  </a:lnTo>
                  <a:lnTo>
                    <a:pt x="743361" y="20162"/>
                  </a:lnTo>
                  <a:lnTo>
                    <a:pt x="758113" y="42042"/>
                  </a:lnTo>
                  <a:lnTo>
                    <a:pt x="763524" y="68834"/>
                  </a:lnTo>
                  <a:lnTo>
                    <a:pt x="763524" y="344170"/>
                  </a:lnTo>
                  <a:lnTo>
                    <a:pt x="758113" y="370961"/>
                  </a:lnTo>
                  <a:lnTo>
                    <a:pt x="743361" y="392841"/>
                  </a:lnTo>
                  <a:lnTo>
                    <a:pt x="721481" y="407593"/>
                  </a:lnTo>
                  <a:lnTo>
                    <a:pt x="694690" y="413004"/>
                  </a:lnTo>
                  <a:lnTo>
                    <a:pt x="68834" y="413004"/>
                  </a:lnTo>
                  <a:lnTo>
                    <a:pt x="42042" y="407593"/>
                  </a:lnTo>
                  <a:lnTo>
                    <a:pt x="20162" y="392841"/>
                  </a:lnTo>
                  <a:lnTo>
                    <a:pt x="5410" y="370961"/>
                  </a:lnTo>
                  <a:lnTo>
                    <a:pt x="0" y="344170"/>
                  </a:lnTo>
                  <a:lnTo>
                    <a:pt x="0" y="68834"/>
                  </a:lnTo>
                  <a:close/>
                </a:path>
              </a:pathLst>
            </a:custGeom>
            <a:ln w="28956">
              <a:solidFill>
                <a:srgbClr val="E36C09"/>
              </a:solidFill>
            </a:ln>
          </p:spPr>
          <p:txBody>
            <a:bodyPr wrap="square" lIns="0" tIns="0" rIns="0" bIns="0" rtlCol="0"/>
            <a:lstStyle/>
            <a:p>
              <a:endParaRPr/>
            </a:p>
          </p:txBody>
        </p:sp>
        <p:sp>
          <p:nvSpPr>
            <p:cNvPr id="257" name="object 181">
              <a:extLst>
                <a:ext uri="{FF2B5EF4-FFF2-40B4-BE49-F238E27FC236}">
                  <a16:creationId xmlns:a16="http://schemas.microsoft.com/office/drawing/2014/main" id="{AE69C463-55B2-3FA2-75F2-80E1C9FD0848}"/>
                </a:ext>
              </a:extLst>
            </p:cNvPr>
            <p:cNvSpPr/>
            <p:nvPr/>
          </p:nvSpPr>
          <p:spPr>
            <a:xfrm>
              <a:off x="1802892" y="4181289"/>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58" name="object 182">
              <a:extLst>
                <a:ext uri="{FF2B5EF4-FFF2-40B4-BE49-F238E27FC236}">
                  <a16:creationId xmlns:a16="http://schemas.microsoft.com/office/drawing/2014/main" id="{B181C272-6894-2079-A68C-1989733C613C}"/>
                </a:ext>
              </a:extLst>
            </p:cNvPr>
            <p:cNvSpPr/>
            <p:nvPr/>
          </p:nvSpPr>
          <p:spPr>
            <a:xfrm>
              <a:off x="1802892" y="4160525"/>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59" name="object 183">
              <a:extLst>
                <a:ext uri="{FF2B5EF4-FFF2-40B4-BE49-F238E27FC236}">
                  <a16:creationId xmlns:a16="http://schemas.microsoft.com/office/drawing/2014/main" id="{BFB38CFA-D152-6E61-0257-8B79F113BBF8}"/>
                </a:ext>
              </a:extLst>
            </p:cNvPr>
            <p:cNvSpPr/>
            <p:nvPr/>
          </p:nvSpPr>
          <p:spPr>
            <a:xfrm>
              <a:off x="1802892" y="4160525"/>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60" name="object 184">
              <a:extLst>
                <a:ext uri="{FF2B5EF4-FFF2-40B4-BE49-F238E27FC236}">
                  <a16:creationId xmlns:a16="http://schemas.microsoft.com/office/drawing/2014/main" id="{E77699D9-AF24-FC73-3D3C-D4454C79D4F5}"/>
                </a:ext>
              </a:extLst>
            </p:cNvPr>
            <p:cNvSpPr/>
            <p:nvPr/>
          </p:nvSpPr>
          <p:spPr>
            <a:xfrm>
              <a:off x="2154936" y="4184477"/>
              <a:ext cx="285115" cy="208279"/>
            </a:xfrm>
            <a:custGeom>
              <a:avLst/>
              <a:gdLst/>
              <a:ahLst/>
              <a:cxnLst/>
              <a:rect l="l" t="t" r="r" b="b"/>
              <a:pathLst>
                <a:path w="285114" h="208279">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50"/>
            </a:solidFill>
          </p:spPr>
          <p:txBody>
            <a:bodyPr wrap="square" lIns="0" tIns="0" rIns="0" bIns="0" rtlCol="0"/>
            <a:lstStyle/>
            <a:p>
              <a:endParaRPr/>
            </a:p>
          </p:txBody>
        </p:sp>
        <p:sp>
          <p:nvSpPr>
            <p:cNvPr id="261" name="object 185">
              <a:extLst>
                <a:ext uri="{FF2B5EF4-FFF2-40B4-BE49-F238E27FC236}">
                  <a16:creationId xmlns:a16="http://schemas.microsoft.com/office/drawing/2014/main" id="{3CE980F0-4E0B-FA46-749E-C6E778DE9B6B}"/>
                </a:ext>
              </a:extLst>
            </p:cNvPr>
            <p:cNvSpPr/>
            <p:nvPr/>
          </p:nvSpPr>
          <p:spPr>
            <a:xfrm>
              <a:off x="2154936" y="4163573"/>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95"/>
            </a:solidFill>
          </p:spPr>
          <p:txBody>
            <a:bodyPr wrap="square" lIns="0" tIns="0" rIns="0" bIns="0" rtlCol="0"/>
            <a:lstStyle/>
            <a:p>
              <a:endParaRPr/>
            </a:p>
          </p:txBody>
        </p:sp>
        <p:sp>
          <p:nvSpPr>
            <p:cNvPr id="262" name="object 186">
              <a:extLst>
                <a:ext uri="{FF2B5EF4-FFF2-40B4-BE49-F238E27FC236}">
                  <a16:creationId xmlns:a16="http://schemas.microsoft.com/office/drawing/2014/main" id="{5557016A-8A29-B7FC-A10A-78608030DFB0}"/>
                </a:ext>
              </a:extLst>
            </p:cNvPr>
            <p:cNvSpPr/>
            <p:nvPr/>
          </p:nvSpPr>
          <p:spPr>
            <a:xfrm>
              <a:off x="2154936" y="4163573"/>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599"/>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263" name="object 187">
              <a:extLst>
                <a:ext uri="{FF2B5EF4-FFF2-40B4-BE49-F238E27FC236}">
                  <a16:creationId xmlns:a16="http://schemas.microsoft.com/office/drawing/2014/main" id="{09E7E0E1-AF8F-B8DC-4DAB-6B7B4DFC335B}"/>
                </a:ext>
              </a:extLst>
            </p:cNvPr>
            <p:cNvSpPr/>
            <p:nvPr/>
          </p:nvSpPr>
          <p:spPr>
            <a:xfrm>
              <a:off x="1764030" y="4603243"/>
              <a:ext cx="728980" cy="414655"/>
            </a:xfrm>
            <a:custGeom>
              <a:avLst/>
              <a:gdLst/>
              <a:ahLst/>
              <a:cxnLst/>
              <a:rect l="l" t="t" r="r" b="b"/>
              <a:pathLst>
                <a:path w="728980" h="414654">
                  <a:moveTo>
                    <a:pt x="659384" y="0"/>
                  </a:moveTo>
                  <a:lnTo>
                    <a:pt x="69088" y="0"/>
                  </a:lnTo>
                  <a:lnTo>
                    <a:pt x="42198" y="5430"/>
                  </a:lnTo>
                  <a:lnTo>
                    <a:pt x="20237" y="20237"/>
                  </a:lnTo>
                  <a:lnTo>
                    <a:pt x="5430" y="42198"/>
                  </a:lnTo>
                  <a:lnTo>
                    <a:pt x="0" y="69087"/>
                  </a:lnTo>
                  <a:lnTo>
                    <a:pt x="0" y="345440"/>
                  </a:lnTo>
                  <a:lnTo>
                    <a:pt x="5430" y="372329"/>
                  </a:lnTo>
                  <a:lnTo>
                    <a:pt x="20237" y="394290"/>
                  </a:lnTo>
                  <a:lnTo>
                    <a:pt x="42198" y="409097"/>
                  </a:lnTo>
                  <a:lnTo>
                    <a:pt x="69088" y="414528"/>
                  </a:lnTo>
                  <a:lnTo>
                    <a:pt x="659384" y="414528"/>
                  </a:lnTo>
                  <a:lnTo>
                    <a:pt x="686273" y="409097"/>
                  </a:lnTo>
                  <a:lnTo>
                    <a:pt x="708234" y="394290"/>
                  </a:lnTo>
                  <a:lnTo>
                    <a:pt x="723041" y="372329"/>
                  </a:lnTo>
                  <a:lnTo>
                    <a:pt x="728472" y="345440"/>
                  </a:lnTo>
                  <a:lnTo>
                    <a:pt x="728472" y="69087"/>
                  </a:lnTo>
                  <a:lnTo>
                    <a:pt x="723041" y="42198"/>
                  </a:lnTo>
                  <a:lnTo>
                    <a:pt x="708234" y="20237"/>
                  </a:lnTo>
                  <a:lnTo>
                    <a:pt x="686273" y="5430"/>
                  </a:lnTo>
                  <a:lnTo>
                    <a:pt x="659384" y="0"/>
                  </a:lnTo>
                  <a:close/>
                </a:path>
              </a:pathLst>
            </a:custGeom>
            <a:solidFill>
              <a:srgbClr val="E36C09"/>
            </a:solidFill>
          </p:spPr>
          <p:txBody>
            <a:bodyPr wrap="square" lIns="0" tIns="0" rIns="0" bIns="0" rtlCol="0"/>
            <a:lstStyle/>
            <a:p>
              <a:endParaRPr/>
            </a:p>
          </p:txBody>
        </p:sp>
        <p:sp>
          <p:nvSpPr>
            <p:cNvPr id="264" name="object 188">
              <a:extLst>
                <a:ext uri="{FF2B5EF4-FFF2-40B4-BE49-F238E27FC236}">
                  <a16:creationId xmlns:a16="http://schemas.microsoft.com/office/drawing/2014/main" id="{C39417DD-F24F-5B3E-FDDD-FC0209C12D22}"/>
                </a:ext>
              </a:extLst>
            </p:cNvPr>
            <p:cNvSpPr/>
            <p:nvPr/>
          </p:nvSpPr>
          <p:spPr>
            <a:xfrm>
              <a:off x="1764030" y="4603243"/>
              <a:ext cx="728980" cy="414655"/>
            </a:xfrm>
            <a:custGeom>
              <a:avLst/>
              <a:gdLst/>
              <a:ahLst/>
              <a:cxnLst/>
              <a:rect l="l" t="t" r="r" b="b"/>
              <a:pathLst>
                <a:path w="728980" h="414654">
                  <a:moveTo>
                    <a:pt x="0" y="69087"/>
                  </a:moveTo>
                  <a:lnTo>
                    <a:pt x="5430" y="42198"/>
                  </a:lnTo>
                  <a:lnTo>
                    <a:pt x="20237" y="20237"/>
                  </a:lnTo>
                  <a:lnTo>
                    <a:pt x="42198" y="5430"/>
                  </a:lnTo>
                  <a:lnTo>
                    <a:pt x="69088" y="0"/>
                  </a:lnTo>
                  <a:lnTo>
                    <a:pt x="659384" y="0"/>
                  </a:lnTo>
                  <a:lnTo>
                    <a:pt x="686273" y="5430"/>
                  </a:lnTo>
                  <a:lnTo>
                    <a:pt x="708234" y="20237"/>
                  </a:lnTo>
                  <a:lnTo>
                    <a:pt x="723041" y="42198"/>
                  </a:lnTo>
                  <a:lnTo>
                    <a:pt x="728472" y="69087"/>
                  </a:lnTo>
                  <a:lnTo>
                    <a:pt x="728472" y="345440"/>
                  </a:lnTo>
                  <a:lnTo>
                    <a:pt x="723041" y="372329"/>
                  </a:lnTo>
                  <a:lnTo>
                    <a:pt x="708234" y="394290"/>
                  </a:lnTo>
                  <a:lnTo>
                    <a:pt x="686273" y="409097"/>
                  </a:lnTo>
                  <a:lnTo>
                    <a:pt x="659384" y="414528"/>
                  </a:lnTo>
                  <a:lnTo>
                    <a:pt x="69088" y="414528"/>
                  </a:lnTo>
                  <a:lnTo>
                    <a:pt x="42198" y="409097"/>
                  </a:lnTo>
                  <a:lnTo>
                    <a:pt x="20237" y="394290"/>
                  </a:lnTo>
                  <a:lnTo>
                    <a:pt x="5430" y="372329"/>
                  </a:lnTo>
                  <a:lnTo>
                    <a:pt x="0" y="345440"/>
                  </a:lnTo>
                  <a:lnTo>
                    <a:pt x="0" y="69087"/>
                  </a:lnTo>
                  <a:close/>
                </a:path>
              </a:pathLst>
            </a:custGeom>
            <a:ln w="28956">
              <a:solidFill>
                <a:srgbClr val="E36C09"/>
              </a:solidFill>
            </a:ln>
          </p:spPr>
          <p:txBody>
            <a:bodyPr wrap="square" lIns="0" tIns="0" rIns="0" bIns="0" rtlCol="0"/>
            <a:lstStyle/>
            <a:p>
              <a:endParaRPr/>
            </a:p>
          </p:txBody>
        </p:sp>
        <p:sp>
          <p:nvSpPr>
            <p:cNvPr id="265" name="object 189">
              <a:extLst>
                <a:ext uri="{FF2B5EF4-FFF2-40B4-BE49-F238E27FC236}">
                  <a16:creationId xmlns:a16="http://schemas.microsoft.com/office/drawing/2014/main" id="{0D7948E1-F284-A17C-DC27-9AEE9F1C3CF1}"/>
                </a:ext>
              </a:extLst>
            </p:cNvPr>
            <p:cNvSpPr/>
            <p:nvPr/>
          </p:nvSpPr>
          <p:spPr>
            <a:xfrm>
              <a:off x="1796796" y="4777173"/>
              <a:ext cx="287020" cy="206375"/>
            </a:xfrm>
            <a:custGeom>
              <a:avLst/>
              <a:gdLst/>
              <a:ahLst/>
              <a:cxnLst/>
              <a:rect l="l" t="t" r="r" b="b"/>
              <a:pathLst>
                <a:path w="287019"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50"/>
            </a:solidFill>
          </p:spPr>
          <p:txBody>
            <a:bodyPr wrap="square" lIns="0" tIns="0" rIns="0" bIns="0" rtlCol="0"/>
            <a:lstStyle/>
            <a:p>
              <a:endParaRPr/>
            </a:p>
          </p:txBody>
        </p:sp>
        <p:sp>
          <p:nvSpPr>
            <p:cNvPr id="266" name="object 190">
              <a:extLst>
                <a:ext uri="{FF2B5EF4-FFF2-40B4-BE49-F238E27FC236}">
                  <a16:creationId xmlns:a16="http://schemas.microsoft.com/office/drawing/2014/main" id="{5E0986B6-BE41-F785-C35D-4A7C90634ABE}"/>
                </a:ext>
              </a:extLst>
            </p:cNvPr>
            <p:cNvSpPr/>
            <p:nvPr/>
          </p:nvSpPr>
          <p:spPr>
            <a:xfrm>
              <a:off x="1796796" y="4756409"/>
              <a:ext cx="287020" cy="41910"/>
            </a:xfrm>
            <a:custGeom>
              <a:avLst/>
              <a:gdLst/>
              <a:ahLst/>
              <a:cxnLst/>
              <a:rect l="l" t="t" r="r" b="b"/>
              <a:pathLst>
                <a:path w="287019"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95"/>
            </a:solidFill>
          </p:spPr>
          <p:txBody>
            <a:bodyPr wrap="square" lIns="0" tIns="0" rIns="0" bIns="0" rtlCol="0"/>
            <a:lstStyle/>
            <a:p>
              <a:endParaRPr/>
            </a:p>
          </p:txBody>
        </p:sp>
        <p:sp>
          <p:nvSpPr>
            <p:cNvPr id="267" name="object 191">
              <a:extLst>
                <a:ext uri="{FF2B5EF4-FFF2-40B4-BE49-F238E27FC236}">
                  <a16:creationId xmlns:a16="http://schemas.microsoft.com/office/drawing/2014/main" id="{0250EDC9-C3F5-7C20-33C0-AD8917FE4FCD}"/>
                </a:ext>
              </a:extLst>
            </p:cNvPr>
            <p:cNvSpPr/>
            <p:nvPr/>
          </p:nvSpPr>
          <p:spPr>
            <a:xfrm>
              <a:off x="1796796" y="4756409"/>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268" name="object 192">
              <a:extLst>
                <a:ext uri="{FF2B5EF4-FFF2-40B4-BE49-F238E27FC236}">
                  <a16:creationId xmlns:a16="http://schemas.microsoft.com/office/drawing/2014/main" id="{FB79887C-6E80-D264-1D33-AD4BC522AFB9}"/>
                </a:ext>
              </a:extLst>
            </p:cNvPr>
            <p:cNvSpPr/>
            <p:nvPr/>
          </p:nvSpPr>
          <p:spPr>
            <a:xfrm>
              <a:off x="2144268" y="4778697"/>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69" name="object 193">
              <a:extLst>
                <a:ext uri="{FF2B5EF4-FFF2-40B4-BE49-F238E27FC236}">
                  <a16:creationId xmlns:a16="http://schemas.microsoft.com/office/drawing/2014/main" id="{E7F5B90A-16D3-3E89-069B-5F099FE0E5FA}"/>
                </a:ext>
              </a:extLst>
            </p:cNvPr>
            <p:cNvSpPr/>
            <p:nvPr/>
          </p:nvSpPr>
          <p:spPr>
            <a:xfrm>
              <a:off x="2144268" y="4757933"/>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70" name="object 194">
              <a:extLst>
                <a:ext uri="{FF2B5EF4-FFF2-40B4-BE49-F238E27FC236}">
                  <a16:creationId xmlns:a16="http://schemas.microsoft.com/office/drawing/2014/main" id="{44147DC6-ADD3-ECEF-87E0-FB0F0F22244E}"/>
                </a:ext>
              </a:extLst>
            </p:cNvPr>
            <p:cNvSpPr/>
            <p:nvPr/>
          </p:nvSpPr>
          <p:spPr>
            <a:xfrm>
              <a:off x="2144268" y="4757933"/>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271" name="object 195">
            <a:extLst>
              <a:ext uri="{FF2B5EF4-FFF2-40B4-BE49-F238E27FC236}">
                <a16:creationId xmlns:a16="http://schemas.microsoft.com/office/drawing/2014/main" id="{9DC728E9-101E-6856-23FC-E019F9A093F4}"/>
              </a:ext>
            </a:extLst>
          </p:cNvPr>
          <p:cNvSpPr txBox="1"/>
          <p:nvPr/>
        </p:nvSpPr>
        <p:spPr>
          <a:xfrm>
            <a:off x="2176174" y="4370809"/>
            <a:ext cx="3235960" cy="405130"/>
          </a:xfrm>
          <a:prstGeom prst="rect">
            <a:avLst/>
          </a:prstGeom>
        </p:spPr>
        <p:txBody>
          <a:bodyPr vert="horz" wrap="square" lIns="0" tIns="55244" rIns="0" bIns="0" rtlCol="0">
            <a:spAutoFit/>
          </a:bodyPr>
          <a:lstStyle/>
          <a:p>
            <a:pPr marL="29209">
              <a:lnSpc>
                <a:spcPct val="100000"/>
              </a:lnSpc>
              <a:spcBef>
                <a:spcPts val="434"/>
              </a:spcBef>
              <a:tabLst>
                <a:tab pos="407670" algn="l"/>
                <a:tab pos="800735" algn="l"/>
                <a:tab pos="1148080" algn="l"/>
                <a:tab pos="1488440" algn="l"/>
                <a:tab pos="3222625" algn="l"/>
              </a:tabLst>
            </a:pPr>
            <a:r>
              <a:rPr sz="1350" b="1" i="1" baseline="3086" dirty="0">
                <a:latin typeface="メイリオ"/>
                <a:cs typeface="メイリオ"/>
              </a:rPr>
              <a:t>83	</a:t>
            </a:r>
            <a:r>
              <a:rPr sz="900" b="1" i="1" dirty="0">
                <a:latin typeface="メイリオ"/>
                <a:cs typeface="メイリオ"/>
              </a:rPr>
              <a:t>83	87	87	</a:t>
            </a:r>
            <a:r>
              <a:rPr sz="900" b="1" i="1" u="sng" dirty="0">
                <a:uFill>
                  <a:solidFill>
                    <a:srgbClr val="000000"/>
                  </a:solidFill>
                </a:uFill>
                <a:latin typeface="メイリオ"/>
                <a:cs typeface="メイリオ"/>
              </a:rPr>
              <a:t> 	</a:t>
            </a:r>
            <a:endParaRPr sz="900">
              <a:latin typeface="メイリオ"/>
              <a:cs typeface="メイリオ"/>
            </a:endParaRPr>
          </a:p>
          <a:p>
            <a:pPr marL="12700">
              <a:lnSpc>
                <a:spcPct val="100000"/>
              </a:lnSpc>
              <a:spcBef>
                <a:spcPts val="375"/>
              </a:spcBef>
              <a:tabLst>
                <a:tab pos="404495" algn="l"/>
                <a:tab pos="784225" algn="l"/>
                <a:tab pos="1144905" algn="l"/>
              </a:tabLst>
            </a:pPr>
            <a:r>
              <a:rPr sz="1500" b="1" baseline="2777" dirty="0">
                <a:solidFill>
                  <a:srgbClr val="FFFFFF"/>
                </a:solidFill>
                <a:latin typeface="ＭＳ Ｐゴシック"/>
                <a:cs typeface="ＭＳ Ｐゴシック"/>
              </a:rPr>
              <a:t>４６	</a:t>
            </a:r>
            <a:r>
              <a:rPr sz="1000" b="1" dirty="0">
                <a:solidFill>
                  <a:srgbClr val="FFFFFF"/>
                </a:solidFill>
                <a:latin typeface="ＭＳ Ｐゴシック"/>
                <a:cs typeface="ＭＳ Ｐゴシック"/>
              </a:rPr>
              <a:t>４５	３６	</a:t>
            </a:r>
            <a:r>
              <a:rPr sz="1000" b="1" spc="5" dirty="0">
                <a:solidFill>
                  <a:srgbClr val="FFFFFF"/>
                </a:solidFill>
                <a:latin typeface="ＭＳ Ｐゴシック"/>
                <a:cs typeface="ＭＳ Ｐゴシック"/>
              </a:rPr>
              <a:t>３６</a:t>
            </a:r>
            <a:endParaRPr sz="1000">
              <a:latin typeface="ＭＳ Ｐゴシック"/>
              <a:cs typeface="ＭＳ Ｐゴシック"/>
            </a:endParaRPr>
          </a:p>
        </p:txBody>
      </p:sp>
      <p:grpSp>
        <p:nvGrpSpPr>
          <p:cNvPr id="272" name="object 196">
            <a:extLst>
              <a:ext uri="{FF2B5EF4-FFF2-40B4-BE49-F238E27FC236}">
                <a16:creationId xmlns:a16="http://schemas.microsoft.com/office/drawing/2014/main" id="{77E1982B-7BE8-4E6E-BF98-710FA2C819D0}"/>
              </a:ext>
            </a:extLst>
          </p:cNvPr>
          <p:cNvGrpSpPr/>
          <p:nvPr/>
        </p:nvGrpSpPr>
        <p:grpSpPr>
          <a:xfrm>
            <a:off x="2110144" y="5476056"/>
            <a:ext cx="1524635" cy="988060"/>
            <a:chOff x="995044" y="5676774"/>
            <a:chExt cx="1524635" cy="988060"/>
          </a:xfrm>
        </p:grpSpPr>
        <p:sp>
          <p:nvSpPr>
            <p:cNvPr id="273" name="object 197">
              <a:extLst>
                <a:ext uri="{FF2B5EF4-FFF2-40B4-BE49-F238E27FC236}">
                  <a16:creationId xmlns:a16="http://schemas.microsoft.com/office/drawing/2014/main" id="{703FB89E-0317-B707-5F5D-A27176CD93CB}"/>
                </a:ext>
              </a:extLst>
            </p:cNvPr>
            <p:cNvSpPr/>
            <p:nvPr/>
          </p:nvSpPr>
          <p:spPr>
            <a:xfrm>
              <a:off x="1757933" y="5691379"/>
              <a:ext cx="746760" cy="413384"/>
            </a:xfrm>
            <a:custGeom>
              <a:avLst/>
              <a:gdLst/>
              <a:ahLst/>
              <a:cxnLst/>
              <a:rect l="l" t="t" r="r" b="b"/>
              <a:pathLst>
                <a:path w="746760" h="413385">
                  <a:moveTo>
                    <a:pt x="677926" y="0"/>
                  </a:moveTo>
                  <a:lnTo>
                    <a:pt x="68834" y="0"/>
                  </a:lnTo>
                  <a:lnTo>
                    <a:pt x="42042" y="5410"/>
                  </a:lnTo>
                  <a:lnTo>
                    <a:pt x="20162" y="20162"/>
                  </a:lnTo>
                  <a:lnTo>
                    <a:pt x="5410" y="42042"/>
                  </a:lnTo>
                  <a:lnTo>
                    <a:pt x="0" y="68833"/>
                  </a:lnTo>
                  <a:lnTo>
                    <a:pt x="0" y="344169"/>
                  </a:lnTo>
                  <a:lnTo>
                    <a:pt x="5410" y="370961"/>
                  </a:lnTo>
                  <a:lnTo>
                    <a:pt x="20162" y="392841"/>
                  </a:lnTo>
                  <a:lnTo>
                    <a:pt x="42042" y="407593"/>
                  </a:lnTo>
                  <a:lnTo>
                    <a:pt x="68834" y="413003"/>
                  </a:lnTo>
                  <a:lnTo>
                    <a:pt x="677926" y="413003"/>
                  </a:lnTo>
                  <a:lnTo>
                    <a:pt x="704717" y="407593"/>
                  </a:lnTo>
                  <a:lnTo>
                    <a:pt x="726597" y="392841"/>
                  </a:lnTo>
                  <a:lnTo>
                    <a:pt x="741349" y="370961"/>
                  </a:lnTo>
                  <a:lnTo>
                    <a:pt x="746760" y="344169"/>
                  </a:lnTo>
                  <a:lnTo>
                    <a:pt x="746760" y="68833"/>
                  </a:lnTo>
                  <a:lnTo>
                    <a:pt x="741349" y="42042"/>
                  </a:lnTo>
                  <a:lnTo>
                    <a:pt x="726597" y="20162"/>
                  </a:lnTo>
                  <a:lnTo>
                    <a:pt x="704717" y="5410"/>
                  </a:lnTo>
                  <a:lnTo>
                    <a:pt x="677926" y="0"/>
                  </a:lnTo>
                  <a:close/>
                </a:path>
              </a:pathLst>
            </a:custGeom>
            <a:solidFill>
              <a:srgbClr val="E36C09"/>
            </a:solidFill>
          </p:spPr>
          <p:txBody>
            <a:bodyPr wrap="square" lIns="0" tIns="0" rIns="0" bIns="0" rtlCol="0"/>
            <a:lstStyle/>
            <a:p>
              <a:endParaRPr/>
            </a:p>
          </p:txBody>
        </p:sp>
        <p:sp>
          <p:nvSpPr>
            <p:cNvPr id="274" name="object 198">
              <a:extLst>
                <a:ext uri="{FF2B5EF4-FFF2-40B4-BE49-F238E27FC236}">
                  <a16:creationId xmlns:a16="http://schemas.microsoft.com/office/drawing/2014/main" id="{F7692719-08F3-544B-84FF-F07FF495F57E}"/>
                </a:ext>
              </a:extLst>
            </p:cNvPr>
            <p:cNvSpPr/>
            <p:nvPr/>
          </p:nvSpPr>
          <p:spPr>
            <a:xfrm>
              <a:off x="1757933" y="5691379"/>
              <a:ext cx="746760" cy="413384"/>
            </a:xfrm>
            <a:custGeom>
              <a:avLst/>
              <a:gdLst/>
              <a:ahLst/>
              <a:cxnLst/>
              <a:rect l="l" t="t" r="r" b="b"/>
              <a:pathLst>
                <a:path w="746760" h="413385">
                  <a:moveTo>
                    <a:pt x="0" y="68833"/>
                  </a:moveTo>
                  <a:lnTo>
                    <a:pt x="5410" y="42042"/>
                  </a:lnTo>
                  <a:lnTo>
                    <a:pt x="20162" y="20162"/>
                  </a:lnTo>
                  <a:lnTo>
                    <a:pt x="42042" y="5410"/>
                  </a:lnTo>
                  <a:lnTo>
                    <a:pt x="68834" y="0"/>
                  </a:lnTo>
                  <a:lnTo>
                    <a:pt x="677926" y="0"/>
                  </a:lnTo>
                  <a:lnTo>
                    <a:pt x="704717" y="5410"/>
                  </a:lnTo>
                  <a:lnTo>
                    <a:pt x="726597" y="20162"/>
                  </a:lnTo>
                  <a:lnTo>
                    <a:pt x="741349" y="42042"/>
                  </a:lnTo>
                  <a:lnTo>
                    <a:pt x="746760" y="68833"/>
                  </a:lnTo>
                  <a:lnTo>
                    <a:pt x="746760" y="344169"/>
                  </a:lnTo>
                  <a:lnTo>
                    <a:pt x="741349" y="370961"/>
                  </a:lnTo>
                  <a:lnTo>
                    <a:pt x="726597" y="392841"/>
                  </a:lnTo>
                  <a:lnTo>
                    <a:pt x="704717" y="407593"/>
                  </a:lnTo>
                  <a:lnTo>
                    <a:pt x="677926" y="413003"/>
                  </a:lnTo>
                  <a:lnTo>
                    <a:pt x="68834" y="413003"/>
                  </a:lnTo>
                  <a:lnTo>
                    <a:pt x="42042" y="407593"/>
                  </a:lnTo>
                  <a:lnTo>
                    <a:pt x="20162" y="392841"/>
                  </a:lnTo>
                  <a:lnTo>
                    <a:pt x="5410" y="370961"/>
                  </a:lnTo>
                  <a:lnTo>
                    <a:pt x="0" y="344169"/>
                  </a:lnTo>
                  <a:lnTo>
                    <a:pt x="0" y="68833"/>
                  </a:lnTo>
                  <a:close/>
                </a:path>
              </a:pathLst>
            </a:custGeom>
            <a:ln w="28956">
              <a:solidFill>
                <a:srgbClr val="E36C09"/>
              </a:solidFill>
            </a:ln>
          </p:spPr>
          <p:txBody>
            <a:bodyPr wrap="square" lIns="0" tIns="0" rIns="0" bIns="0" rtlCol="0"/>
            <a:lstStyle/>
            <a:p>
              <a:endParaRPr/>
            </a:p>
          </p:txBody>
        </p:sp>
        <p:sp>
          <p:nvSpPr>
            <p:cNvPr id="275" name="object 199">
              <a:extLst>
                <a:ext uri="{FF2B5EF4-FFF2-40B4-BE49-F238E27FC236}">
                  <a16:creationId xmlns:a16="http://schemas.microsoft.com/office/drawing/2014/main" id="{A4752F18-0D0F-0C1C-CB0E-D1FE4F522466}"/>
                </a:ext>
              </a:extLst>
            </p:cNvPr>
            <p:cNvSpPr/>
            <p:nvPr/>
          </p:nvSpPr>
          <p:spPr>
            <a:xfrm>
              <a:off x="1808987" y="5865309"/>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76" name="object 200">
              <a:extLst>
                <a:ext uri="{FF2B5EF4-FFF2-40B4-BE49-F238E27FC236}">
                  <a16:creationId xmlns:a16="http://schemas.microsoft.com/office/drawing/2014/main" id="{2D354CC4-A71D-8316-DD24-0C510A5B6672}"/>
                </a:ext>
              </a:extLst>
            </p:cNvPr>
            <p:cNvSpPr/>
            <p:nvPr/>
          </p:nvSpPr>
          <p:spPr>
            <a:xfrm>
              <a:off x="1808987" y="5844545"/>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77" name="object 201">
              <a:extLst>
                <a:ext uri="{FF2B5EF4-FFF2-40B4-BE49-F238E27FC236}">
                  <a16:creationId xmlns:a16="http://schemas.microsoft.com/office/drawing/2014/main" id="{93DBA7DC-18AE-AC98-250C-478A0BE232CB}"/>
                </a:ext>
              </a:extLst>
            </p:cNvPr>
            <p:cNvSpPr/>
            <p:nvPr/>
          </p:nvSpPr>
          <p:spPr>
            <a:xfrm>
              <a:off x="1808987" y="5844545"/>
              <a:ext cx="285115" cy="227329"/>
            </a:xfrm>
            <a:custGeom>
              <a:avLst/>
              <a:gdLst/>
              <a:ahLst/>
              <a:cxnLst/>
              <a:rect l="l" t="t" r="r" b="b"/>
              <a:pathLst>
                <a:path w="285114"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78" name="object 202">
              <a:extLst>
                <a:ext uri="{FF2B5EF4-FFF2-40B4-BE49-F238E27FC236}">
                  <a16:creationId xmlns:a16="http://schemas.microsoft.com/office/drawing/2014/main" id="{9462698F-DD5D-F7BE-8FEB-6F57BC12DDB4}"/>
                </a:ext>
              </a:extLst>
            </p:cNvPr>
            <p:cNvSpPr/>
            <p:nvPr/>
          </p:nvSpPr>
          <p:spPr>
            <a:xfrm>
              <a:off x="2170175" y="5869881"/>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79" name="object 203">
              <a:extLst>
                <a:ext uri="{FF2B5EF4-FFF2-40B4-BE49-F238E27FC236}">
                  <a16:creationId xmlns:a16="http://schemas.microsoft.com/office/drawing/2014/main" id="{9E3F8722-8612-2A97-6F6E-FE48E7FF8241}"/>
                </a:ext>
              </a:extLst>
            </p:cNvPr>
            <p:cNvSpPr/>
            <p:nvPr/>
          </p:nvSpPr>
          <p:spPr>
            <a:xfrm>
              <a:off x="2170175" y="5849117"/>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80" name="object 204">
              <a:extLst>
                <a:ext uri="{FF2B5EF4-FFF2-40B4-BE49-F238E27FC236}">
                  <a16:creationId xmlns:a16="http://schemas.microsoft.com/office/drawing/2014/main" id="{D0DCCEB6-1F9C-A2C0-63E1-1484071449F7}"/>
                </a:ext>
              </a:extLst>
            </p:cNvPr>
            <p:cNvSpPr/>
            <p:nvPr/>
          </p:nvSpPr>
          <p:spPr>
            <a:xfrm>
              <a:off x="2170175" y="5849117"/>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81" name="object 205">
              <a:extLst>
                <a:ext uri="{FF2B5EF4-FFF2-40B4-BE49-F238E27FC236}">
                  <a16:creationId xmlns:a16="http://schemas.microsoft.com/office/drawing/2014/main" id="{C2F01DBB-6882-6DA2-32E2-B1A593832886}"/>
                </a:ext>
              </a:extLst>
            </p:cNvPr>
            <p:cNvSpPr/>
            <p:nvPr/>
          </p:nvSpPr>
          <p:spPr>
            <a:xfrm>
              <a:off x="1009649" y="6253735"/>
              <a:ext cx="763905" cy="396240"/>
            </a:xfrm>
            <a:custGeom>
              <a:avLst/>
              <a:gdLst/>
              <a:ahLst/>
              <a:cxnLst/>
              <a:rect l="l" t="t" r="r" b="b"/>
              <a:pathLst>
                <a:path w="763905" h="396240">
                  <a:moveTo>
                    <a:pt x="697484" y="0"/>
                  </a:moveTo>
                  <a:lnTo>
                    <a:pt x="66040" y="0"/>
                  </a:lnTo>
                  <a:lnTo>
                    <a:pt x="40333" y="5189"/>
                  </a:lnTo>
                  <a:lnTo>
                    <a:pt x="19342" y="19342"/>
                  </a:lnTo>
                  <a:lnTo>
                    <a:pt x="5189" y="40333"/>
                  </a:lnTo>
                  <a:lnTo>
                    <a:pt x="0" y="66040"/>
                  </a:lnTo>
                  <a:lnTo>
                    <a:pt x="0" y="330200"/>
                  </a:lnTo>
                  <a:lnTo>
                    <a:pt x="5189" y="355906"/>
                  </a:lnTo>
                  <a:lnTo>
                    <a:pt x="19342" y="376897"/>
                  </a:lnTo>
                  <a:lnTo>
                    <a:pt x="40333" y="391050"/>
                  </a:lnTo>
                  <a:lnTo>
                    <a:pt x="66040" y="396240"/>
                  </a:lnTo>
                  <a:lnTo>
                    <a:pt x="697484" y="396240"/>
                  </a:lnTo>
                  <a:lnTo>
                    <a:pt x="723190" y="391050"/>
                  </a:lnTo>
                  <a:lnTo>
                    <a:pt x="744181" y="376897"/>
                  </a:lnTo>
                  <a:lnTo>
                    <a:pt x="758334" y="355906"/>
                  </a:lnTo>
                  <a:lnTo>
                    <a:pt x="763524" y="330200"/>
                  </a:lnTo>
                  <a:lnTo>
                    <a:pt x="763524" y="66040"/>
                  </a:lnTo>
                  <a:lnTo>
                    <a:pt x="758334" y="40333"/>
                  </a:lnTo>
                  <a:lnTo>
                    <a:pt x="744181" y="19342"/>
                  </a:lnTo>
                  <a:lnTo>
                    <a:pt x="723190" y="5189"/>
                  </a:lnTo>
                  <a:lnTo>
                    <a:pt x="697484" y="0"/>
                  </a:lnTo>
                  <a:close/>
                </a:path>
              </a:pathLst>
            </a:custGeom>
            <a:solidFill>
              <a:srgbClr val="E36C09"/>
            </a:solidFill>
          </p:spPr>
          <p:txBody>
            <a:bodyPr wrap="square" lIns="0" tIns="0" rIns="0" bIns="0" rtlCol="0"/>
            <a:lstStyle/>
            <a:p>
              <a:endParaRPr/>
            </a:p>
          </p:txBody>
        </p:sp>
        <p:sp>
          <p:nvSpPr>
            <p:cNvPr id="282" name="object 206">
              <a:extLst>
                <a:ext uri="{FF2B5EF4-FFF2-40B4-BE49-F238E27FC236}">
                  <a16:creationId xmlns:a16="http://schemas.microsoft.com/office/drawing/2014/main" id="{764EDA50-5A92-4A52-F82C-2647AF0A52F6}"/>
                </a:ext>
              </a:extLst>
            </p:cNvPr>
            <p:cNvSpPr/>
            <p:nvPr/>
          </p:nvSpPr>
          <p:spPr>
            <a:xfrm>
              <a:off x="1009649" y="6253735"/>
              <a:ext cx="763905" cy="396240"/>
            </a:xfrm>
            <a:custGeom>
              <a:avLst/>
              <a:gdLst/>
              <a:ahLst/>
              <a:cxnLst/>
              <a:rect l="l" t="t" r="r" b="b"/>
              <a:pathLst>
                <a:path w="763905" h="396240">
                  <a:moveTo>
                    <a:pt x="0" y="66040"/>
                  </a:moveTo>
                  <a:lnTo>
                    <a:pt x="5189" y="40333"/>
                  </a:lnTo>
                  <a:lnTo>
                    <a:pt x="19342" y="19342"/>
                  </a:lnTo>
                  <a:lnTo>
                    <a:pt x="40333" y="5189"/>
                  </a:lnTo>
                  <a:lnTo>
                    <a:pt x="66040" y="0"/>
                  </a:lnTo>
                  <a:lnTo>
                    <a:pt x="697484" y="0"/>
                  </a:lnTo>
                  <a:lnTo>
                    <a:pt x="723190" y="5189"/>
                  </a:lnTo>
                  <a:lnTo>
                    <a:pt x="744181" y="19342"/>
                  </a:lnTo>
                  <a:lnTo>
                    <a:pt x="758334" y="40333"/>
                  </a:lnTo>
                  <a:lnTo>
                    <a:pt x="763524" y="66040"/>
                  </a:lnTo>
                  <a:lnTo>
                    <a:pt x="763524" y="330200"/>
                  </a:lnTo>
                  <a:lnTo>
                    <a:pt x="758334" y="355906"/>
                  </a:lnTo>
                  <a:lnTo>
                    <a:pt x="744181" y="376897"/>
                  </a:lnTo>
                  <a:lnTo>
                    <a:pt x="723190" y="391050"/>
                  </a:lnTo>
                  <a:lnTo>
                    <a:pt x="697484" y="396240"/>
                  </a:lnTo>
                  <a:lnTo>
                    <a:pt x="66040" y="396240"/>
                  </a:lnTo>
                  <a:lnTo>
                    <a:pt x="40333" y="391050"/>
                  </a:lnTo>
                  <a:lnTo>
                    <a:pt x="19342" y="376897"/>
                  </a:lnTo>
                  <a:lnTo>
                    <a:pt x="5189" y="355906"/>
                  </a:lnTo>
                  <a:lnTo>
                    <a:pt x="0" y="330200"/>
                  </a:lnTo>
                  <a:lnTo>
                    <a:pt x="0" y="66040"/>
                  </a:lnTo>
                  <a:close/>
                </a:path>
              </a:pathLst>
            </a:custGeom>
            <a:ln w="28956">
              <a:solidFill>
                <a:srgbClr val="E36C09"/>
              </a:solidFill>
            </a:ln>
          </p:spPr>
          <p:txBody>
            <a:bodyPr wrap="square" lIns="0" tIns="0" rIns="0" bIns="0" rtlCol="0"/>
            <a:lstStyle/>
            <a:p>
              <a:endParaRPr/>
            </a:p>
          </p:txBody>
        </p:sp>
        <p:sp>
          <p:nvSpPr>
            <p:cNvPr id="283" name="object 207">
              <a:extLst>
                <a:ext uri="{FF2B5EF4-FFF2-40B4-BE49-F238E27FC236}">
                  <a16:creationId xmlns:a16="http://schemas.microsoft.com/office/drawing/2014/main" id="{4AB5CC1B-86E0-6DEC-547A-3300045CCC28}"/>
                </a:ext>
              </a:extLst>
            </p:cNvPr>
            <p:cNvSpPr/>
            <p:nvPr/>
          </p:nvSpPr>
          <p:spPr>
            <a:xfrm>
              <a:off x="1051559" y="6414089"/>
              <a:ext cx="287020" cy="208279"/>
            </a:xfrm>
            <a:custGeom>
              <a:avLst/>
              <a:gdLst/>
              <a:ahLst/>
              <a:cxnLst/>
              <a:rect l="l" t="t" r="r" b="b"/>
              <a:pathLst>
                <a:path w="287019" h="208279">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50"/>
            </a:solidFill>
          </p:spPr>
          <p:txBody>
            <a:bodyPr wrap="square" lIns="0" tIns="0" rIns="0" bIns="0" rtlCol="0"/>
            <a:lstStyle/>
            <a:p>
              <a:endParaRPr/>
            </a:p>
          </p:txBody>
        </p:sp>
        <p:sp>
          <p:nvSpPr>
            <p:cNvPr id="284" name="object 208">
              <a:extLst>
                <a:ext uri="{FF2B5EF4-FFF2-40B4-BE49-F238E27FC236}">
                  <a16:creationId xmlns:a16="http://schemas.microsoft.com/office/drawing/2014/main" id="{C36F7F26-ED5B-1480-A44F-9E53AF653C8C}"/>
                </a:ext>
              </a:extLst>
            </p:cNvPr>
            <p:cNvSpPr/>
            <p:nvPr/>
          </p:nvSpPr>
          <p:spPr>
            <a:xfrm>
              <a:off x="1051559" y="6393185"/>
              <a:ext cx="287020" cy="41910"/>
            </a:xfrm>
            <a:custGeom>
              <a:avLst/>
              <a:gdLst/>
              <a:ahLst/>
              <a:cxnLst/>
              <a:rect l="l" t="t" r="r" b="b"/>
              <a:pathLst>
                <a:path w="287019"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95"/>
            </a:solidFill>
          </p:spPr>
          <p:txBody>
            <a:bodyPr wrap="square" lIns="0" tIns="0" rIns="0" bIns="0" rtlCol="0"/>
            <a:lstStyle/>
            <a:p>
              <a:endParaRPr/>
            </a:p>
          </p:txBody>
        </p:sp>
        <p:sp>
          <p:nvSpPr>
            <p:cNvPr id="285" name="object 209">
              <a:extLst>
                <a:ext uri="{FF2B5EF4-FFF2-40B4-BE49-F238E27FC236}">
                  <a16:creationId xmlns:a16="http://schemas.microsoft.com/office/drawing/2014/main" id="{046D7457-62E0-EF26-AB33-81C725E56FDE}"/>
                </a:ext>
              </a:extLst>
            </p:cNvPr>
            <p:cNvSpPr/>
            <p:nvPr/>
          </p:nvSpPr>
          <p:spPr>
            <a:xfrm>
              <a:off x="1051559" y="6393185"/>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286" name="object 210">
              <a:extLst>
                <a:ext uri="{FF2B5EF4-FFF2-40B4-BE49-F238E27FC236}">
                  <a16:creationId xmlns:a16="http://schemas.microsoft.com/office/drawing/2014/main" id="{5C88834F-6573-5A47-72F7-5C05D6ACDB5A}"/>
                </a:ext>
              </a:extLst>
            </p:cNvPr>
            <p:cNvSpPr/>
            <p:nvPr/>
          </p:nvSpPr>
          <p:spPr>
            <a:xfrm>
              <a:off x="1435607" y="6414089"/>
              <a:ext cx="287020" cy="208279"/>
            </a:xfrm>
            <a:custGeom>
              <a:avLst/>
              <a:gdLst/>
              <a:ahLst/>
              <a:cxnLst/>
              <a:rect l="l" t="t" r="r" b="b"/>
              <a:pathLst>
                <a:path w="287019" h="208279">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50"/>
            </a:solidFill>
          </p:spPr>
          <p:txBody>
            <a:bodyPr wrap="square" lIns="0" tIns="0" rIns="0" bIns="0" rtlCol="0"/>
            <a:lstStyle/>
            <a:p>
              <a:endParaRPr/>
            </a:p>
          </p:txBody>
        </p:sp>
        <p:sp>
          <p:nvSpPr>
            <p:cNvPr id="287" name="object 211">
              <a:extLst>
                <a:ext uri="{FF2B5EF4-FFF2-40B4-BE49-F238E27FC236}">
                  <a16:creationId xmlns:a16="http://schemas.microsoft.com/office/drawing/2014/main" id="{DBB40415-F9C1-7A44-17B8-2366C52A48D5}"/>
                </a:ext>
              </a:extLst>
            </p:cNvPr>
            <p:cNvSpPr/>
            <p:nvPr/>
          </p:nvSpPr>
          <p:spPr>
            <a:xfrm>
              <a:off x="1435607" y="6393185"/>
              <a:ext cx="287020" cy="41910"/>
            </a:xfrm>
            <a:custGeom>
              <a:avLst/>
              <a:gdLst/>
              <a:ahLst/>
              <a:cxnLst/>
              <a:rect l="l" t="t" r="r" b="b"/>
              <a:pathLst>
                <a:path w="287019"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95"/>
            </a:solidFill>
          </p:spPr>
          <p:txBody>
            <a:bodyPr wrap="square" lIns="0" tIns="0" rIns="0" bIns="0" rtlCol="0"/>
            <a:lstStyle/>
            <a:p>
              <a:endParaRPr/>
            </a:p>
          </p:txBody>
        </p:sp>
        <p:sp>
          <p:nvSpPr>
            <p:cNvPr id="288" name="object 212">
              <a:extLst>
                <a:ext uri="{FF2B5EF4-FFF2-40B4-BE49-F238E27FC236}">
                  <a16:creationId xmlns:a16="http://schemas.microsoft.com/office/drawing/2014/main" id="{71DF99EA-7FAD-85D0-3AFC-B17BD3A1E9D1}"/>
                </a:ext>
              </a:extLst>
            </p:cNvPr>
            <p:cNvSpPr/>
            <p:nvPr/>
          </p:nvSpPr>
          <p:spPr>
            <a:xfrm>
              <a:off x="1435607" y="6393185"/>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grpSp>
      <p:sp>
        <p:nvSpPr>
          <p:cNvPr id="289" name="object 213">
            <a:extLst>
              <a:ext uri="{FF2B5EF4-FFF2-40B4-BE49-F238E27FC236}">
                <a16:creationId xmlns:a16="http://schemas.microsoft.com/office/drawing/2014/main" id="{38A62964-6EB0-B8C6-DD7B-7EDAEDFCB295}"/>
              </a:ext>
            </a:extLst>
          </p:cNvPr>
          <p:cNvSpPr txBox="1"/>
          <p:nvPr/>
        </p:nvSpPr>
        <p:spPr>
          <a:xfrm>
            <a:off x="2202505" y="6006496"/>
            <a:ext cx="600710" cy="405130"/>
          </a:xfrm>
          <a:prstGeom prst="rect">
            <a:avLst/>
          </a:prstGeom>
        </p:spPr>
        <p:txBody>
          <a:bodyPr vert="horz" wrap="square" lIns="0" tIns="55244" rIns="0" bIns="0" rtlCol="0">
            <a:spAutoFit/>
          </a:bodyPr>
          <a:lstStyle/>
          <a:p>
            <a:pPr marL="29209">
              <a:lnSpc>
                <a:spcPct val="100000"/>
              </a:lnSpc>
              <a:spcBef>
                <a:spcPts val="434"/>
              </a:spcBef>
              <a:tabLst>
                <a:tab pos="413384" algn="l"/>
              </a:tabLst>
            </a:pPr>
            <a:r>
              <a:rPr sz="900" b="1" i="1" dirty="0">
                <a:latin typeface="メイリオ"/>
                <a:cs typeface="メイリオ"/>
              </a:rPr>
              <a:t>89	89</a:t>
            </a:r>
            <a:endParaRPr sz="900">
              <a:latin typeface="メイリオ"/>
              <a:cs typeface="メイリオ"/>
            </a:endParaRPr>
          </a:p>
          <a:p>
            <a:pPr marL="12700">
              <a:lnSpc>
                <a:spcPct val="100000"/>
              </a:lnSpc>
              <a:spcBef>
                <a:spcPts val="375"/>
              </a:spcBef>
              <a:tabLst>
                <a:tab pos="410845" algn="l"/>
              </a:tabLst>
            </a:pPr>
            <a:r>
              <a:rPr sz="1000" b="1" spc="5" dirty="0">
                <a:solidFill>
                  <a:srgbClr val="FFFFFF"/>
                </a:solidFill>
                <a:latin typeface="ＭＳ Ｐゴシック"/>
                <a:cs typeface="ＭＳ Ｐゴシック"/>
              </a:rPr>
              <a:t>３</a:t>
            </a:r>
            <a:r>
              <a:rPr sz="1000" b="1" spc="-10" dirty="0">
                <a:solidFill>
                  <a:srgbClr val="FFFFFF"/>
                </a:solidFill>
                <a:latin typeface="ＭＳ Ｐゴシック"/>
                <a:cs typeface="ＭＳ Ｐゴシック"/>
              </a:rPr>
              <a:t>７</a:t>
            </a:r>
            <a:r>
              <a:rPr sz="1000" b="1" dirty="0">
                <a:solidFill>
                  <a:srgbClr val="FFFFFF"/>
                </a:solidFill>
                <a:latin typeface="ＭＳ Ｐゴシック"/>
                <a:cs typeface="ＭＳ Ｐゴシック"/>
              </a:rPr>
              <a:t>	</a:t>
            </a:r>
            <a:r>
              <a:rPr sz="1000" b="1" spc="5" dirty="0">
                <a:solidFill>
                  <a:srgbClr val="FFFFFF"/>
                </a:solidFill>
                <a:latin typeface="ＭＳ Ｐゴシック"/>
                <a:cs typeface="ＭＳ Ｐゴシック"/>
              </a:rPr>
              <a:t>３５</a:t>
            </a:r>
            <a:endParaRPr sz="1000">
              <a:latin typeface="ＭＳ Ｐゴシック"/>
              <a:cs typeface="ＭＳ Ｐゴシック"/>
            </a:endParaRPr>
          </a:p>
        </p:txBody>
      </p:sp>
      <p:grpSp>
        <p:nvGrpSpPr>
          <p:cNvPr id="290" name="object 214">
            <a:extLst>
              <a:ext uri="{FF2B5EF4-FFF2-40B4-BE49-F238E27FC236}">
                <a16:creationId xmlns:a16="http://schemas.microsoft.com/office/drawing/2014/main" id="{54A1ECC5-153F-FB2A-8F6B-34FA5BA9C935}"/>
              </a:ext>
            </a:extLst>
          </p:cNvPr>
          <p:cNvGrpSpPr/>
          <p:nvPr/>
        </p:nvGrpSpPr>
        <p:grpSpPr>
          <a:xfrm>
            <a:off x="6126011" y="1929833"/>
            <a:ext cx="1224280" cy="490855"/>
            <a:chOff x="5010911" y="2130551"/>
            <a:chExt cx="1224280" cy="490855"/>
          </a:xfrm>
        </p:grpSpPr>
        <p:sp>
          <p:nvSpPr>
            <p:cNvPr id="291" name="object 215">
              <a:extLst>
                <a:ext uri="{FF2B5EF4-FFF2-40B4-BE49-F238E27FC236}">
                  <a16:creationId xmlns:a16="http://schemas.microsoft.com/office/drawing/2014/main" id="{50EAA7FF-2A62-C2F7-5879-3A33C9C2EB76}"/>
                </a:ext>
              </a:extLst>
            </p:cNvPr>
            <p:cNvSpPr/>
            <p:nvPr/>
          </p:nvSpPr>
          <p:spPr>
            <a:xfrm>
              <a:off x="5010912" y="2130551"/>
              <a:ext cx="1224280" cy="490855"/>
            </a:xfrm>
            <a:custGeom>
              <a:avLst/>
              <a:gdLst/>
              <a:ahLst/>
              <a:cxnLst/>
              <a:rect l="l" t="t" r="r" b="b"/>
              <a:pathLst>
                <a:path w="1224279" h="490855">
                  <a:moveTo>
                    <a:pt x="1223772" y="245364"/>
                  </a:moveTo>
                  <a:lnTo>
                    <a:pt x="1218780" y="195922"/>
                  </a:lnTo>
                  <a:lnTo>
                    <a:pt x="1204480" y="149860"/>
                  </a:lnTo>
                  <a:lnTo>
                    <a:pt x="1181862" y="108191"/>
                  </a:lnTo>
                  <a:lnTo>
                    <a:pt x="1151902" y="71869"/>
                  </a:lnTo>
                  <a:lnTo>
                    <a:pt x="1115580" y="41910"/>
                  </a:lnTo>
                  <a:lnTo>
                    <a:pt x="1073912" y="19291"/>
                  </a:lnTo>
                  <a:lnTo>
                    <a:pt x="1027849" y="4991"/>
                  </a:lnTo>
                  <a:lnTo>
                    <a:pt x="978408" y="0"/>
                  </a:lnTo>
                  <a:lnTo>
                    <a:pt x="928954" y="4991"/>
                  </a:lnTo>
                  <a:lnTo>
                    <a:pt x="882891" y="19291"/>
                  </a:lnTo>
                  <a:lnTo>
                    <a:pt x="841222" y="41910"/>
                  </a:lnTo>
                  <a:lnTo>
                    <a:pt x="804900" y="71869"/>
                  </a:lnTo>
                  <a:lnTo>
                    <a:pt x="795413" y="83362"/>
                  </a:lnTo>
                  <a:lnTo>
                    <a:pt x="785914" y="71869"/>
                  </a:lnTo>
                  <a:lnTo>
                    <a:pt x="749490" y="41910"/>
                  </a:lnTo>
                  <a:lnTo>
                    <a:pt x="707682" y="19291"/>
                  </a:lnTo>
                  <a:lnTo>
                    <a:pt x="661479" y="4991"/>
                  </a:lnTo>
                  <a:lnTo>
                    <a:pt x="611886" y="0"/>
                  </a:lnTo>
                  <a:lnTo>
                    <a:pt x="562279" y="4991"/>
                  </a:lnTo>
                  <a:lnTo>
                    <a:pt x="516077" y="19291"/>
                  </a:lnTo>
                  <a:lnTo>
                    <a:pt x="474268" y="41910"/>
                  </a:lnTo>
                  <a:lnTo>
                    <a:pt x="437845" y="71869"/>
                  </a:lnTo>
                  <a:lnTo>
                    <a:pt x="428332" y="83362"/>
                  </a:lnTo>
                  <a:lnTo>
                    <a:pt x="418858" y="71869"/>
                  </a:lnTo>
                  <a:lnTo>
                    <a:pt x="382536" y="41910"/>
                  </a:lnTo>
                  <a:lnTo>
                    <a:pt x="340868" y="19291"/>
                  </a:lnTo>
                  <a:lnTo>
                    <a:pt x="294805" y="4991"/>
                  </a:lnTo>
                  <a:lnTo>
                    <a:pt x="245364" y="0"/>
                  </a:lnTo>
                  <a:lnTo>
                    <a:pt x="195910" y="4991"/>
                  </a:lnTo>
                  <a:lnTo>
                    <a:pt x="149847" y="19291"/>
                  </a:lnTo>
                  <a:lnTo>
                    <a:pt x="108178" y="41910"/>
                  </a:lnTo>
                  <a:lnTo>
                    <a:pt x="71856" y="71869"/>
                  </a:lnTo>
                  <a:lnTo>
                    <a:pt x="41897" y="108191"/>
                  </a:lnTo>
                  <a:lnTo>
                    <a:pt x="19278" y="149860"/>
                  </a:lnTo>
                  <a:lnTo>
                    <a:pt x="4978" y="195922"/>
                  </a:lnTo>
                  <a:lnTo>
                    <a:pt x="0" y="245364"/>
                  </a:lnTo>
                  <a:lnTo>
                    <a:pt x="4978" y="294817"/>
                  </a:lnTo>
                  <a:lnTo>
                    <a:pt x="19278" y="340880"/>
                  </a:lnTo>
                  <a:lnTo>
                    <a:pt x="41897" y="382549"/>
                  </a:lnTo>
                  <a:lnTo>
                    <a:pt x="71856" y="418871"/>
                  </a:lnTo>
                  <a:lnTo>
                    <a:pt x="108178" y="448830"/>
                  </a:lnTo>
                  <a:lnTo>
                    <a:pt x="149847" y="471449"/>
                  </a:lnTo>
                  <a:lnTo>
                    <a:pt x="195910" y="485749"/>
                  </a:lnTo>
                  <a:lnTo>
                    <a:pt x="245364" y="490728"/>
                  </a:lnTo>
                  <a:lnTo>
                    <a:pt x="294805" y="485749"/>
                  </a:lnTo>
                  <a:lnTo>
                    <a:pt x="340868" y="471449"/>
                  </a:lnTo>
                  <a:lnTo>
                    <a:pt x="382536" y="448830"/>
                  </a:lnTo>
                  <a:lnTo>
                    <a:pt x="418858" y="418871"/>
                  </a:lnTo>
                  <a:lnTo>
                    <a:pt x="428332" y="407390"/>
                  </a:lnTo>
                  <a:lnTo>
                    <a:pt x="437845" y="418871"/>
                  </a:lnTo>
                  <a:lnTo>
                    <a:pt x="474268" y="448830"/>
                  </a:lnTo>
                  <a:lnTo>
                    <a:pt x="516077" y="471449"/>
                  </a:lnTo>
                  <a:lnTo>
                    <a:pt x="562279" y="485749"/>
                  </a:lnTo>
                  <a:lnTo>
                    <a:pt x="611886" y="490728"/>
                  </a:lnTo>
                  <a:lnTo>
                    <a:pt x="661479" y="485749"/>
                  </a:lnTo>
                  <a:lnTo>
                    <a:pt x="707682" y="471449"/>
                  </a:lnTo>
                  <a:lnTo>
                    <a:pt x="749490" y="448830"/>
                  </a:lnTo>
                  <a:lnTo>
                    <a:pt x="785914" y="418871"/>
                  </a:lnTo>
                  <a:lnTo>
                    <a:pt x="795413" y="407390"/>
                  </a:lnTo>
                  <a:lnTo>
                    <a:pt x="804900" y="418871"/>
                  </a:lnTo>
                  <a:lnTo>
                    <a:pt x="841222" y="448830"/>
                  </a:lnTo>
                  <a:lnTo>
                    <a:pt x="882891" y="471449"/>
                  </a:lnTo>
                  <a:lnTo>
                    <a:pt x="928954" y="485749"/>
                  </a:lnTo>
                  <a:lnTo>
                    <a:pt x="978408" y="490728"/>
                  </a:lnTo>
                  <a:lnTo>
                    <a:pt x="1027849" y="485749"/>
                  </a:lnTo>
                  <a:lnTo>
                    <a:pt x="1073912" y="471449"/>
                  </a:lnTo>
                  <a:lnTo>
                    <a:pt x="1115580" y="448830"/>
                  </a:lnTo>
                  <a:lnTo>
                    <a:pt x="1151902" y="418871"/>
                  </a:lnTo>
                  <a:lnTo>
                    <a:pt x="1181862" y="382549"/>
                  </a:lnTo>
                  <a:lnTo>
                    <a:pt x="1204480" y="340880"/>
                  </a:lnTo>
                  <a:lnTo>
                    <a:pt x="1218780" y="294817"/>
                  </a:lnTo>
                  <a:lnTo>
                    <a:pt x="1223772" y="245364"/>
                  </a:lnTo>
                  <a:close/>
                </a:path>
              </a:pathLst>
            </a:custGeom>
            <a:solidFill>
              <a:srgbClr val="F9C090"/>
            </a:solidFill>
          </p:spPr>
          <p:txBody>
            <a:bodyPr wrap="square" lIns="0" tIns="0" rIns="0" bIns="0" rtlCol="0"/>
            <a:lstStyle/>
            <a:p>
              <a:endParaRPr/>
            </a:p>
          </p:txBody>
        </p:sp>
        <p:sp>
          <p:nvSpPr>
            <p:cNvPr id="292" name="object 216">
              <a:extLst>
                <a:ext uri="{FF2B5EF4-FFF2-40B4-BE49-F238E27FC236}">
                  <a16:creationId xmlns:a16="http://schemas.microsoft.com/office/drawing/2014/main" id="{1DB2E26A-3D29-0621-6387-C68B46EB316E}"/>
                </a:ext>
              </a:extLst>
            </p:cNvPr>
            <p:cNvSpPr/>
            <p:nvPr/>
          </p:nvSpPr>
          <p:spPr>
            <a:xfrm>
              <a:off x="5108447" y="231286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93" name="object 217">
              <a:extLst>
                <a:ext uri="{FF2B5EF4-FFF2-40B4-BE49-F238E27FC236}">
                  <a16:creationId xmlns:a16="http://schemas.microsoft.com/office/drawing/2014/main" id="{FD225532-4258-1242-359C-C32720EDE497}"/>
                </a:ext>
              </a:extLst>
            </p:cNvPr>
            <p:cNvSpPr/>
            <p:nvPr/>
          </p:nvSpPr>
          <p:spPr>
            <a:xfrm>
              <a:off x="5108447" y="2292101"/>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94" name="object 218">
              <a:extLst>
                <a:ext uri="{FF2B5EF4-FFF2-40B4-BE49-F238E27FC236}">
                  <a16:creationId xmlns:a16="http://schemas.microsoft.com/office/drawing/2014/main" id="{F8505A5A-4C38-1AF5-C451-36F1704F7BCF}"/>
                </a:ext>
              </a:extLst>
            </p:cNvPr>
            <p:cNvSpPr/>
            <p:nvPr/>
          </p:nvSpPr>
          <p:spPr>
            <a:xfrm>
              <a:off x="5108446" y="2292101"/>
              <a:ext cx="285115" cy="227329"/>
            </a:xfrm>
            <a:custGeom>
              <a:avLst/>
              <a:gdLst/>
              <a:ahLst/>
              <a:cxnLst/>
              <a:rect l="l" t="t" r="r" b="b"/>
              <a:pathLst>
                <a:path w="285114" h="227330">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30">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95" name="object 219">
              <a:extLst>
                <a:ext uri="{FF2B5EF4-FFF2-40B4-BE49-F238E27FC236}">
                  <a16:creationId xmlns:a16="http://schemas.microsoft.com/office/drawing/2014/main" id="{124C21E2-7F37-A251-058B-F2D5EE459EB0}"/>
                </a:ext>
              </a:extLst>
            </p:cNvPr>
            <p:cNvSpPr/>
            <p:nvPr/>
          </p:nvSpPr>
          <p:spPr>
            <a:xfrm>
              <a:off x="5484875" y="2308293"/>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50"/>
            </a:solidFill>
          </p:spPr>
          <p:txBody>
            <a:bodyPr wrap="square" lIns="0" tIns="0" rIns="0" bIns="0" rtlCol="0"/>
            <a:lstStyle/>
            <a:p>
              <a:endParaRPr/>
            </a:p>
          </p:txBody>
        </p:sp>
        <p:sp>
          <p:nvSpPr>
            <p:cNvPr id="296" name="object 220">
              <a:extLst>
                <a:ext uri="{FF2B5EF4-FFF2-40B4-BE49-F238E27FC236}">
                  <a16:creationId xmlns:a16="http://schemas.microsoft.com/office/drawing/2014/main" id="{E40EAA3D-6FCD-BFE8-7732-6DB791D67859}"/>
                </a:ext>
              </a:extLst>
            </p:cNvPr>
            <p:cNvSpPr/>
            <p:nvPr/>
          </p:nvSpPr>
          <p:spPr>
            <a:xfrm>
              <a:off x="5484875" y="2287529"/>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95"/>
            </a:solidFill>
          </p:spPr>
          <p:txBody>
            <a:bodyPr wrap="square" lIns="0" tIns="0" rIns="0" bIns="0" rtlCol="0"/>
            <a:lstStyle/>
            <a:p>
              <a:endParaRPr/>
            </a:p>
          </p:txBody>
        </p:sp>
        <p:sp>
          <p:nvSpPr>
            <p:cNvPr id="297" name="object 221">
              <a:extLst>
                <a:ext uri="{FF2B5EF4-FFF2-40B4-BE49-F238E27FC236}">
                  <a16:creationId xmlns:a16="http://schemas.microsoft.com/office/drawing/2014/main" id="{96E50F69-6F42-828C-0FC5-CE30A576152B}"/>
                </a:ext>
              </a:extLst>
            </p:cNvPr>
            <p:cNvSpPr/>
            <p:nvPr/>
          </p:nvSpPr>
          <p:spPr>
            <a:xfrm>
              <a:off x="5484875" y="2287529"/>
              <a:ext cx="287020" cy="227329"/>
            </a:xfrm>
            <a:custGeom>
              <a:avLst/>
              <a:gdLst/>
              <a:ahLst/>
              <a:cxnLst/>
              <a:rect l="l" t="t" r="r" b="b"/>
              <a:pathLst>
                <a:path w="287020" h="227330">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20" h="227330">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298" name="object 222">
              <a:extLst>
                <a:ext uri="{FF2B5EF4-FFF2-40B4-BE49-F238E27FC236}">
                  <a16:creationId xmlns:a16="http://schemas.microsoft.com/office/drawing/2014/main" id="{3598C0D9-5881-853F-6ABA-A198A0B8E77C}"/>
                </a:ext>
              </a:extLst>
            </p:cNvPr>
            <p:cNvSpPr/>
            <p:nvPr/>
          </p:nvSpPr>
          <p:spPr>
            <a:xfrm>
              <a:off x="5846063" y="2311479"/>
              <a:ext cx="287020" cy="208279"/>
            </a:xfrm>
            <a:custGeom>
              <a:avLst/>
              <a:gdLst/>
              <a:ahLst/>
              <a:cxnLst/>
              <a:rect l="l" t="t" r="r" b="b"/>
              <a:pathLst>
                <a:path w="287020" h="208280">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50"/>
            </a:solidFill>
          </p:spPr>
          <p:txBody>
            <a:bodyPr wrap="square" lIns="0" tIns="0" rIns="0" bIns="0" rtlCol="0"/>
            <a:lstStyle/>
            <a:p>
              <a:endParaRPr/>
            </a:p>
          </p:txBody>
        </p:sp>
        <p:sp>
          <p:nvSpPr>
            <p:cNvPr id="299" name="object 223">
              <a:extLst>
                <a:ext uri="{FF2B5EF4-FFF2-40B4-BE49-F238E27FC236}">
                  <a16:creationId xmlns:a16="http://schemas.microsoft.com/office/drawing/2014/main" id="{C43C45C0-1148-3A91-7B7C-87A6D93F8641}"/>
                </a:ext>
              </a:extLst>
            </p:cNvPr>
            <p:cNvSpPr/>
            <p:nvPr/>
          </p:nvSpPr>
          <p:spPr>
            <a:xfrm>
              <a:off x="5846063" y="2290575"/>
              <a:ext cx="287020" cy="41910"/>
            </a:xfrm>
            <a:custGeom>
              <a:avLst/>
              <a:gdLst/>
              <a:ahLst/>
              <a:cxnLst/>
              <a:rect l="l" t="t" r="r" b="b"/>
              <a:pathLst>
                <a:path w="287020"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95"/>
            </a:solidFill>
          </p:spPr>
          <p:txBody>
            <a:bodyPr wrap="square" lIns="0" tIns="0" rIns="0" bIns="0" rtlCol="0"/>
            <a:lstStyle/>
            <a:p>
              <a:endParaRPr/>
            </a:p>
          </p:txBody>
        </p:sp>
        <p:sp>
          <p:nvSpPr>
            <p:cNvPr id="300" name="object 224">
              <a:extLst>
                <a:ext uri="{FF2B5EF4-FFF2-40B4-BE49-F238E27FC236}">
                  <a16:creationId xmlns:a16="http://schemas.microsoft.com/office/drawing/2014/main" id="{41544510-447C-BEBF-61FD-8AE227A32133}"/>
                </a:ext>
              </a:extLst>
            </p:cNvPr>
            <p:cNvSpPr/>
            <p:nvPr/>
          </p:nvSpPr>
          <p:spPr>
            <a:xfrm>
              <a:off x="5846063" y="2290575"/>
              <a:ext cx="287020" cy="228600"/>
            </a:xfrm>
            <a:custGeom>
              <a:avLst/>
              <a:gdLst/>
              <a:ahLst/>
              <a:cxnLst/>
              <a:rect l="l" t="t" r="r" b="b"/>
              <a:pathLst>
                <a:path w="287020"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20"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grpSp>
      <p:sp>
        <p:nvSpPr>
          <p:cNvPr id="301" name="object 225">
            <a:extLst>
              <a:ext uri="{FF2B5EF4-FFF2-40B4-BE49-F238E27FC236}">
                <a16:creationId xmlns:a16="http://schemas.microsoft.com/office/drawing/2014/main" id="{EC31B535-D4C9-F31C-0076-DB5F5D8B6A27}"/>
              </a:ext>
            </a:extLst>
          </p:cNvPr>
          <p:cNvSpPr txBox="1"/>
          <p:nvPr/>
        </p:nvSpPr>
        <p:spPr>
          <a:xfrm>
            <a:off x="5459494" y="1993359"/>
            <a:ext cx="7112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北海道電力㈱ 泊発電所</a:t>
            </a:r>
            <a:endParaRPr sz="900">
              <a:latin typeface="メイリオ"/>
              <a:cs typeface="メイリオ"/>
            </a:endParaRPr>
          </a:p>
        </p:txBody>
      </p:sp>
      <p:sp>
        <p:nvSpPr>
          <p:cNvPr id="302" name="object 226">
            <a:extLst>
              <a:ext uri="{FF2B5EF4-FFF2-40B4-BE49-F238E27FC236}">
                <a16:creationId xmlns:a16="http://schemas.microsoft.com/office/drawing/2014/main" id="{CF755804-B312-4403-E2AD-1E457D26B555}"/>
              </a:ext>
            </a:extLst>
          </p:cNvPr>
          <p:cNvSpPr txBox="1"/>
          <p:nvPr/>
        </p:nvSpPr>
        <p:spPr>
          <a:xfrm>
            <a:off x="6258695" y="1904693"/>
            <a:ext cx="952500" cy="537845"/>
          </a:xfrm>
          <a:prstGeom prst="rect">
            <a:avLst/>
          </a:prstGeom>
        </p:spPr>
        <p:txBody>
          <a:bodyPr vert="horz" wrap="square" lIns="0" tIns="55244" rIns="0" bIns="0" rtlCol="0">
            <a:spAutoFit/>
          </a:bodyPr>
          <a:lstStyle/>
          <a:p>
            <a:pPr algn="ctr">
              <a:lnSpc>
                <a:spcPct val="100000"/>
              </a:lnSpc>
              <a:spcBef>
                <a:spcPts val="434"/>
              </a:spcBef>
              <a:tabLst>
                <a:tab pos="377190" algn="l"/>
                <a:tab pos="737870" algn="l"/>
              </a:tabLst>
            </a:pPr>
            <a:r>
              <a:rPr sz="900" b="1" i="1" dirty="0">
                <a:latin typeface="メイリオ"/>
                <a:cs typeface="メイリオ"/>
              </a:rPr>
              <a:t>58	</a:t>
            </a:r>
            <a:r>
              <a:rPr sz="1350" b="1" i="1" baseline="3086" dirty="0">
                <a:latin typeface="メイリオ"/>
                <a:cs typeface="メイリオ"/>
              </a:rPr>
              <a:t>58	</a:t>
            </a:r>
            <a:r>
              <a:rPr sz="900" b="1" i="1" dirty="0">
                <a:latin typeface="メイリオ"/>
                <a:cs typeface="メイリオ"/>
              </a:rPr>
              <a:t>91</a:t>
            </a:r>
            <a:endParaRPr sz="900">
              <a:latin typeface="メイリオ"/>
              <a:cs typeface="メイリオ"/>
            </a:endParaRPr>
          </a:p>
          <a:p>
            <a:pPr algn="ctr">
              <a:lnSpc>
                <a:spcPct val="100000"/>
              </a:lnSpc>
              <a:spcBef>
                <a:spcPts val="375"/>
              </a:spcBef>
              <a:tabLst>
                <a:tab pos="391160" algn="l"/>
                <a:tab pos="751840" algn="l"/>
              </a:tabLst>
            </a:pPr>
            <a:r>
              <a:rPr sz="1000" b="1" dirty="0">
                <a:solidFill>
                  <a:srgbClr val="FFFFFF"/>
                </a:solidFill>
                <a:latin typeface="ＭＳ Ｐゴシック"/>
                <a:cs typeface="ＭＳ Ｐゴシック"/>
              </a:rPr>
              <a:t>３２	</a:t>
            </a:r>
            <a:r>
              <a:rPr sz="1500" b="1" baseline="2777" dirty="0">
                <a:solidFill>
                  <a:srgbClr val="FFFFFF"/>
                </a:solidFill>
                <a:latin typeface="ＭＳ Ｐゴシック"/>
                <a:cs typeface="ＭＳ Ｐゴシック"/>
              </a:rPr>
              <a:t>３０	</a:t>
            </a:r>
            <a:r>
              <a:rPr sz="1000" b="1" dirty="0">
                <a:solidFill>
                  <a:srgbClr val="FFFFFF"/>
                </a:solidFill>
                <a:latin typeface="ＭＳ Ｐゴシック"/>
                <a:cs typeface="ＭＳ Ｐゴシック"/>
              </a:rPr>
              <a:t>１１</a:t>
            </a:r>
            <a:endParaRPr sz="1000">
              <a:latin typeface="ＭＳ Ｐゴシック"/>
              <a:cs typeface="ＭＳ Ｐゴシック"/>
            </a:endParaRPr>
          </a:p>
          <a:p>
            <a:pPr marL="39370" algn="ctr">
              <a:lnSpc>
                <a:spcPct val="100000"/>
              </a:lnSpc>
              <a:spcBef>
                <a:spcPts val="440"/>
              </a:spcBef>
            </a:pPr>
            <a:r>
              <a:rPr sz="500" spc="-5" dirty="0">
                <a:latin typeface="メイリオ"/>
                <a:cs typeface="メイリオ"/>
              </a:rPr>
              <a:t>(2013.7.8)</a:t>
            </a:r>
            <a:endParaRPr sz="500">
              <a:latin typeface="メイリオ"/>
              <a:cs typeface="メイリオ"/>
            </a:endParaRPr>
          </a:p>
        </p:txBody>
      </p:sp>
      <p:grpSp>
        <p:nvGrpSpPr>
          <p:cNvPr id="303" name="object 227">
            <a:extLst>
              <a:ext uri="{FF2B5EF4-FFF2-40B4-BE49-F238E27FC236}">
                <a16:creationId xmlns:a16="http://schemas.microsoft.com/office/drawing/2014/main" id="{915A7838-95BC-A03C-678A-44F5CA16BE7F}"/>
              </a:ext>
            </a:extLst>
          </p:cNvPr>
          <p:cNvGrpSpPr/>
          <p:nvPr/>
        </p:nvGrpSpPr>
        <p:grpSpPr>
          <a:xfrm>
            <a:off x="9449665" y="4037340"/>
            <a:ext cx="294640" cy="236854"/>
            <a:chOff x="8334565" y="4238058"/>
            <a:chExt cx="294640" cy="236854"/>
          </a:xfrm>
        </p:grpSpPr>
        <p:sp>
          <p:nvSpPr>
            <p:cNvPr id="304" name="object 228">
              <a:extLst>
                <a:ext uri="{FF2B5EF4-FFF2-40B4-BE49-F238E27FC236}">
                  <a16:creationId xmlns:a16="http://schemas.microsoft.com/office/drawing/2014/main" id="{5B5DF572-A409-C135-2786-699DEE249B8A}"/>
                </a:ext>
              </a:extLst>
            </p:cNvPr>
            <p:cNvSpPr/>
            <p:nvPr/>
          </p:nvSpPr>
          <p:spPr>
            <a:xfrm>
              <a:off x="8339328" y="4263585"/>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EF"/>
            </a:solidFill>
          </p:spPr>
          <p:txBody>
            <a:bodyPr wrap="square" lIns="0" tIns="0" rIns="0" bIns="0" rtlCol="0"/>
            <a:lstStyle/>
            <a:p>
              <a:endParaRPr/>
            </a:p>
          </p:txBody>
        </p:sp>
        <p:sp>
          <p:nvSpPr>
            <p:cNvPr id="305" name="object 229">
              <a:extLst>
                <a:ext uri="{FF2B5EF4-FFF2-40B4-BE49-F238E27FC236}">
                  <a16:creationId xmlns:a16="http://schemas.microsoft.com/office/drawing/2014/main" id="{5E7A28FF-6CE5-7E4A-020A-4AED1FB44636}"/>
                </a:ext>
              </a:extLst>
            </p:cNvPr>
            <p:cNvSpPr/>
            <p:nvPr/>
          </p:nvSpPr>
          <p:spPr>
            <a:xfrm>
              <a:off x="8339328" y="4242821"/>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F6"/>
            </a:solidFill>
          </p:spPr>
          <p:txBody>
            <a:bodyPr wrap="square" lIns="0" tIns="0" rIns="0" bIns="0" rtlCol="0"/>
            <a:lstStyle/>
            <a:p>
              <a:endParaRPr/>
            </a:p>
          </p:txBody>
        </p:sp>
        <p:sp>
          <p:nvSpPr>
            <p:cNvPr id="306" name="object 230">
              <a:extLst>
                <a:ext uri="{FF2B5EF4-FFF2-40B4-BE49-F238E27FC236}">
                  <a16:creationId xmlns:a16="http://schemas.microsoft.com/office/drawing/2014/main" id="{5553BA60-A4A1-DA7E-1529-8FB88FEDC8C7}"/>
                </a:ext>
              </a:extLst>
            </p:cNvPr>
            <p:cNvSpPr/>
            <p:nvPr/>
          </p:nvSpPr>
          <p:spPr>
            <a:xfrm>
              <a:off x="8339328" y="4242821"/>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307" name="object 231">
            <a:extLst>
              <a:ext uri="{FF2B5EF4-FFF2-40B4-BE49-F238E27FC236}">
                <a16:creationId xmlns:a16="http://schemas.microsoft.com/office/drawing/2014/main" id="{F83E3EF5-564B-5CEF-95C4-6AA1CFA9BCD0}"/>
              </a:ext>
            </a:extLst>
          </p:cNvPr>
          <p:cNvSpPr txBox="1"/>
          <p:nvPr/>
        </p:nvSpPr>
        <p:spPr>
          <a:xfrm>
            <a:off x="9412731" y="3363039"/>
            <a:ext cx="404495" cy="893444"/>
          </a:xfrm>
          <a:prstGeom prst="rect">
            <a:avLst/>
          </a:prstGeom>
        </p:spPr>
        <p:txBody>
          <a:bodyPr vert="horz" wrap="square" lIns="0" tIns="52069" rIns="0" bIns="0" rtlCol="0">
            <a:spAutoFit/>
          </a:bodyPr>
          <a:lstStyle/>
          <a:p>
            <a:pPr marR="48260" algn="ctr">
              <a:lnSpc>
                <a:spcPct val="100000"/>
              </a:lnSpc>
              <a:spcBef>
                <a:spcPts val="409"/>
              </a:spcBef>
            </a:pPr>
            <a:r>
              <a:rPr sz="900" b="1" i="1" dirty="0">
                <a:latin typeface="メイリオ"/>
                <a:cs typeface="メイリオ"/>
              </a:rPr>
              <a:t>110</a:t>
            </a:r>
            <a:endParaRPr sz="900">
              <a:latin typeface="メイリオ"/>
              <a:cs typeface="メイリオ"/>
            </a:endParaRPr>
          </a:p>
          <a:p>
            <a:pPr marR="30480" algn="ctr">
              <a:lnSpc>
                <a:spcPct val="100000"/>
              </a:lnSpc>
              <a:spcBef>
                <a:spcPts val="345"/>
              </a:spcBef>
            </a:pPr>
            <a:r>
              <a:rPr sz="1000" b="1" spc="5" dirty="0">
                <a:solidFill>
                  <a:srgbClr val="FFFFFF"/>
                </a:solidFill>
                <a:latin typeface="ＭＳ Ｐゴシック"/>
                <a:cs typeface="ＭＳ Ｐゴシック"/>
              </a:rPr>
              <a:t>１５</a:t>
            </a:r>
            <a:endParaRPr sz="1000">
              <a:latin typeface="ＭＳ Ｐゴシック"/>
              <a:cs typeface="ＭＳ Ｐゴシック"/>
            </a:endParaRPr>
          </a:p>
          <a:p>
            <a:pPr algn="ctr">
              <a:lnSpc>
                <a:spcPct val="100000"/>
              </a:lnSpc>
              <a:spcBef>
                <a:spcPts val="250"/>
              </a:spcBef>
            </a:pPr>
            <a:r>
              <a:rPr sz="500" spc="-5" dirty="0">
                <a:latin typeface="メイリオ"/>
                <a:cs typeface="メイリオ"/>
              </a:rPr>
              <a:t>(2014.6.10)</a:t>
            </a:r>
            <a:endParaRPr sz="500">
              <a:latin typeface="メイリオ"/>
              <a:cs typeface="メイリオ"/>
            </a:endParaRPr>
          </a:p>
          <a:p>
            <a:pPr marR="28575" algn="ctr">
              <a:lnSpc>
                <a:spcPct val="100000"/>
              </a:lnSpc>
              <a:spcBef>
                <a:spcPts val="425"/>
              </a:spcBef>
            </a:pPr>
            <a:r>
              <a:rPr sz="900" b="1" i="1" dirty="0">
                <a:latin typeface="メイリオ"/>
                <a:cs typeface="メイリオ"/>
              </a:rPr>
              <a:t>83</a:t>
            </a:r>
            <a:endParaRPr sz="900">
              <a:latin typeface="メイリオ"/>
              <a:cs typeface="メイリオ"/>
            </a:endParaRPr>
          </a:p>
          <a:p>
            <a:pPr marR="12700" algn="ctr">
              <a:lnSpc>
                <a:spcPct val="100000"/>
              </a:lnSpc>
              <a:spcBef>
                <a:spcPts val="340"/>
              </a:spcBef>
            </a:pPr>
            <a:r>
              <a:rPr sz="1000" b="1" spc="5" dirty="0">
                <a:solidFill>
                  <a:srgbClr val="FFFFFF"/>
                </a:solidFill>
                <a:latin typeface="ＭＳ Ｐゴシック"/>
                <a:cs typeface="ＭＳ Ｐゴシック"/>
              </a:rPr>
              <a:t>１９</a:t>
            </a:r>
            <a:endParaRPr sz="1000">
              <a:latin typeface="ＭＳ Ｐゴシック"/>
              <a:cs typeface="ＭＳ Ｐゴシック"/>
            </a:endParaRPr>
          </a:p>
        </p:txBody>
      </p:sp>
      <p:grpSp>
        <p:nvGrpSpPr>
          <p:cNvPr id="308" name="object 232">
            <a:extLst>
              <a:ext uri="{FF2B5EF4-FFF2-40B4-BE49-F238E27FC236}">
                <a16:creationId xmlns:a16="http://schemas.microsoft.com/office/drawing/2014/main" id="{861E26A2-83D2-B09A-0FF9-E3C9CAF45F03}"/>
              </a:ext>
            </a:extLst>
          </p:cNvPr>
          <p:cNvGrpSpPr/>
          <p:nvPr/>
        </p:nvGrpSpPr>
        <p:grpSpPr>
          <a:xfrm>
            <a:off x="2166469" y="2295593"/>
            <a:ext cx="779145" cy="492759"/>
            <a:chOff x="1051369" y="2496311"/>
            <a:chExt cx="779145" cy="492759"/>
          </a:xfrm>
        </p:grpSpPr>
        <p:sp>
          <p:nvSpPr>
            <p:cNvPr id="309" name="object 233">
              <a:extLst>
                <a:ext uri="{FF2B5EF4-FFF2-40B4-BE49-F238E27FC236}">
                  <a16:creationId xmlns:a16="http://schemas.microsoft.com/office/drawing/2014/main" id="{E1F3A2C8-FA36-659D-83D1-591A606F9FCD}"/>
                </a:ext>
              </a:extLst>
            </p:cNvPr>
            <p:cNvSpPr/>
            <p:nvPr/>
          </p:nvSpPr>
          <p:spPr>
            <a:xfrm>
              <a:off x="1338072" y="2496311"/>
              <a:ext cx="492759" cy="492759"/>
            </a:xfrm>
            <a:custGeom>
              <a:avLst/>
              <a:gdLst/>
              <a:ahLst/>
              <a:cxnLst/>
              <a:rect l="l" t="t" r="r" b="b"/>
              <a:pathLst>
                <a:path w="492760" h="492760">
                  <a:moveTo>
                    <a:pt x="246126" y="0"/>
                  </a:moveTo>
                  <a:lnTo>
                    <a:pt x="196524" y="5000"/>
                  </a:lnTo>
                  <a:lnTo>
                    <a:pt x="150324" y="19342"/>
                  </a:lnTo>
                  <a:lnTo>
                    <a:pt x="108516" y="42035"/>
                  </a:lnTo>
                  <a:lnTo>
                    <a:pt x="72089" y="72089"/>
                  </a:lnTo>
                  <a:lnTo>
                    <a:pt x="42035" y="108516"/>
                  </a:lnTo>
                  <a:lnTo>
                    <a:pt x="19342" y="150324"/>
                  </a:lnTo>
                  <a:lnTo>
                    <a:pt x="5000" y="196524"/>
                  </a:lnTo>
                  <a:lnTo>
                    <a:pt x="0" y="246125"/>
                  </a:lnTo>
                  <a:lnTo>
                    <a:pt x="5000" y="295727"/>
                  </a:lnTo>
                  <a:lnTo>
                    <a:pt x="19342" y="341927"/>
                  </a:lnTo>
                  <a:lnTo>
                    <a:pt x="42035" y="383735"/>
                  </a:lnTo>
                  <a:lnTo>
                    <a:pt x="72089" y="420162"/>
                  </a:lnTo>
                  <a:lnTo>
                    <a:pt x="108516" y="450216"/>
                  </a:lnTo>
                  <a:lnTo>
                    <a:pt x="150324" y="472909"/>
                  </a:lnTo>
                  <a:lnTo>
                    <a:pt x="196524" y="487251"/>
                  </a:lnTo>
                  <a:lnTo>
                    <a:pt x="246126" y="492251"/>
                  </a:lnTo>
                  <a:lnTo>
                    <a:pt x="295727" y="487251"/>
                  </a:lnTo>
                  <a:lnTo>
                    <a:pt x="341927" y="472909"/>
                  </a:lnTo>
                  <a:lnTo>
                    <a:pt x="383735" y="450216"/>
                  </a:lnTo>
                  <a:lnTo>
                    <a:pt x="420162" y="420162"/>
                  </a:lnTo>
                  <a:lnTo>
                    <a:pt x="450216" y="383735"/>
                  </a:lnTo>
                  <a:lnTo>
                    <a:pt x="472909" y="341927"/>
                  </a:lnTo>
                  <a:lnTo>
                    <a:pt x="487251" y="295727"/>
                  </a:lnTo>
                  <a:lnTo>
                    <a:pt x="492252" y="246125"/>
                  </a:lnTo>
                  <a:lnTo>
                    <a:pt x="487251" y="196524"/>
                  </a:lnTo>
                  <a:lnTo>
                    <a:pt x="472909" y="150324"/>
                  </a:lnTo>
                  <a:lnTo>
                    <a:pt x="450216" y="108516"/>
                  </a:lnTo>
                  <a:lnTo>
                    <a:pt x="420162" y="72089"/>
                  </a:lnTo>
                  <a:lnTo>
                    <a:pt x="383735" y="42035"/>
                  </a:lnTo>
                  <a:lnTo>
                    <a:pt x="341927" y="19342"/>
                  </a:lnTo>
                  <a:lnTo>
                    <a:pt x="295727" y="5000"/>
                  </a:lnTo>
                  <a:lnTo>
                    <a:pt x="246126" y="0"/>
                  </a:lnTo>
                  <a:close/>
                </a:path>
              </a:pathLst>
            </a:custGeom>
            <a:solidFill>
              <a:srgbClr val="F9C090"/>
            </a:solidFill>
          </p:spPr>
          <p:txBody>
            <a:bodyPr wrap="square" lIns="0" tIns="0" rIns="0" bIns="0" rtlCol="0"/>
            <a:lstStyle/>
            <a:p>
              <a:endParaRPr/>
            </a:p>
          </p:txBody>
        </p:sp>
        <p:sp>
          <p:nvSpPr>
            <p:cNvPr id="310" name="object 234">
              <a:extLst>
                <a:ext uri="{FF2B5EF4-FFF2-40B4-BE49-F238E27FC236}">
                  <a16:creationId xmlns:a16="http://schemas.microsoft.com/office/drawing/2014/main" id="{50ABE01F-4185-1B04-B69F-26C004363273}"/>
                </a:ext>
              </a:extLst>
            </p:cNvPr>
            <p:cNvSpPr/>
            <p:nvPr/>
          </p:nvSpPr>
          <p:spPr>
            <a:xfrm>
              <a:off x="1056132" y="2663385"/>
              <a:ext cx="287020" cy="206375"/>
            </a:xfrm>
            <a:custGeom>
              <a:avLst/>
              <a:gdLst/>
              <a:ahLst/>
              <a:cxnLst/>
              <a:rect l="l" t="t" r="r" b="b"/>
              <a:pathLst>
                <a:path w="287019"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311" name="object 235">
              <a:extLst>
                <a:ext uri="{FF2B5EF4-FFF2-40B4-BE49-F238E27FC236}">
                  <a16:creationId xmlns:a16="http://schemas.microsoft.com/office/drawing/2014/main" id="{21EB486A-82AF-BE31-A62B-B45A1D767343}"/>
                </a:ext>
              </a:extLst>
            </p:cNvPr>
            <p:cNvSpPr/>
            <p:nvPr/>
          </p:nvSpPr>
          <p:spPr>
            <a:xfrm>
              <a:off x="1056132" y="2642621"/>
              <a:ext cx="287020" cy="41910"/>
            </a:xfrm>
            <a:custGeom>
              <a:avLst/>
              <a:gdLst/>
              <a:ahLst/>
              <a:cxnLst/>
              <a:rect l="l" t="t" r="r" b="b"/>
              <a:pathLst>
                <a:path w="287019"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312" name="object 236">
              <a:extLst>
                <a:ext uri="{FF2B5EF4-FFF2-40B4-BE49-F238E27FC236}">
                  <a16:creationId xmlns:a16="http://schemas.microsoft.com/office/drawing/2014/main" id="{16C995A9-DAFF-DC3A-47EA-4E075B831BAE}"/>
                </a:ext>
              </a:extLst>
            </p:cNvPr>
            <p:cNvSpPr/>
            <p:nvPr/>
          </p:nvSpPr>
          <p:spPr>
            <a:xfrm>
              <a:off x="1056132" y="2642621"/>
              <a:ext cx="287020" cy="227329"/>
            </a:xfrm>
            <a:custGeom>
              <a:avLst/>
              <a:gdLst/>
              <a:ahLst/>
              <a:cxnLst/>
              <a:rect l="l" t="t" r="r" b="b"/>
              <a:pathLst>
                <a:path w="287019" h="227330">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30">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313" name="object 237">
              <a:extLst>
                <a:ext uri="{FF2B5EF4-FFF2-40B4-BE49-F238E27FC236}">
                  <a16:creationId xmlns:a16="http://schemas.microsoft.com/office/drawing/2014/main" id="{87B3790A-28F2-5870-648B-0708E6F52177}"/>
                </a:ext>
              </a:extLst>
            </p:cNvPr>
            <p:cNvSpPr/>
            <p:nvPr/>
          </p:nvSpPr>
          <p:spPr>
            <a:xfrm>
              <a:off x="1438656" y="266338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B7DEE8"/>
            </a:solidFill>
          </p:spPr>
          <p:txBody>
            <a:bodyPr wrap="square" lIns="0" tIns="0" rIns="0" bIns="0" rtlCol="0"/>
            <a:lstStyle/>
            <a:p>
              <a:endParaRPr/>
            </a:p>
          </p:txBody>
        </p:sp>
        <p:sp>
          <p:nvSpPr>
            <p:cNvPr id="314" name="object 238">
              <a:extLst>
                <a:ext uri="{FF2B5EF4-FFF2-40B4-BE49-F238E27FC236}">
                  <a16:creationId xmlns:a16="http://schemas.microsoft.com/office/drawing/2014/main" id="{173D4AFE-ABCC-72C3-4EA1-4A305CE5E6D1}"/>
                </a:ext>
              </a:extLst>
            </p:cNvPr>
            <p:cNvSpPr/>
            <p:nvPr/>
          </p:nvSpPr>
          <p:spPr>
            <a:xfrm>
              <a:off x="1438656" y="2642621"/>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D3EBF0"/>
            </a:solidFill>
          </p:spPr>
          <p:txBody>
            <a:bodyPr wrap="square" lIns="0" tIns="0" rIns="0" bIns="0" rtlCol="0"/>
            <a:lstStyle/>
            <a:p>
              <a:endParaRPr/>
            </a:p>
          </p:txBody>
        </p:sp>
        <p:sp>
          <p:nvSpPr>
            <p:cNvPr id="315" name="object 239">
              <a:extLst>
                <a:ext uri="{FF2B5EF4-FFF2-40B4-BE49-F238E27FC236}">
                  <a16:creationId xmlns:a16="http://schemas.microsoft.com/office/drawing/2014/main" id="{321C8227-F98C-85D7-D65E-F892316BB9F3}"/>
                </a:ext>
              </a:extLst>
            </p:cNvPr>
            <p:cNvSpPr/>
            <p:nvPr/>
          </p:nvSpPr>
          <p:spPr>
            <a:xfrm>
              <a:off x="1438656" y="2642619"/>
              <a:ext cx="285115" cy="227329"/>
            </a:xfrm>
            <a:custGeom>
              <a:avLst/>
              <a:gdLst/>
              <a:ahLst/>
              <a:cxnLst/>
              <a:rect l="l" t="t" r="r" b="b"/>
              <a:pathLst>
                <a:path w="285114" h="227330">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30">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316" name="object 240">
            <a:extLst>
              <a:ext uri="{FF2B5EF4-FFF2-40B4-BE49-F238E27FC236}">
                <a16:creationId xmlns:a16="http://schemas.microsoft.com/office/drawing/2014/main" id="{9716F71C-880B-5F4F-A985-87418E56CD7C}"/>
              </a:ext>
            </a:extLst>
          </p:cNvPr>
          <p:cNvSpPr txBox="1"/>
          <p:nvPr/>
        </p:nvSpPr>
        <p:spPr>
          <a:xfrm>
            <a:off x="2207259" y="1806385"/>
            <a:ext cx="2094230" cy="963930"/>
          </a:xfrm>
          <a:prstGeom prst="rect">
            <a:avLst/>
          </a:prstGeom>
        </p:spPr>
        <p:txBody>
          <a:bodyPr vert="horz" wrap="square" lIns="0" tIns="55244" rIns="0" bIns="0" rtlCol="0">
            <a:spAutoFit/>
          </a:bodyPr>
          <a:lstStyle/>
          <a:p>
            <a:pPr marL="367665">
              <a:lnSpc>
                <a:spcPct val="100000"/>
              </a:lnSpc>
              <a:spcBef>
                <a:spcPts val="434"/>
              </a:spcBef>
              <a:tabLst>
                <a:tab pos="736600" algn="l"/>
                <a:tab pos="1108075" algn="l"/>
                <a:tab pos="1477645" algn="l"/>
                <a:tab pos="1847850" algn="l"/>
              </a:tabLst>
            </a:pPr>
            <a:r>
              <a:rPr sz="900" b="1" i="1" dirty="0">
                <a:latin typeface="メイリオ"/>
                <a:cs typeface="メイリオ"/>
              </a:rPr>
              <a:t>110	110	110	110	110</a:t>
            </a:r>
            <a:endParaRPr sz="900">
              <a:latin typeface="メイリオ"/>
              <a:cs typeface="メイリオ"/>
            </a:endParaRPr>
          </a:p>
          <a:p>
            <a:pPr marL="405130">
              <a:lnSpc>
                <a:spcPct val="100000"/>
              </a:lnSpc>
              <a:spcBef>
                <a:spcPts val="375"/>
              </a:spcBef>
              <a:tabLst>
                <a:tab pos="773430" algn="l"/>
                <a:tab pos="1144905" algn="l"/>
                <a:tab pos="1514475" algn="l"/>
                <a:tab pos="1884680" algn="l"/>
              </a:tabLst>
            </a:pPr>
            <a:r>
              <a:rPr sz="1000" b="1" dirty="0">
                <a:solidFill>
                  <a:srgbClr val="FFFFFF"/>
                </a:solidFill>
                <a:latin typeface="ＭＳ Ｐゴシック"/>
                <a:cs typeface="ＭＳ Ｐゴシック"/>
              </a:rPr>
              <a:t>３５	３０	２８	２７	３１</a:t>
            </a:r>
            <a:endParaRPr sz="1000">
              <a:latin typeface="ＭＳ Ｐゴシック"/>
              <a:cs typeface="ＭＳ Ｐゴシック"/>
            </a:endParaRPr>
          </a:p>
          <a:p>
            <a:pPr marL="29209">
              <a:lnSpc>
                <a:spcPct val="100000"/>
              </a:lnSpc>
              <a:spcBef>
                <a:spcPts val="885"/>
              </a:spcBef>
              <a:tabLst>
                <a:tab pos="371475" algn="l"/>
                <a:tab pos="746760" algn="l"/>
                <a:tab pos="1995170" algn="l"/>
              </a:tabLst>
            </a:pPr>
            <a:r>
              <a:rPr sz="900" b="1" i="1" dirty="0">
                <a:latin typeface="メイリオ"/>
                <a:cs typeface="メイリオ"/>
              </a:rPr>
              <a:t>54	121	</a:t>
            </a:r>
            <a:r>
              <a:rPr sz="900" b="1" i="1" u="sng" dirty="0">
                <a:uFill>
                  <a:solidFill>
                    <a:srgbClr val="000000"/>
                  </a:solidFill>
                </a:uFill>
                <a:latin typeface="メイリオ"/>
                <a:cs typeface="メイリオ"/>
              </a:rPr>
              <a:t> 	</a:t>
            </a:r>
            <a:endParaRPr sz="900">
              <a:latin typeface="メイリオ"/>
              <a:cs typeface="メイリオ"/>
            </a:endParaRPr>
          </a:p>
          <a:p>
            <a:pPr marL="12700">
              <a:lnSpc>
                <a:spcPct val="100000"/>
              </a:lnSpc>
              <a:spcBef>
                <a:spcPts val="370"/>
              </a:spcBef>
              <a:tabLst>
                <a:tab pos="408305" algn="l"/>
              </a:tabLst>
            </a:pPr>
            <a:r>
              <a:rPr sz="1000" b="1" dirty="0">
                <a:solidFill>
                  <a:srgbClr val="FFFFFF"/>
                </a:solidFill>
                <a:latin typeface="ＭＳ Ｐゴシック"/>
                <a:cs typeface="ＭＳ Ｐゴシック"/>
              </a:rPr>
              <a:t>２８	</a:t>
            </a:r>
            <a:r>
              <a:rPr sz="1000" b="1" spc="5" dirty="0">
                <a:latin typeface="ＭＳ Ｐゴシック"/>
                <a:cs typeface="ＭＳ Ｐゴシック"/>
              </a:rPr>
              <a:t>１５</a:t>
            </a:r>
            <a:endParaRPr sz="1000">
              <a:latin typeface="ＭＳ Ｐゴシック"/>
              <a:cs typeface="ＭＳ Ｐゴシック"/>
            </a:endParaRPr>
          </a:p>
          <a:p>
            <a:pPr marL="330835">
              <a:lnSpc>
                <a:spcPct val="100000"/>
              </a:lnSpc>
              <a:spcBef>
                <a:spcPts val="260"/>
              </a:spcBef>
            </a:pPr>
            <a:r>
              <a:rPr sz="500" spc="-5" dirty="0">
                <a:latin typeface="メイリオ"/>
                <a:cs typeface="メイリオ"/>
              </a:rPr>
              <a:t>(2014.8.12)</a:t>
            </a:r>
            <a:endParaRPr sz="500">
              <a:latin typeface="メイリオ"/>
              <a:cs typeface="メイリオ"/>
            </a:endParaRPr>
          </a:p>
        </p:txBody>
      </p:sp>
      <p:grpSp>
        <p:nvGrpSpPr>
          <p:cNvPr id="317" name="object 241">
            <a:extLst>
              <a:ext uri="{FF2B5EF4-FFF2-40B4-BE49-F238E27FC236}">
                <a16:creationId xmlns:a16="http://schemas.microsoft.com/office/drawing/2014/main" id="{17130D00-4BCF-53E4-BDE2-581FDA63A02D}"/>
              </a:ext>
            </a:extLst>
          </p:cNvPr>
          <p:cNvGrpSpPr/>
          <p:nvPr/>
        </p:nvGrpSpPr>
        <p:grpSpPr>
          <a:xfrm>
            <a:off x="2165072" y="2798514"/>
            <a:ext cx="774700" cy="490855"/>
            <a:chOff x="1049972" y="2999232"/>
            <a:chExt cx="774700" cy="490855"/>
          </a:xfrm>
        </p:grpSpPr>
        <p:sp>
          <p:nvSpPr>
            <p:cNvPr id="318" name="object 242">
              <a:extLst>
                <a:ext uri="{FF2B5EF4-FFF2-40B4-BE49-F238E27FC236}">
                  <a16:creationId xmlns:a16="http://schemas.microsoft.com/office/drawing/2014/main" id="{8372D394-1296-F384-A5BE-10AB637ECC3E}"/>
                </a:ext>
              </a:extLst>
            </p:cNvPr>
            <p:cNvSpPr/>
            <p:nvPr/>
          </p:nvSpPr>
          <p:spPr>
            <a:xfrm>
              <a:off x="1333500" y="2999232"/>
              <a:ext cx="490855" cy="490855"/>
            </a:xfrm>
            <a:custGeom>
              <a:avLst/>
              <a:gdLst/>
              <a:ahLst/>
              <a:cxnLst/>
              <a:rect l="l" t="t" r="r" b="b"/>
              <a:pathLst>
                <a:path w="490855" h="490854">
                  <a:moveTo>
                    <a:pt x="245364" y="0"/>
                  </a:moveTo>
                  <a:lnTo>
                    <a:pt x="195915" y="4984"/>
                  </a:lnTo>
                  <a:lnTo>
                    <a:pt x="149858" y="19282"/>
                  </a:lnTo>
                  <a:lnTo>
                    <a:pt x="108179" y="41904"/>
                  </a:lnTo>
                  <a:lnTo>
                    <a:pt x="71866" y="71866"/>
                  </a:lnTo>
                  <a:lnTo>
                    <a:pt x="41904" y="108179"/>
                  </a:lnTo>
                  <a:lnTo>
                    <a:pt x="19282" y="149858"/>
                  </a:lnTo>
                  <a:lnTo>
                    <a:pt x="4984" y="195915"/>
                  </a:lnTo>
                  <a:lnTo>
                    <a:pt x="0" y="245363"/>
                  </a:lnTo>
                  <a:lnTo>
                    <a:pt x="4984" y="294812"/>
                  </a:lnTo>
                  <a:lnTo>
                    <a:pt x="19282" y="340869"/>
                  </a:lnTo>
                  <a:lnTo>
                    <a:pt x="41904" y="382548"/>
                  </a:lnTo>
                  <a:lnTo>
                    <a:pt x="71866" y="418861"/>
                  </a:lnTo>
                  <a:lnTo>
                    <a:pt x="108179" y="448823"/>
                  </a:lnTo>
                  <a:lnTo>
                    <a:pt x="149858" y="471445"/>
                  </a:lnTo>
                  <a:lnTo>
                    <a:pt x="195915" y="485743"/>
                  </a:lnTo>
                  <a:lnTo>
                    <a:pt x="245364" y="490727"/>
                  </a:lnTo>
                  <a:lnTo>
                    <a:pt x="294812" y="485743"/>
                  </a:lnTo>
                  <a:lnTo>
                    <a:pt x="340869" y="471445"/>
                  </a:lnTo>
                  <a:lnTo>
                    <a:pt x="382548" y="448823"/>
                  </a:lnTo>
                  <a:lnTo>
                    <a:pt x="418861" y="418861"/>
                  </a:lnTo>
                  <a:lnTo>
                    <a:pt x="448823" y="382548"/>
                  </a:lnTo>
                  <a:lnTo>
                    <a:pt x="471445" y="340869"/>
                  </a:lnTo>
                  <a:lnTo>
                    <a:pt x="485743" y="294812"/>
                  </a:lnTo>
                  <a:lnTo>
                    <a:pt x="490728" y="245363"/>
                  </a:lnTo>
                  <a:lnTo>
                    <a:pt x="485743" y="195915"/>
                  </a:lnTo>
                  <a:lnTo>
                    <a:pt x="471445" y="149858"/>
                  </a:lnTo>
                  <a:lnTo>
                    <a:pt x="448823" y="108179"/>
                  </a:lnTo>
                  <a:lnTo>
                    <a:pt x="418861" y="71866"/>
                  </a:lnTo>
                  <a:lnTo>
                    <a:pt x="382548" y="41904"/>
                  </a:lnTo>
                  <a:lnTo>
                    <a:pt x="340869" y="19282"/>
                  </a:lnTo>
                  <a:lnTo>
                    <a:pt x="294812" y="4984"/>
                  </a:lnTo>
                  <a:lnTo>
                    <a:pt x="245364" y="0"/>
                  </a:lnTo>
                  <a:close/>
                </a:path>
              </a:pathLst>
            </a:custGeom>
            <a:solidFill>
              <a:srgbClr val="F9C090"/>
            </a:solidFill>
          </p:spPr>
          <p:txBody>
            <a:bodyPr wrap="square" lIns="0" tIns="0" rIns="0" bIns="0" rtlCol="0"/>
            <a:lstStyle/>
            <a:p>
              <a:endParaRPr/>
            </a:p>
          </p:txBody>
        </p:sp>
        <p:sp>
          <p:nvSpPr>
            <p:cNvPr id="319" name="object 243">
              <a:extLst>
                <a:ext uri="{FF2B5EF4-FFF2-40B4-BE49-F238E27FC236}">
                  <a16:creationId xmlns:a16="http://schemas.microsoft.com/office/drawing/2014/main" id="{1C1AA957-0441-29EA-7042-236F00C58B29}"/>
                </a:ext>
              </a:extLst>
            </p:cNvPr>
            <p:cNvSpPr/>
            <p:nvPr/>
          </p:nvSpPr>
          <p:spPr>
            <a:xfrm>
              <a:off x="1432560" y="315868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320" name="object 244">
              <a:extLst>
                <a:ext uri="{FF2B5EF4-FFF2-40B4-BE49-F238E27FC236}">
                  <a16:creationId xmlns:a16="http://schemas.microsoft.com/office/drawing/2014/main" id="{4852EAB4-1D35-4D09-8F6A-EFA17B3CC88E}"/>
                </a:ext>
              </a:extLst>
            </p:cNvPr>
            <p:cNvSpPr/>
            <p:nvPr/>
          </p:nvSpPr>
          <p:spPr>
            <a:xfrm>
              <a:off x="1432560" y="3137921"/>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321" name="object 245">
              <a:extLst>
                <a:ext uri="{FF2B5EF4-FFF2-40B4-BE49-F238E27FC236}">
                  <a16:creationId xmlns:a16="http://schemas.microsoft.com/office/drawing/2014/main" id="{C96D3C17-A4C3-987F-5307-32526867E5B5}"/>
                </a:ext>
              </a:extLst>
            </p:cNvPr>
            <p:cNvSpPr/>
            <p:nvPr/>
          </p:nvSpPr>
          <p:spPr>
            <a:xfrm>
              <a:off x="1432560" y="3137921"/>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322" name="object 246">
              <a:extLst>
                <a:ext uri="{FF2B5EF4-FFF2-40B4-BE49-F238E27FC236}">
                  <a16:creationId xmlns:a16="http://schemas.microsoft.com/office/drawing/2014/main" id="{B5B3BA59-D46E-0820-30DB-0D214679F240}"/>
                </a:ext>
              </a:extLst>
            </p:cNvPr>
            <p:cNvSpPr/>
            <p:nvPr/>
          </p:nvSpPr>
          <p:spPr>
            <a:xfrm>
              <a:off x="1056132" y="3137921"/>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323" name="object 247">
              <a:extLst>
                <a:ext uri="{FF2B5EF4-FFF2-40B4-BE49-F238E27FC236}">
                  <a16:creationId xmlns:a16="http://schemas.microsoft.com/office/drawing/2014/main" id="{DC9E9A6B-4429-3433-53BF-878C13F18EAD}"/>
                </a:ext>
              </a:extLst>
            </p:cNvPr>
            <p:cNvSpPr/>
            <p:nvPr/>
          </p:nvSpPr>
          <p:spPr>
            <a:xfrm>
              <a:off x="1062990" y="3167634"/>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324" name="object 248">
              <a:extLst>
                <a:ext uri="{FF2B5EF4-FFF2-40B4-BE49-F238E27FC236}">
                  <a16:creationId xmlns:a16="http://schemas.microsoft.com/office/drawing/2014/main" id="{1C10C672-83BA-37AB-BE6E-C591FDA9629C}"/>
                </a:ext>
              </a:extLst>
            </p:cNvPr>
            <p:cNvSpPr/>
            <p:nvPr/>
          </p:nvSpPr>
          <p:spPr>
            <a:xfrm>
              <a:off x="1062990" y="3164584"/>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grpSp>
      <p:sp>
        <p:nvSpPr>
          <p:cNvPr id="325" name="object 249">
            <a:extLst>
              <a:ext uri="{FF2B5EF4-FFF2-40B4-BE49-F238E27FC236}">
                <a16:creationId xmlns:a16="http://schemas.microsoft.com/office/drawing/2014/main" id="{14E8D3BA-36AC-03A8-4D11-D73A4B16971B}"/>
              </a:ext>
            </a:extLst>
          </p:cNvPr>
          <p:cNvSpPr txBox="1"/>
          <p:nvPr/>
        </p:nvSpPr>
        <p:spPr>
          <a:xfrm>
            <a:off x="2223841" y="2750523"/>
            <a:ext cx="1870075" cy="514984"/>
          </a:xfrm>
          <a:prstGeom prst="rect">
            <a:avLst/>
          </a:prstGeom>
        </p:spPr>
        <p:txBody>
          <a:bodyPr vert="horz" wrap="square" lIns="0" tIns="55244" rIns="0" bIns="0" rtlCol="0">
            <a:spAutoFit/>
          </a:bodyPr>
          <a:lstStyle/>
          <a:p>
            <a:pPr marL="12700">
              <a:lnSpc>
                <a:spcPct val="100000"/>
              </a:lnSpc>
              <a:spcBef>
                <a:spcPts val="434"/>
              </a:spcBef>
              <a:tabLst>
                <a:tab pos="348615" algn="l"/>
                <a:tab pos="716915" algn="l"/>
                <a:tab pos="1856739" algn="l"/>
              </a:tabLst>
            </a:pPr>
            <a:r>
              <a:rPr sz="900" b="1" i="1" dirty="0">
                <a:solidFill>
                  <a:srgbClr val="7E7E7E"/>
                </a:solidFill>
                <a:latin typeface="メイリオ"/>
                <a:cs typeface="メイリオ"/>
              </a:rPr>
              <a:t>36	</a:t>
            </a:r>
            <a:r>
              <a:rPr sz="900" b="1" i="1" dirty="0">
                <a:latin typeface="メイリオ"/>
                <a:cs typeface="メイリオ"/>
              </a:rPr>
              <a:t>116	</a:t>
            </a:r>
            <a:r>
              <a:rPr sz="900" b="1" i="1" u="sng" dirty="0">
                <a:uFill>
                  <a:solidFill>
                    <a:srgbClr val="000000"/>
                  </a:solidFill>
                </a:uFill>
                <a:latin typeface="メイリオ"/>
                <a:cs typeface="メイリオ"/>
              </a:rPr>
              <a:t> 	</a:t>
            </a:r>
            <a:endParaRPr sz="900">
              <a:latin typeface="メイリオ"/>
              <a:cs typeface="メイリオ"/>
            </a:endParaRPr>
          </a:p>
          <a:p>
            <a:pPr marR="913765" algn="ctr">
              <a:lnSpc>
                <a:spcPct val="100000"/>
              </a:lnSpc>
              <a:spcBef>
                <a:spcPts val="375"/>
              </a:spcBef>
            </a:pPr>
            <a:r>
              <a:rPr sz="1000" b="1" spc="5" dirty="0">
                <a:solidFill>
                  <a:srgbClr val="FFFFFF"/>
                </a:solidFill>
                <a:latin typeface="ＭＳ Ｐゴシック"/>
                <a:cs typeface="ＭＳ Ｐゴシック"/>
              </a:rPr>
              <a:t>３４</a:t>
            </a:r>
            <a:endParaRPr sz="1000">
              <a:latin typeface="ＭＳ Ｐゴシック"/>
              <a:cs typeface="ＭＳ Ｐゴシック"/>
            </a:endParaRPr>
          </a:p>
          <a:p>
            <a:pPr marR="889635" algn="ctr">
              <a:lnSpc>
                <a:spcPct val="100000"/>
              </a:lnSpc>
              <a:spcBef>
                <a:spcPts val="260"/>
              </a:spcBef>
            </a:pPr>
            <a:r>
              <a:rPr sz="500" spc="-5" dirty="0">
                <a:latin typeface="メイリオ"/>
                <a:cs typeface="メイリオ"/>
              </a:rPr>
              <a:t>(2015.11.5)</a:t>
            </a:r>
            <a:endParaRPr sz="500">
              <a:latin typeface="メイリオ"/>
              <a:cs typeface="メイリオ"/>
            </a:endParaRPr>
          </a:p>
        </p:txBody>
      </p:sp>
      <p:grpSp>
        <p:nvGrpSpPr>
          <p:cNvPr id="326" name="object 250">
            <a:extLst>
              <a:ext uri="{FF2B5EF4-FFF2-40B4-BE49-F238E27FC236}">
                <a16:creationId xmlns:a16="http://schemas.microsoft.com/office/drawing/2014/main" id="{D6B38EAC-C7D5-D46E-0A3A-9685E454319B}"/>
              </a:ext>
            </a:extLst>
          </p:cNvPr>
          <p:cNvGrpSpPr/>
          <p:nvPr/>
        </p:nvGrpSpPr>
        <p:grpSpPr>
          <a:xfrm>
            <a:off x="8594892" y="5937953"/>
            <a:ext cx="750570" cy="492759"/>
            <a:chOff x="7479792" y="6138671"/>
            <a:chExt cx="750570" cy="492759"/>
          </a:xfrm>
        </p:grpSpPr>
        <p:sp>
          <p:nvSpPr>
            <p:cNvPr id="327" name="object 251">
              <a:extLst>
                <a:ext uri="{FF2B5EF4-FFF2-40B4-BE49-F238E27FC236}">
                  <a16:creationId xmlns:a16="http://schemas.microsoft.com/office/drawing/2014/main" id="{A407671D-6AF6-7AE4-5C5B-2A6CB19A72E5}"/>
                </a:ext>
              </a:extLst>
            </p:cNvPr>
            <p:cNvSpPr/>
            <p:nvPr/>
          </p:nvSpPr>
          <p:spPr>
            <a:xfrm>
              <a:off x="7479792" y="6138671"/>
              <a:ext cx="490855" cy="492759"/>
            </a:xfrm>
            <a:custGeom>
              <a:avLst/>
              <a:gdLst/>
              <a:ahLst/>
              <a:cxnLst/>
              <a:rect l="l" t="t" r="r" b="b"/>
              <a:pathLst>
                <a:path w="490854" h="492759">
                  <a:moveTo>
                    <a:pt x="245364" y="0"/>
                  </a:moveTo>
                  <a:lnTo>
                    <a:pt x="195915" y="5000"/>
                  </a:lnTo>
                  <a:lnTo>
                    <a:pt x="149858" y="19342"/>
                  </a:lnTo>
                  <a:lnTo>
                    <a:pt x="108179" y="42035"/>
                  </a:lnTo>
                  <a:lnTo>
                    <a:pt x="71866" y="72089"/>
                  </a:lnTo>
                  <a:lnTo>
                    <a:pt x="41904" y="108516"/>
                  </a:lnTo>
                  <a:lnTo>
                    <a:pt x="19282" y="150324"/>
                  </a:lnTo>
                  <a:lnTo>
                    <a:pt x="4984" y="196524"/>
                  </a:lnTo>
                  <a:lnTo>
                    <a:pt x="0" y="246125"/>
                  </a:lnTo>
                  <a:lnTo>
                    <a:pt x="4984" y="295727"/>
                  </a:lnTo>
                  <a:lnTo>
                    <a:pt x="19282" y="341927"/>
                  </a:lnTo>
                  <a:lnTo>
                    <a:pt x="41904" y="383735"/>
                  </a:lnTo>
                  <a:lnTo>
                    <a:pt x="71866" y="420162"/>
                  </a:lnTo>
                  <a:lnTo>
                    <a:pt x="108179" y="450216"/>
                  </a:lnTo>
                  <a:lnTo>
                    <a:pt x="149858" y="472909"/>
                  </a:lnTo>
                  <a:lnTo>
                    <a:pt x="195915" y="487251"/>
                  </a:lnTo>
                  <a:lnTo>
                    <a:pt x="245364" y="492251"/>
                  </a:lnTo>
                  <a:lnTo>
                    <a:pt x="294812" y="487251"/>
                  </a:lnTo>
                  <a:lnTo>
                    <a:pt x="340869" y="472909"/>
                  </a:lnTo>
                  <a:lnTo>
                    <a:pt x="382548" y="450216"/>
                  </a:lnTo>
                  <a:lnTo>
                    <a:pt x="418861" y="420162"/>
                  </a:lnTo>
                  <a:lnTo>
                    <a:pt x="448823" y="383735"/>
                  </a:lnTo>
                  <a:lnTo>
                    <a:pt x="471445" y="341927"/>
                  </a:lnTo>
                  <a:lnTo>
                    <a:pt x="485743" y="295727"/>
                  </a:lnTo>
                  <a:lnTo>
                    <a:pt x="490728" y="246125"/>
                  </a:lnTo>
                  <a:lnTo>
                    <a:pt x="485743" y="196524"/>
                  </a:lnTo>
                  <a:lnTo>
                    <a:pt x="471445" y="150324"/>
                  </a:lnTo>
                  <a:lnTo>
                    <a:pt x="448823" y="108516"/>
                  </a:lnTo>
                  <a:lnTo>
                    <a:pt x="418861" y="72089"/>
                  </a:lnTo>
                  <a:lnTo>
                    <a:pt x="382548" y="42035"/>
                  </a:lnTo>
                  <a:lnTo>
                    <a:pt x="340869" y="19342"/>
                  </a:lnTo>
                  <a:lnTo>
                    <a:pt x="294812" y="5000"/>
                  </a:lnTo>
                  <a:lnTo>
                    <a:pt x="245364" y="0"/>
                  </a:lnTo>
                  <a:close/>
                </a:path>
              </a:pathLst>
            </a:custGeom>
            <a:solidFill>
              <a:srgbClr val="F9C090"/>
            </a:solidFill>
          </p:spPr>
          <p:txBody>
            <a:bodyPr wrap="square" lIns="0" tIns="0" rIns="0" bIns="0" rtlCol="0"/>
            <a:lstStyle/>
            <a:p>
              <a:endParaRPr/>
            </a:p>
          </p:txBody>
        </p:sp>
        <p:sp>
          <p:nvSpPr>
            <p:cNvPr id="328" name="object 252">
              <a:extLst>
                <a:ext uri="{FF2B5EF4-FFF2-40B4-BE49-F238E27FC236}">
                  <a16:creationId xmlns:a16="http://schemas.microsoft.com/office/drawing/2014/main" id="{E7D76BF7-5F7B-5D6E-0E1D-1768A0C8B074}"/>
                </a:ext>
              </a:extLst>
            </p:cNvPr>
            <p:cNvSpPr/>
            <p:nvPr/>
          </p:nvSpPr>
          <p:spPr>
            <a:xfrm>
              <a:off x="7938516" y="6311841"/>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329" name="object 253">
              <a:extLst>
                <a:ext uri="{FF2B5EF4-FFF2-40B4-BE49-F238E27FC236}">
                  <a16:creationId xmlns:a16="http://schemas.microsoft.com/office/drawing/2014/main" id="{0E89C308-1C22-5FA7-8237-453D98BFB703}"/>
                </a:ext>
              </a:extLst>
            </p:cNvPr>
            <p:cNvSpPr/>
            <p:nvPr/>
          </p:nvSpPr>
          <p:spPr>
            <a:xfrm>
              <a:off x="7938516" y="6291076"/>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330" name="object 254">
              <a:extLst>
                <a:ext uri="{FF2B5EF4-FFF2-40B4-BE49-F238E27FC236}">
                  <a16:creationId xmlns:a16="http://schemas.microsoft.com/office/drawing/2014/main" id="{2C8ECC7E-978F-485D-F863-5B1AEB129909}"/>
                </a:ext>
              </a:extLst>
            </p:cNvPr>
            <p:cNvSpPr/>
            <p:nvPr/>
          </p:nvSpPr>
          <p:spPr>
            <a:xfrm>
              <a:off x="7938516" y="6291076"/>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331" name="object 255">
            <a:extLst>
              <a:ext uri="{FF2B5EF4-FFF2-40B4-BE49-F238E27FC236}">
                <a16:creationId xmlns:a16="http://schemas.microsoft.com/office/drawing/2014/main" id="{0E2A1164-8912-89B8-DB0D-C4CBA2D6F56E}"/>
              </a:ext>
            </a:extLst>
          </p:cNvPr>
          <p:cNvSpPr txBox="1"/>
          <p:nvPr/>
        </p:nvSpPr>
        <p:spPr>
          <a:xfrm>
            <a:off x="8646330" y="6332318"/>
            <a:ext cx="784860"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(2015.6.16)(2014.2.14)</a:t>
            </a:r>
            <a:endParaRPr sz="500">
              <a:latin typeface="メイリオ"/>
              <a:cs typeface="メイリオ"/>
            </a:endParaRPr>
          </a:p>
        </p:txBody>
      </p:sp>
      <p:grpSp>
        <p:nvGrpSpPr>
          <p:cNvPr id="332" name="object 256">
            <a:extLst>
              <a:ext uri="{FF2B5EF4-FFF2-40B4-BE49-F238E27FC236}">
                <a16:creationId xmlns:a16="http://schemas.microsoft.com/office/drawing/2014/main" id="{614AE6A7-0E91-369C-B548-BBE973ECBE2D}"/>
              </a:ext>
            </a:extLst>
          </p:cNvPr>
          <p:cNvGrpSpPr/>
          <p:nvPr/>
        </p:nvGrpSpPr>
        <p:grpSpPr>
          <a:xfrm>
            <a:off x="8305268" y="6087120"/>
            <a:ext cx="664845" cy="244475"/>
            <a:chOff x="7190168" y="6287838"/>
            <a:chExt cx="664845" cy="244475"/>
          </a:xfrm>
        </p:grpSpPr>
        <p:sp>
          <p:nvSpPr>
            <p:cNvPr id="333" name="object 257">
              <a:extLst>
                <a:ext uri="{FF2B5EF4-FFF2-40B4-BE49-F238E27FC236}">
                  <a16:creationId xmlns:a16="http://schemas.microsoft.com/office/drawing/2014/main" id="{29C3789A-CCE6-C988-9350-9EF169D417CB}"/>
                </a:ext>
              </a:extLst>
            </p:cNvPr>
            <p:cNvSpPr/>
            <p:nvPr/>
          </p:nvSpPr>
          <p:spPr>
            <a:xfrm>
              <a:off x="7565136" y="6313365"/>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EF"/>
            </a:solidFill>
          </p:spPr>
          <p:txBody>
            <a:bodyPr wrap="square" lIns="0" tIns="0" rIns="0" bIns="0" rtlCol="0"/>
            <a:lstStyle/>
            <a:p>
              <a:endParaRPr/>
            </a:p>
          </p:txBody>
        </p:sp>
        <p:sp>
          <p:nvSpPr>
            <p:cNvPr id="334" name="object 258">
              <a:extLst>
                <a:ext uri="{FF2B5EF4-FFF2-40B4-BE49-F238E27FC236}">
                  <a16:creationId xmlns:a16="http://schemas.microsoft.com/office/drawing/2014/main" id="{57991791-A99A-8474-9FE0-3F758CBFA5ED}"/>
                </a:ext>
              </a:extLst>
            </p:cNvPr>
            <p:cNvSpPr/>
            <p:nvPr/>
          </p:nvSpPr>
          <p:spPr>
            <a:xfrm>
              <a:off x="7565136" y="6292601"/>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F6"/>
            </a:solidFill>
          </p:spPr>
          <p:txBody>
            <a:bodyPr wrap="square" lIns="0" tIns="0" rIns="0" bIns="0" rtlCol="0"/>
            <a:lstStyle/>
            <a:p>
              <a:endParaRPr/>
            </a:p>
          </p:txBody>
        </p:sp>
        <p:sp>
          <p:nvSpPr>
            <p:cNvPr id="335" name="object 259">
              <a:extLst>
                <a:ext uri="{FF2B5EF4-FFF2-40B4-BE49-F238E27FC236}">
                  <a16:creationId xmlns:a16="http://schemas.microsoft.com/office/drawing/2014/main" id="{368D5CCC-A248-5B68-B0DF-1D01A7BC0BA8}"/>
                </a:ext>
              </a:extLst>
            </p:cNvPr>
            <p:cNvSpPr/>
            <p:nvPr/>
          </p:nvSpPr>
          <p:spPr>
            <a:xfrm>
              <a:off x="7565136" y="6292601"/>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336" name="object 260">
              <a:extLst>
                <a:ext uri="{FF2B5EF4-FFF2-40B4-BE49-F238E27FC236}">
                  <a16:creationId xmlns:a16="http://schemas.microsoft.com/office/drawing/2014/main" id="{04960137-A5C9-8130-E5E3-5C9676ABF1C3}"/>
                </a:ext>
              </a:extLst>
            </p:cNvPr>
            <p:cNvSpPr/>
            <p:nvPr/>
          </p:nvSpPr>
          <p:spPr>
            <a:xfrm>
              <a:off x="7197852" y="6298697"/>
              <a:ext cx="285115" cy="228600"/>
            </a:xfrm>
            <a:custGeom>
              <a:avLst/>
              <a:gdLst/>
              <a:ahLst/>
              <a:cxnLst/>
              <a:rect l="l" t="t" r="r" b="b"/>
              <a:pathLst>
                <a:path w="285115" h="228600">
                  <a:moveTo>
                    <a:pt x="284988" y="20904"/>
                  </a:moveTo>
                  <a:lnTo>
                    <a:pt x="273790" y="29040"/>
                  </a:lnTo>
                  <a:lnTo>
                    <a:pt x="243254" y="35685"/>
                  </a:lnTo>
                  <a:lnTo>
                    <a:pt x="197961" y="40165"/>
                  </a:lnTo>
                  <a:lnTo>
                    <a:pt x="142494" y="41808"/>
                  </a:lnTo>
                  <a:lnTo>
                    <a:pt x="87026" y="40165"/>
                  </a:lnTo>
                  <a:lnTo>
                    <a:pt x="41733" y="35685"/>
                  </a:lnTo>
                  <a:lnTo>
                    <a:pt x="11197" y="29040"/>
                  </a:lnTo>
                  <a:lnTo>
                    <a:pt x="0" y="20904"/>
                  </a:lnTo>
                  <a:lnTo>
                    <a:pt x="11197" y="12767"/>
                  </a:lnTo>
                  <a:lnTo>
                    <a:pt x="41733" y="6122"/>
                  </a:lnTo>
                  <a:lnTo>
                    <a:pt x="87026" y="1642"/>
                  </a:lnTo>
                  <a:lnTo>
                    <a:pt x="142494" y="0"/>
                  </a:lnTo>
                  <a:lnTo>
                    <a:pt x="197961" y="1642"/>
                  </a:lnTo>
                  <a:lnTo>
                    <a:pt x="243254" y="6122"/>
                  </a:lnTo>
                  <a:lnTo>
                    <a:pt x="273790" y="12767"/>
                  </a:lnTo>
                  <a:lnTo>
                    <a:pt x="284988" y="20904"/>
                  </a:lnTo>
                  <a:close/>
                </a:path>
                <a:path w="285115" h="228600">
                  <a:moveTo>
                    <a:pt x="284988" y="20904"/>
                  </a:moveTo>
                  <a:lnTo>
                    <a:pt x="284988" y="207683"/>
                  </a:lnTo>
                  <a:lnTo>
                    <a:pt x="273790" y="215826"/>
                  </a:lnTo>
                  <a:lnTo>
                    <a:pt x="243254" y="222475"/>
                  </a:lnTo>
                  <a:lnTo>
                    <a:pt x="197961" y="226956"/>
                  </a:lnTo>
                  <a:lnTo>
                    <a:pt x="142494"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337" name="object 261">
              <a:extLst>
                <a:ext uri="{FF2B5EF4-FFF2-40B4-BE49-F238E27FC236}">
                  <a16:creationId xmlns:a16="http://schemas.microsoft.com/office/drawing/2014/main" id="{121154A6-B26E-85B8-7B7F-989D10A3FF47}"/>
                </a:ext>
              </a:extLst>
            </p:cNvPr>
            <p:cNvSpPr/>
            <p:nvPr/>
          </p:nvSpPr>
          <p:spPr>
            <a:xfrm>
              <a:off x="7203186" y="6328410"/>
              <a:ext cx="274320" cy="180975"/>
            </a:xfrm>
            <a:custGeom>
              <a:avLst/>
              <a:gdLst/>
              <a:ahLst/>
              <a:cxnLst/>
              <a:rect l="l" t="t" r="r" b="b"/>
              <a:pathLst>
                <a:path w="274320" h="180975">
                  <a:moveTo>
                    <a:pt x="0" y="0"/>
                  </a:moveTo>
                  <a:lnTo>
                    <a:pt x="273837" y="180974"/>
                  </a:lnTo>
                </a:path>
              </a:pathLst>
            </a:custGeom>
            <a:ln w="25908">
              <a:solidFill>
                <a:srgbClr val="7E7E7E"/>
              </a:solidFill>
            </a:ln>
          </p:spPr>
          <p:txBody>
            <a:bodyPr wrap="square" lIns="0" tIns="0" rIns="0" bIns="0" rtlCol="0"/>
            <a:lstStyle/>
            <a:p>
              <a:endParaRPr/>
            </a:p>
          </p:txBody>
        </p:sp>
        <p:sp>
          <p:nvSpPr>
            <p:cNvPr id="338" name="object 262">
              <a:extLst>
                <a:ext uri="{FF2B5EF4-FFF2-40B4-BE49-F238E27FC236}">
                  <a16:creationId xmlns:a16="http://schemas.microsoft.com/office/drawing/2014/main" id="{8009F418-0E4C-68AE-A37F-91C297B77ED7}"/>
                </a:ext>
              </a:extLst>
            </p:cNvPr>
            <p:cNvSpPr/>
            <p:nvPr/>
          </p:nvSpPr>
          <p:spPr>
            <a:xfrm>
              <a:off x="7203186" y="632536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grpSp>
      <p:sp>
        <p:nvSpPr>
          <p:cNvPr id="339" name="object 263">
            <a:extLst>
              <a:ext uri="{FF2B5EF4-FFF2-40B4-BE49-F238E27FC236}">
                <a16:creationId xmlns:a16="http://schemas.microsoft.com/office/drawing/2014/main" id="{E70F7F4A-2DD9-4E4E-A662-4DE975EA85EA}"/>
              </a:ext>
            </a:extLst>
          </p:cNvPr>
          <p:cNvSpPr txBox="1"/>
          <p:nvPr/>
        </p:nvSpPr>
        <p:spPr>
          <a:xfrm>
            <a:off x="2904655" y="3341752"/>
            <a:ext cx="2103755" cy="840105"/>
          </a:xfrm>
          <a:prstGeom prst="rect">
            <a:avLst/>
          </a:prstGeom>
        </p:spPr>
        <p:txBody>
          <a:bodyPr vert="horz" wrap="square" lIns="0" tIns="12700" rIns="0" bIns="0" rtlCol="0">
            <a:spAutoFit/>
          </a:bodyPr>
          <a:lstStyle/>
          <a:p>
            <a:pPr marL="71120">
              <a:lnSpc>
                <a:spcPct val="100000"/>
              </a:lnSpc>
              <a:spcBef>
                <a:spcPts val="100"/>
              </a:spcBef>
              <a:tabLst>
                <a:tab pos="365125" algn="l"/>
                <a:tab pos="1659255" algn="l"/>
              </a:tabLst>
            </a:pPr>
            <a:r>
              <a:rPr sz="900" b="1" i="1" dirty="0">
                <a:latin typeface="メイリオ"/>
                <a:cs typeface="メイリオ"/>
              </a:rPr>
              <a:t>83	</a:t>
            </a:r>
            <a:r>
              <a:rPr sz="900" b="1" i="1" u="sng" dirty="0">
                <a:uFill>
                  <a:solidFill>
                    <a:srgbClr val="000000"/>
                  </a:solidFill>
                </a:uFill>
                <a:latin typeface="メイリオ"/>
                <a:cs typeface="メイリオ"/>
              </a:rPr>
              <a:t> 	</a:t>
            </a:r>
            <a:endParaRPr sz="900" dirty="0">
              <a:latin typeface="メイリオ"/>
              <a:cs typeface="メイリオ"/>
            </a:endParaRPr>
          </a:p>
          <a:p>
            <a:pPr marL="54610">
              <a:lnSpc>
                <a:spcPct val="100000"/>
              </a:lnSpc>
              <a:spcBef>
                <a:spcPts val="710"/>
              </a:spcBef>
              <a:tabLst>
                <a:tab pos="399415" algn="l"/>
              </a:tabLst>
            </a:pPr>
            <a:r>
              <a:rPr sz="1500" b="1" baseline="19444" dirty="0">
                <a:solidFill>
                  <a:srgbClr val="FFFFFF"/>
                </a:solidFill>
                <a:latin typeface="ＭＳ Ｐゴシック"/>
                <a:cs typeface="ＭＳ Ｐゴシック"/>
              </a:rPr>
              <a:t>４４	</a:t>
            </a:r>
            <a:r>
              <a:rPr sz="500" spc="-5" dirty="0">
                <a:latin typeface="メイリオ"/>
                <a:cs typeface="メイリオ"/>
              </a:rPr>
              <a:t>(2021.6.23)</a:t>
            </a:r>
            <a:endParaRPr sz="500" dirty="0">
              <a:latin typeface="メイリオ"/>
              <a:cs typeface="メイリオ"/>
            </a:endParaRPr>
          </a:p>
          <a:p>
            <a:pPr marL="38100">
              <a:lnSpc>
                <a:spcPct val="100000"/>
              </a:lnSpc>
              <a:spcBef>
                <a:spcPts val="775"/>
              </a:spcBef>
              <a:tabLst>
                <a:tab pos="785495" algn="l"/>
                <a:tab pos="2052320" algn="l"/>
              </a:tabLst>
            </a:pPr>
            <a:r>
              <a:rPr sz="1350" b="1" i="1" baseline="3086" dirty="0">
                <a:latin typeface="メイリオ"/>
                <a:cs typeface="メイリオ"/>
              </a:rPr>
              <a:t>118</a:t>
            </a:r>
            <a:r>
              <a:rPr sz="1350" b="1" i="1" spc="839" baseline="3086" dirty="0">
                <a:latin typeface="メイリオ"/>
                <a:cs typeface="メイリオ"/>
              </a:rPr>
              <a:t> </a:t>
            </a:r>
            <a:r>
              <a:rPr sz="900" b="1" i="1" dirty="0">
                <a:latin typeface="メイリオ"/>
                <a:cs typeface="メイリオ"/>
              </a:rPr>
              <a:t>118	</a:t>
            </a:r>
            <a:r>
              <a:rPr sz="900" b="1" i="1" u="sng" dirty="0">
                <a:uFill>
                  <a:solidFill>
                    <a:srgbClr val="000000"/>
                  </a:solidFill>
                </a:uFill>
                <a:latin typeface="メイリオ"/>
                <a:cs typeface="メイリオ"/>
              </a:rPr>
              <a:t> 	</a:t>
            </a:r>
            <a:endParaRPr sz="900" dirty="0">
              <a:latin typeface="メイリオ"/>
              <a:cs typeface="メイリオ"/>
            </a:endParaRPr>
          </a:p>
          <a:p>
            <a:pPr marL="60960">
              <a:lnSpc>
                <a:spcPct val="100000"/>
              </a:lnSpc>
              <a:spcBef>
                <a:spcPts val="370"/>
              </a:spcBef>
              <a:tabLst>
                <a:tab pos="426720" algn="l"/>
              </a:tabLst>
            </a:pPr>
            <a:r>
              <a:rPr sz="1500" b="1" baseline="2777" dirty="0">
                <a:solidFill>
                  <a:srgbClr val="FFFFFF"/>
                </a:solidFill>
                <a:latin typeface="ＭＳ Ｐゴシック"/>
                <a:cs typeface="ＭＳ Ｐゴシック"/>
              </a:rPr>
              <a:t>２９	</a:t>
            </a:r>
            <a:r>
              <a:rPr sz="1000" b="1" spc="5" dirty="0">
                <a:solidFill>
                  <a:srgbClr val="FFFFFF"/>
                </a:solidFill>
                <a:latin typeface="ＭＳ Ｐゴシック"/>
                <a:cs typeface="ＭＳ Ｐゴシック"/>
              </a:rPr>
              <a:t>２８</a:t>
            </a:r>
            <a:endParaRPr sz="1000" dirty="0">
              <a:latin typeface="ＭＳ Ｐゴシック"/>
              <a:cs typeface="ＭＳ Ｐゴシック"/>
            </a:endParaRPr>
          </a:p>
        </p:txBody>
      </p:sp>
      <p:sp>
        <p:nvSpPr>
          <p:cNvPr id="340" name="object 264">
            <a:extLst>
              <a:ext uri="{FF2B5EF4-FFF2-40B4-BE49-F238E27FC236}">
                <a16:creationId xmlns:a16="http://schemas.microsoft.com/office/drawing/2014/main" id="{DBC93C58-C453-8C8C-DEEE-0BF05489FA00}"/>
              </a:ext>
            </a:extLst>
          </p:cNvPr>
          <p:cNvSpPr txBox="1"/>
          <p:nvPr/>
        </p:nvSpPr>
        <p:spPr>
          <a:xfrm>
            <a:off x="2840666" y="4230365"/>
            <a:ext cx="769620"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(2018.3.14)</a:t>
            </a:r>
            <a:r>
              <a:rPr sz="500" spc="10" dirty="0">
                <a:latin typeface="メイリオ"/>
                <a:cs typeface="メイリオ"/>
              </a:rPr>
              <a:t> </a:t>
            </a:r>
            <a:r>
              <a:rPr sz="500" spc="-5" dirty="0">
                <a:latin typeface="メイリオ"/>
                <a:cs typeface="メイリオ"/>
              </a:rPr>
              <a:t>(2018.5.9)</a:t>
            </a:r>
            <a:endParaRPr sz="500">
              <a:latin typeface="メイリオ"/>
              <a:cs typeface="メイリオ"/>
            </a:endParaRPr>
          </a:p>
        </p:txBody>
      </p:sp>
      <p:sp>
        <p:nvSpPr>
          <p:cNvPr id="341" name="object 265">
            <a:extLst>
              <a:ext uri="{FF2B5EF4-FFF2-40B4-BE49-F238E27FC236}">
                <a16:creationId xmlns:a16="http://schemas.microsoft.com/office/drawing/2014/main" id="{C28DC3C8-2F04-1766-06B3-AD7FCF3809B0}"/>
              </a:ext>
            </a:extLst>
          </p:cNvPr>
          <p:cNvSpPr txBox="1"/>
          <p:nvPr/>
        </p:nvSpPr>
        <p:spPr>
          <a:xfrm>
            <a:off x="2852828" y="4787839"/>
            <a:ext cx="2311400" cy="320675"/>
          </a:xfrm>
          <a:prstGeom prst="rect">
            <a:avLst/>
          </a:prstGeom>
        </p:spPr>
        <p:txBody>
          <a:bodyPr vert="horz" wrap="square" lIns="0" tIns="41910" rIns="0" bIns="0" rtlCol="0">
            <a:spAutoFit/>
          </a:bodyPr>
          <a:lstStyle/>
          <a:p>
            <a:pPr marL="12700">
              <a:lnSpc>
                <a:spcPct val="100000"/>
              </a:lnSpc>
              <a:spcBef>
                <a:spcPts val="330"/>
              </a:spcBef>
            </a:pPr>
            <a:r>
              <a:rPr sz="500" spc="-10" dirty="0">
                <a:latin typeface="メイリオ"/>
                <a:cs typeface="メイリオ"/>
              </a:rPr>
              <a:t>(</a:t>
            </a:r>
            <a:r>
              <a:rPr sz="500" spc="-5" dirty="0">
                <a:latin typeface="メイリオ"/>
                <a:cs typeface="メイリオ"/>
              </a:rPr>
              <a:t>2016</a:t>
            </a:r>
            <a:r>
              <a:rPr sz="500" dirty="0">
                <a:latin typeface="メイリオ"/>
                <a:cs typeface="メイリオ"/>
              </a:rPr>
              <a:t>.</a:t>
            </a:r>
            <a:r>
              <a:rPr sz="500" spc="-5" dirty="0">
                <a:latin typeface="メイリオ"/>
                <a:cs typeface="メイリオ"/>
              </a:rPr>
              <a:t>1</a:t>
            </a:r>
            <a:r>
              <a:rPr sz="500" dirty="0">
                <a:latin typeface="メイリオ"/>
                <a:cs typeface="メイリオ"/>
              </a:rPr>
              <a:t>.</a:t>
            </a:r>
            <a:r>
              <a:rPr sz="500" spc="-5" dirty="0">
                <a:latin typeface="メイリオ"/>
                <a:cs typeface="メイリオ"/>
              </a:rPr>
              <a:t>29</a:t>
            </a:r>
            <a:r>
              <a:rPr sz="500" dirty="0">
                <a:latin typeface="メイリオ"/>
                <a:cs typeface="メイリオ"/>
              </a:rPr>
              <a:t>)</a:t>
            </a:r>
            <a:r>
              <a:rPr sz="500" spc="-60" dirty="0">
                <a:latin typeface="メイリオ"/>
                <a:cs typeface="メイリオ"/>
              </a:rPr>
              <a:t> </a:t>
            </a:r>
            <a:r>
              <a:rPr sz="500" spc="-10" dirty="0">
                <a:latin typeface="メイリオ"/>
                <a:cs typeface="メイリオ"/>
              </a:rPr>
              <a:t>(</a:t>
            </a:r>
            <a:r>
              <a:rPr sz="500" spc="-5" dirty="0">
                <a:latin typeface="メイリオ"/>
                <a:cs typeface="メイリオ"/>
              </a:rPr>
              <a:t>2016</a:t>
            </a:r>
            <a:r>
              <a:rPr sz="500" dirty="0">
                <a:latin typeface="メイリオ"/>
                <a:cs typeface="メイリオ"/>
              </a:rPr>
              <a:t>.</a:t>
            </a:r>
            <a:r>
              <a:rPr sz="500" spc="-5" dirty="0">
                <a:latin typeface="メイリオ"/>
                <a:cs typeface="メイリオ"/>
              </a:rPr>
              <a:t>2</a:t>
            </a:r>
            <a:r>
              <a:rPr sz="500" dirty="0">
                <a:latin typeface="メイリオ"/>
                <a:cs typeface="メイリオ"/>
              </a:rPr>
              <a:t>.</a:t>
            </a:r>
            <a:r>
              <a:rPr sz="500" spc="-5" dirty="0">
                <a:latin typeface="メイリオ"/>
                <a:cs typeface="メイリオ"/>
              </a:rPr>
              <a:t>29)</a:t>
            </a:r>
            <a:endParaRPr sz="500">
              <a:latin typeface="メイリオ"/>
              <a:cs typeface="メイリオ"/>
            </a:endParaRPr>
          </a:p>
          <a:p>
            <a:pPr marL="85090">
              <a:lnSpc>
                <a:spcPct val="100000"/>
              </a:lnSpc>
              <a:spcBef>
                <a:spcPts val="409"/>
              </a:spcBef>
              <a:tabLst>
                <a:tab pos="2298065" algn="l"/>
              </a:tabLst>
            </a:pPr>
            <a:r>
              <a:rPr sz="900" b="1" i="1" dirty="0">
                <a:solidFill>
                  <a:srgbClr val="7E7E7E"/>
                </a:solidFill>
                <a:latin typeface="メイリオ"/>
                <a:cs typeface="メイリオ"/>
              </a:rPr>
              <a:t>137  </a:t>
            </a:r>
            <a:r>
              <a:rPr sz="900" b="1" i="1" spc="85" dirty="0">
                <a:solidFill>
                  <a:srgbClr val="7E7E7E"/>
                </a:solidFill>
                <a:latin typeface="メイリオ"/>
                <a:cs typeface="メイリオ"/>
              </a:rPr>
              <a:t> </a:t>
            </a:r>
            <a:r>
              <a:rPr sz="900" b="1" i="1" u="sng" dirty="0">
                <a:solidFill>
                  <a:srgbClr val="7E7E7E"/>
                </a:solidFill>
                <a:uFill>
                  <a:solidFill>
                    <a:srgbClr val="000000"/>
                  </a:solidFill>
                </a:uFill>
                <a:latin typeface="メイリオ"/>
                <a:cs typeface="メイリオ"/>
              </a:rPr>
              <a:t> 	</a:t>
            </a:r>
            <a:endParaRPr sz="900">
              <a:latin typeface="メイリオ"/>
              <a:cs typeface="メイリオ"/>
            </a:endParaRPr>
          </a:p>
        </p:txBody>
      </p:sp>
      <p:sp>
        <p:nvSpPr>
          <p:cNvPr id="342" name="object 266">
            <a:extLst>
              <a:ext uri="{FF2B5EF4-FFF2-40B4-BE49-F238E27FC236}">
                <a16:creationId xmlns:a16="http://schemas.microsoft.com/office/drawing/2014/main" id="{594D8114-EC99-A156-6F96-5C9DBDB3676E}"/>
              </a:ext>
            </a:extLst>
          </p:cNvPr>
          <p:cNvSpPr txBox="1"/>
          <p:nvPr/>
        </p:nvSpPr>
        <p:spPr>
          <a:xfrm>
            <a:off x="7007907" y="6377321"/>
            <a:ext cx="404495"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(2016.8.12)</a:t>
            </a:r>
            <a:endParaRPr sz="500">
              <a:latin typeface="メイリオ"/>
              <a:cs typeface="メイリオ"/>
            </a:endParaRPr>
          </a:p>
        </p:txBody>
      </p:sp>
      <p:sp>
        <p:nvSpPr>
          <p:cNvPr id="343" name="object 267">
            <a:extLst>
              <a:ext uri="{FF2B5EF4-FFF2-40B4-BE49-F238E27FC236}">
                <a16:creationId xmlns:a16="http://schemas.microsoft.com/office/drawing/2014/main" id="{BC005772-46D6-7659-EF2B-4CB674324C65}"/>
              </a:ext>
            </a:extLst>
          </p:cNvPr>
          <p:cNvSpPr txBox="1"/>
          <p:nvPr/>
        </p:nvSpPr>
        <p:spPr>
          <a:xfrm>
            <a:off x="9366474" y="2763019"/>
            <a:ext cx="443865" cy="278765"/>
          </a:xfrm>
          <a:prstGeom prst="rect">
            <a:avLst/>
          </a:prstGeom>
        </p:spPr>
        <p:txBody>
          <a:bodyPr vert="horz" wrap="square" lIns="0" tIns="26670" rIns="0" bIns="0" rtlCol="0">
            <a:spAutoFit/>
          </a:bodyPr>
          <a:lstStyle/>
          <a:p>
            <a:pPr algn="ctr">
              <a:lnSpc>
                <a:spcPct val="100000"/>
              </a:lnSpc>
              <a:spcBef>
                <a:spcPts val="210"/>
              </a:spcBef>
            </a:pPr>
            <a:r>
              <a:rPr sz="500" spc="-5" dirty="0">
                <a:latin typeface="メイリオ"/>
                <a:cs typeface="メイリオ"/>
              </a:rPr>
              <a:t>(2014.12.16)</a:t>
            </a:r>
            <a:endParaRPr sz="500">
              <a:latin typeface="メイリオ"/>
              <a:cs typeface="メイリオ"/>
            </a:endParaRPr>
          </a:p>
          <a:p>
            <a:pPr marR="5715" algn="ctr">
              <a:lnSpc>
                <a:spcPct val="100000"/>
              </a:lnSpc>
              <a:spcBef>
                <a:spcPts val="200"/>
              </a:spcBef>
            </a:pPr>
            <a:r>
              <a:rPr sz="900" b="1" i="1" dirty="0">
                <a:solidFill>
                  <a:srgbClr val="7E7E7E"/>
                </a:solidFill>
                <a:latin typeface="メイリオ"/>
                <a:cs typeface="メイリオ"/>
              </a:rPr>
              <a:t>139</a:t>
            </a:r>
            <a:endParaRPr sz="900">
              <a:latin typeface="メイリオ"/>
              <a:cs typeface="メイリオ"/>
            </a:endParaRPr>
          </a:p>
        </p:txBody>
      </p:sp>
      <p:grpSp>
        <p:nvGrpSpPr>
          <p:cNvPr id="344" name="object 268">
            <a:extLst>
              <a:ext uri="{FF2B5EF4-FFF2-40B4-BE49-F238E27FC236}">
                <a16:creationId xmlns:a16="http://schemas.microsoft.com/office/drawing/2014/main" id="{C09AC031-8FC6-C40E-EF13-A5C7A78F7C80}"/>
              </a:ext>
            </a:extLst>
          </p:cNvPr>
          <p:cNvGrpSpPr/>
          <p:nvPr/>
        </p:nvGrpSpPr>
        <p:grpSpPr>
          <a:xfrm>
            <a:off x="2984718" y="2276054"/>
            <a:ext cx="6749029" cy="4047478"/>
            <a:chOff x="1882144" y="2495561"/>
            <a:chExt cx="6749029" cy="4047478"/>
          </a:xfrm>
        </p:grpSpPr>
        <p:pic>
          <p:nvPicPr>
            <p:cNvPr id="345" name="object 269">
              <a:extLst>
                <a:ext uri="{FF2B5EF4-FFF2-40B4-BE49-F238E27FC236}">
                  <a16:creationId xmlns:a16="http://schemas.microsoft.com/office/drawing/2014/main" id="{90D3AD49-E4B6-08F6-1D88-7D7FDB712BF1}"/>
                </a:ext>
              </a:extLst>
            </p:cNvPr>
            <p:cNvPicPr/>
            <p:nvPr/>
          </p:nvPicPr>
          <p:blipFill>
            <a:blip r:embed="rId5" cstate="print"/>
            <a:stretch>
              <a:fillRect/>
            </a:stretch>
          </p:blipFill>
          <p:spPr>
            <a:xfrm>
              <a:off x="6016751" y="3371087"/>
              <a:ext cx="74675" cy="74675"/>
            </a:xfrm>
            <a:prstGeom prst="rect">
              <a:avLst/>
            </a:prstGeom>
          </p:spPr>
        </p:pic>
        <p:pic>
          <p:nvPicPr>
            <p:cNvPr id="346" name="object 270">
              <a:extLst>
                <a:ext uri="{FF2B5EF4-FFF2-40B4-BE49-F238E27FC236}">
                  <a16:creationId xmlns:a16="http://schemas.microsoft.com/office/drawing/2014/main" id="{9BFE29D2-A8A8-CE2C-D81D-AB48BE7AB69F}"/>
                </a:ext>
              </a:extLst>
            </p:cNvPr>
            <p:cNvPicPr/>
            <p:nvPr/>
          </p:nvPicPr>
          <p:blipFill>
            <a:blip r:embed="rId5" cstate="print"/>
            <a:stretch>
              <a:fillRect/>
            </a:stretch>
          </p:blipFill>
          <p:spPr>
            <a:xfrm>
              <a:off x="5515355" y="4585716"/>
              <a:ext cx="74675" cy="74675"/>
            </a:xfrm>
            <a:prstGeom prst="rect">
              <a:avLst/>
            </a:prstGeom>
          </p:spPr>
        </p:pic>
        <p:sp>
          <p:nvSpPr>
            <p:cNvPr id="347" name="object 271">
              <a:extLst>
                <a:ext uri="{FF2B5EF4-FFF2-40B4-BE49-F238E27FC236}">
                  <a16:creationId xmlns:a16="http://schemas.microsoft.com/office/drawing/2014/main" id="{0330D508-630F-4A0F-5B7B-E77E2FDE3BD8}"/>
                </a:ext>
              </a:extLst>
            </p:cNvPr>
            <p:cNvSpPr/>
            <p:nvPr/>
          </p:nvSpPr>
          <p:spPr>
            <a:xfrm>
              <a:off x="4076180" y="2495561"/>
              <a:ext cx="1451119" cy="2102345"/>
            </a:xfrm>
            <a:custGeom>
              <a:avLst/>
              <a:gdLst/>
              <a:ahLst/>
              <a:cxnLst/>
              <a:rect l="l" t="t" r="r" b="b"/>
              <a:pathLst>
                <a:path w="2142490" h="2141220">
                  <a:moveTo>
                    <a:pt x="2142096" y="2140915"/>
                  </a:moveTo>
                  <a:lnTo>
                    <a:pt x="0" y="0"/>
                  </a:lnTo>
                </a:path>
              </a:pathLst>
            </a:custGeom>
            <a:ln w="9144">
              <a:solidFill>
                <a:srgbClr val="000000"/>
              </a:solidFill>
            </a:ln>
          </p:spPr>
          <p:txBody>
            <a:bodyPr wrap="square" lIns="0" tIns="0" rIns="0" bIns="0" rtlCol="0"/>
            <a:lstStyle/>
            <a:p>
              <a:endParaRPr/>
            </a:p>
          </p:txBody>
        </p:sp>
        <p:pic>
          <p:nvPicPr>
            <p:cNvPr id="348" name="object 272">
              <a:extLst>
                <a:ext uri="{FF2B5EF4-FFF2-40B4-BE49-F238E27FC236}">
                  <a16:creationId xmlns:a16="http://schemas.microsoft.com/office/drawing/2014/main" id="{0E8C50F5-65B0-CDFB-3C4E-5C4EA862995B}"/>
                </a:ext>
              </a:extLst>
            </p:cNvPr>
            <p:cNvPicPr/>
            <p:nvPr/>
          </p:nvPicPr>
          <p:blipFill>
            <a:blip r:embed="rId6" cstate="print"/>
            <a:stretch>
              <a:fillRect/>
            </a:stretch>
          </p:blipFill>
          <p:spPr>
            <a:xfrm>
              <a:off x="5023103" y="4733544"/>
              <a:ext cx="74675" cy="74675"/>
            </a:xfrm>
            <a:prstGeom prst="rect">
              <a:avLst/>
            </a:prstGeom>
          </p:spPr>
        </p:pic>
        <p:sp>
          <p:nvSpPr>
            <p:cNvPr id="349" name="object 273">
              <a:extLst>
                <a:ext uri="{FF2B5EF4-FFF2-40B4-BE49-F238E27FC236}">
                  <a16:creationId xmlns:a16="http://schemas.microsoft.com/office/drawing/2014/main" id="{1D9F5AAA-AAF5-6AD2-076B-4C25CFCE8D02}"/>
                </a:ext>
              </a:extLst>
            </p:cNvPr>
            <p:cNvSpPr/>
            <p:nvPr/>
          </p:nvSpPr>
          <p:spPr>
            <a:xfrm>
              <a:off x="3090277" y="2642309"/>
              <a:ext cx="1944508" cy="2091613"/>
            </a:xfrm>
            <a:custGeom>
              <a:avLst/>
              <a:gdLst/>
              <a:ahLst/>
              <a:cxnLst/>
              <a:rect l="l" t="t" r="r" b="b"/>
              <a:pathLst>
                <a:path w="1945639" h="1945004">
                  <a:moveTo>
                    <a:pt x="1945144" y="1944509"/>
                  </a:moveTo>
                  <a:lnTo>
                    <a:pt x="0" y="0"/>
                  </a:lnTo>
                </a:path>
              </a:pathLst>
            </a:custGeom>
            <a:ln w="9144">
              <a:solidFill>
                <a:srgbClr val="000000"/>
              </a:solidFill>
            </a:ln>
          </p:spPr>
          <p:txBody>
            <a:bodyPr wrap="square" lIns="0" tIns="0" rIns="0" bIns="0" rtlCol="0"/>
            <a:lstStyle/>
            <a:p>
              <a:endParaRPr dirty="0"/>
            </a:p>
          </p:txBody>
        </p:sp>
        <p:pic>
          <p:nvPicPr>
            <p:cNvPr id="350" name="object 274">
              <a:extLst>
                <a:ext uri="{FF2B5EF4-FFF2-40B4-BE49-F238E27FC236}">
                  <a16:creationId xmlns:a16="http://schemas.microsoft.com/office/drawing/2014/main" id="{F9A5A220-B490-0621-C015-11AFA18969FB}"/>
                </a:ext>
              </a:extLst>
            </p:cNvPr>
            <p:cNvPicPr/>
            <p:nvPr/>
          </p:nvPicPr>
          <p:blipFill>
            <a:blip r:embed="rId7" cstate="print"/>
            <a:stretch>
              <a:fillRect/>
            </a:stretch>
          </p:blipFill>
          <p:spPr>
            <a:xfrm>
              <a:off x="4722875" y="5126735"/>
              <a:ext cx="239268" cy="169164"/>
            </a:xfrm>
            <a:prstGeom prst="rect">
              <a:avLst/>
            </a:prstGeom>
          </p:spPr>
        </p:pic>
        <p:sp>
          <p:nvSpPr>
            <p:cNvPr id="351" name="object 275">
              <a:extLst>
                <a:ext uri="{FF2B5EF4-FFF2-40B4-BE49-F238E27FC236}">
                  <a16:creationId xmlns:a16="http://schemas.microsoft.com/office/drawing/2014/main" id="{72A35101-519A-2999-40C7-8B0EDD5F6BA3}"/>
                </a:ext>
              </a:extLst>
            </p:cNvPr>
            <p:cNvSpPr/>
            <p:nvPr/>
          </p:nvSpPr>
          <p:spPr>
            <a:xfrm>
              <a:off x="2965712" y="3132584"/>
              <a:ext cx="1927728" cy="2010914"/>
            </a:xfrm>
            <a:custGeom>
              <a:avLst/>
              <a:gdLst/>
              <a:ahLst/>
              <a:cxnLst/>
              <a:rect l="l" t="t" r="r" b="b"/>
              <a:pathLst>
                <a:path w="1939925" h="1920239">
                  <a:moveTo>
                    <a:pt x="1939429" y="1919655"/>
                  </a:moveTo>
                  <a:lnTo>
                    <a:pt x="0" y="0"/>
                  </a:lnTo>
                </a:path>
              </a:pathLst>
            </a:custGeom>
            <a:ln w="9144">
              <a:solidFill>
                <a:srgbClr val="000000"/>
              </a:solidFill>
            </a:ln>
          </p:spPr>
          <p:txBody>
            <a:bodyPr wrap="square" lIns="0" tIns="0" rIns="0" bIns="0" rtlCol="0"/>
            <a:lstStyle/>
            <a:p>
              <a:endParaRPr/>
            </a:p>
          </p:txBody>
        </p:sp>
        <p:sp>
          <p:nvSpPr>
            <p:cNvPr id="352" name="object 276">
              <a:extLst>
                <a:ext uri="{FF2B5EF4-FFF2-40B4-BE49-F238E27FC236}">
                  <a16:creationId xmlns:a16="http://schemas.microsoft.com/office/drawing/2014/main" id="{DCE9F34F-928F-2E9E-68A3-7D084B380BFC}"/>
                </a:ext>
              </a:extLst>
            </p:cNvPr>
            <p:cNvSpPr/>
            <p:nvPr/>
          </p:nvSpPr>
          <p:spPr>
            <a:xfrm>
              <a:off x="3442320" y="3691890"/>
              <a:ext cx="1423557" cy="1498213"/>
            </a:xfrm>
            <a:custGeom>
              <a:avLst/>
              <a:gdLst/>
              <a:ahLst/>
              <a:cxnLst/>
              <a:rect l="l" t="t" r="r" b="b"/>
              <a:pathLst>
                <a:path w="1418589" h="1416685">
                  <a:moveTo>
                    <a:pt x="1418399" y="1416456"/>
                  </a:moveTo>
                  <a:lnTo>
                    <a:pt x="0" y="0"/>
                  </a:lnTo>
                </a:path>
              </a:pathLst>
            </a:custGeom>
            <a:ln w="9144">
              <a:solidFill>
                <a:srgbClr val="000000"/>
              </a:solidFill>
            </a:ln>
          </p:spPr>
          <p:txBody>
            <a:bodyPr wrap="square" lIns="0" tIns="0" rIns="0" bIns="0" rtlCol="0"/>
            <a:lstStyle/>
            <a:p>
              <a:endParaRPr dirty="0"/>
            </a:p>
          </p:txBody>
        </p:sp>
        <p:sp>
          <p:nvSpPr>
            <p:cNvPr id="353" name="object 277">
              <a:extLst>
                <a:ext uri="{FF2B5EF4-FFF2-40B4-BE49-F238E27FC236}">
                  <a16:creationId xmlns:a16="http://schemas.microsoft.com/office/drawing/2014/main" id="{04D11867-F4B4-1D36-431A-9DAE75A3C528}"/>
                </a:ext>
              </a:extLst>
            </p:cNvPr>
            <p:cNvSpPr/>
            <p:nvPr/>
          </p:nvSpPr>
          <p:spPr>
            <a:xfrm>
              <a:off x="3840478" y="4160525"/>
              <a:ext cx="967230" cy="1054727"/>
            </a:xfrm>
            <a:custGeom>
              <a:avLst/>
              <a:gdLst/>
              <a:ahLst/>
              <a:cxnLst/>
              <a:rect l="l" t="t" r="r" b="b"/>
              <a:pathLst>
                <a:path w="970279" h="963295">
                  <a:moveTo>
                    <a:pt x="969746" y="963180"/>
                  </a:moveTo>
                  <a:lnTo>
                    <a:pt x="0" y="0"/>
                  </a:lnTo>
                </a:path>
              </a:pathLst>
            </a:custGeom>
            <a:ln w="9144">
              <a:solidFill>
                <a:srgbClr val="000000"/>
              </a:solidFill>
            </a:ln>
          </p:spPr>
          <p:txBody>
            <a:bodyPr wrap="square" lIns="0" tIns="0" rIns="0" bIns="0" rtlCol="0"/>
            <a:lstStyle/>
            <a:p>
              <a:endParaRPr dirty="0"/>
            </a:p>
          </p:txBody>
        </p:sp>
        <p:sp>
          <p:nvSpPr>
            <p:cNvPr id="354" name="object 278">
              <a:extLst>
                <a:ext uri="{FF2B5EF4-FFF2-40B4-BE49-F238E27FC236}">
                  <a16:creationId xmlns:a16="http://schemas.microsoft.com/office/drawing/2014/main" id="{3ACC2292-892A-E3A3-AEA8-48C81A1DFA11}"/>
                </a:ext>
              </a:extLst>
            </p:cNvPr>
            <p:cNvSpPr/>
            <p:nvPr/>
          </p:nvSpPr>
          <p:spPr>
            <a:xfrm>
              <a:off x="4293859" y="4764023"/>
              <a:ext cx="434102" cy="490215"/>
            </a:xfrm>
            <a:custGeom>
              <a:avLst/>
              <a:gdLst/>
              <a:ahLst/>
              <a:cxnLst/>
              <a:rect l="l" t="t" r="r" b="b"/>
              <a:pathLst>
                <a:path w="447039" h="459739">
                  <a:moveTo>
                    <a:pt x="446887" y="459435"/>
                  </a:moveTo>
                  <a:lnTo>
                    <a:pt x="0" y="0"/>
                  </a:lnTo>
                </a:path>
              </a:pathLst>
            </a:custGeom>
            <a:ln w="9144">
              <a:solidFill>
                <a:srgbClr val="000000"/>
              </a:solidFill>
            </a:ln>
          </p:spPr>
          <p:txBody>
            <a:bodyPr wrap="square" lIns="0" tIns="0" rIns="0" bIns="0" rtlCol="0"/>
            <a:lstStyle/>
            <a:p>
              <a:endParaRPr dirty="0"/>
            </a:p>
          </p:txBody>
        </p:sp>
        <p:pic>
          <p:nvPicPr>
            <p:cNvPr id="355" name="object 279">
              <a:extLst>
                <a:ext uri="{FF2B5EF4-FFF2-40B4-BE49-F238E27FC236}">
                  <a16:creationId xmlns:a16="http://schemas.microsoft.com/office/drawing/2014/main" id="{9108F5B1-FEDA-1C20-4C4D-7396FAD50743}"/>
                </a:ext>
              </a:extLst>
            </p:cNvPr>
            <p:cNvPicPr/>
            <p:nvPr/>
          </p:nvPicPr>
          <p:blipFill>
            <a:blip r:embed="rId8" cstate="print"/>
            <a:stretch>
              <a:fillRect/>
            </a:stretch>
          </p:blipFill>
          <p:spPr>
            <a:xfrm>
              <a:off x="4030979" y="5175503"/>
              <a:ext cx="210312" cy="201561"/>
            </a:xfrm>
            <a:prstGeom prst="rect">
              <a:avLst/>
            </a:prstGeom>
          </p:spPr>
        </p:pic>
        <p:sp>
          <p:nvSpPr>
            <p:cNvPr id="356" name="object 280">
              <a:extLst>
                <a:ext uri="{FF2B5EF4-FFF2-40B4-BE49-F238E27FC236}">
                  <a16:creationId xmlns:a16="http://schemas.microsoft.com/office/drawing/2014/main" id="{4B9A9400-EDC1-5C25-FF38-8E95D215F529}"/>
                </a:ext>
              </a:extLst>
            </p:cNvPr>
            <p:cNvSpPr/>
            <p:nvPr/>
          </p:nvSpPr>
          <p:spPr>
            <a:xfrm>
              <a:off x="3337559" y="5815583"/>
              <a:ext cx="74930" cy="74930"/>
            </a:xfrm>
            <a:custGeom>
              <a:avLst/>
              <a:gdLst/>
              <a:ahLst/>
              <a:cxnLst/>
              <a:rect l="l" t="t" r="r" b="b"/>
              <a:pathLst>
                <a:path w="74929" h="74929">
                  <a:moveTo>
                    <a:pt x="37338" y="0"/>
                  </a:moveTo>
                  <a:lnTo>
                    <a:pt x="22802" y="2933"/>
                  </a:lnTo>
                  <a:lnTo>
                    <a:pt x="10934" y="10934"/>
                  </a:lnTo>
                  <a:lnTo>
                    <a:pt x="2933" y="22802"/>
                  </a:lnTo>
                  <a:lnTo>
                    <a:pt x="0" y="37337"/>
                  </a:lnTo>
                  <a:lnTo>
                    <a:pt x="2933" y="51873"/>
                  </a:lnTo>
                  <a:lnTo>
                    <a:pt x="10934" y="63741"/>
                  </a:lnTo>
                  <a:lnTo>
                    <a:pt x="22802" y="71742"/>
                  </a:lnTo>
                  <a:lnTo>
                    <a:pt x="37338" y="74675"/>
                  </a:lnTo>
                  <a:lnTo>
                    <a:pt x="51873" y="71742"/>
                  </a:lnTo>
                  <a:lnTo>
                    <a:pt x="63741" y="63741"/>
                  </a:lnTo>
                  <a:lnTo>
                    <a:pt x="71742" y="51873"/>
                  </a:lnTo>
                  <a:lnTo>
                    <a:pt x="74676" y="37337"/>
                  </a:lnTo>
                  <a:lnTo>
                    <a:pt x="71742" y="22802"/>
                  </a:lnTo>
                  <a:lnTo>
                    <a:pt x="63741" y="10934"/>
                  </a:lnTo>
                  <a:lnTo>
                    <a:pt x="51873" y="2933"/>
                  </a:lnTo>
                  <a:lnTo>
                    <a:pt x="37338" y="0"/>
                  </a:lnTo>
                  <a:close/>
                </a:path>
              </a:pathLst>
            </a:custGeom>
            <a:solidFill>
              <a:srgbClr val="00AF50"/>
            </a:solidFill>
          </p:spPr>
          <p:txBody>
            <a:bodyPr wrap="square" lIns="0" tIns="0" rIns="0" bIns="0" rtlCol="0"/>
            <a:lstStyle/>
            <a:p>
              <a:endParaRPr/>
            </a:p>
          </p:txBody>
        </p:sp>
        <p:sp>
          <p:nvSpPr>
            <p:cNvPr id="357" name="object 281">
              <a:extLst>
                <a:ext uri="{FF2B5EF4-FFF2-40B4-BE49-F238E27FC236}">
                  <a16:creationId xmlns:a16="http://schemas.microsoft.com/office/drawing/2014/main" id="{ED404765-0F58-ED10-A2C9-F5140C18B885}"/>
                </a:ext>
              </a:extLst>
            </p:cNvPr>
            <p:cNvSpPr/>
            <p:nvPr/>
          </p:nvSpPr>
          <p:spPr>
            <a:xfrm>
              <a:off x="3337559" y="5815583"/>
              <a:ext cx="74930" cy="74930"/>
            </a:xfrm>
            <a:custGeom>
              <a:avLst/>
              <a:gdLst/>
              <a:ahLst/>
              <a:cxnLst/>
              <a:rect l="l" t="t" r="r" b="b"/>
              <a:pathLst>
                <a:path w="74929" h="74929">
                  <a:moveTo>
                    <a:pt x="0" y="37337"/>
                  </a:moveTo>
                  <a:lnTo>
                    <a:pt x="2933" y="22802"/>
                  </a:lnTo>
                  <a:lnTo>
                    <a:pt x="10934" y="10934"/>
                  </a:lnTo>
                  <a:lnTo>
                    <a:pt x="22802" y="2933"/>
                  </a:lnTo>
                  <a:lnTo>
                    <a:pt x="37338" y="0"/>
                  </a:lnTo>
                  <a:lnTo>
                    <a:pt x="51873" y="2933"/>
                  </a:lnTo>
                  <a:lnTo>
                    <a:pt x="63741" y="10934"/>
                  </a:lnTo>
                  <a:lnTo>
                    <a:pt x="71742" y="22802"/>
                  </a:lnTo>
                  <a:lnTo>
                    <a:pt x="74676" y="37337"/>
                  </a:lnTo>
                  <a:lnTo>
                    <a:pt x="71742" y="51873"/>
                  </a:lnTo>
                  <a:lnTo>
                    <a:pt x="63741" y="63741"/>
                  </a:lnTo>
                  <a:lnTo>
                    <a:pt x="51873" y="71742"/>
                  </a:lnTo>
                  <a:lnTo>
                    <a:pt x="37338" y="74675"/>
                  </a:lnTo>
                  <a:lnTo>
                    <a:pt x="22802" y="71742"/>
                  </a:lnTo>
                  <a:lnTo>
                    <a:pt x="10934" y="63741"/>
                  </a:lnTo>
                  <a:lnTo>
                    <a:pt x="2933" y="51873"/>
                  </a:lnTo>
                  <a:lnTo>
                    <a:pt x="0" y="37337"/>
                  </a:lnTo>
                  <a:close/>
                </a:path>
              </a:pathLst>
            </a:custGeom>
            <a:ln w="9143">
              <a:solidFill>
                <a:srgbClr val="4F6128"/>
              </a:solidFill>
            </a:ln>
          </p:spPr>
          <p:txBody>
            <a:bodyPr wrap="square" lIns="0" tIns="0" rIns="0" bIns="0" rtlCol="0"/>
            <a:lstStyle/>
            <a:p>
              <a:endParaRPr/>
            </a:p>
          </p:txBody>
        </p:sp>
        <p:pic>
          <p:nvPicPr>
            <p:cNvPr id="358" name="object 282">
              <a:extLst>
                <a:ext uri="{FF2B5EF4-FFF2-40B4-BE49-F238E27FC236}">
                  <a16:creationId xmlns:a16="http://schemas.microsoft.com/office/drawing/2014/main" id="{9EB7A3D9-E581-6D5B-E0E4-0E2BD2B66FD6}"/>
                </a:ext>
              </a:extLst>
            </p:cNvPr>
            <p:cNvPicPr/>
            <p:nvPr/>
          </p:nvPicPr>
          <p:blipFill>
            <a:blip r:embed="rId9" cstate="print"/>
            <a:stretch>
              <a:fillRect/>
            </a:stretch>
          </p:blipFill>
          <p:spPr>
            <a:xfrm>
              <a:off x="3447287" y="6294119"/>
              <a:ext cx="83820" cy="83819"/>
            </a:xfrm>
            <a:prstGeom prst="rect">
              <a:avLst/>
            </a:prstGeom>
          </p:spPr>
        </p:pic>
        <p:sp>
          <p:nvSpPr>
            <p:cNvPr id="359" name="object 283">
              <a:extLst>
                <a:ext uri="{FF2B5EF4-FFF2-40B4-BE49-F238E27FC236}">
                  <a16:creationId xmlns:a16="http://schemas.microsoft.com/office/drawing/2014/main" id="{517D058C-498E-DD97-A44F-DD677223413E}"/>
                </a:ext>
              </a:extLst>
            </p:cNvPr>
            <p:cNvSpPr/>
            <p:nvPr/>
          </p:nvSpPr>
          <p:spPr>
            <a:xfrm>
              <a:off x="3238499" y="5879592"/>
              <a:ext cx="109855" cy="114935"/>
            </a:xfrm>
            <a:custGeom>
              <a:avLst/>
              <a:gdLst/>
              <a:ahLst/>
              <a:cxnLst/>
              <a:rect l="l" t="t" r="r" b="b"/>
              <a:pathLst>
                <a:path w="109854" h="114935">
                  <a:moveTo>
                    <a:pt x="109740" y="0"/>
                  </a:moveTo>
                  <a:lnTo>
                    <a:pt x="0" y="114439"/>
                  </a:lnTo>
                </a:path>
              </a:pathLst>
            </a:custGeom>
            <a:ln w="9143">
              <a:solidFill>
                <a:srgbClr val="000000"/>
              </a:solidFill>
            </a:ln>
          </p:spPr>
          <p:txBody>
            <a:bodyPr wrap="square" lIns="0" tIns="0" rIns="0" bIns="0" rtlCol="0"/>
            <a:lstStyle/>
            <a:p>
              <a:endParaRPr/>
            </a:p>
          </p:txBody>
        </p:sp>
        <p:sp>
          <p:nvSpPr>
            <p:cNvPr id="360" name="object 284">
              <a:extLst>
                <a:ext uri="{FF2B5EF4-FFF2-40B4-BE49-F238E27FC236}">
                  <a16:creationId xmlns:a16="http://schemas.microsoft.com/office/drawing/2014/main" id="{7AE22258-9CA1-E654-2D82-24B4E03FD9C4}"/>
                </a:ext>
              </a:extLst>
            </p:cNvPr>
            <p:cNvSpPr/>
            <p:nvPr/>
          </p:nvSpPr>
          <p:spPr>
            <a:xfrm>
              <a:off x="2583183" y="5995416"/>
              <a:ext cx="652780" cy="0"/>
            </a:xfrm>
            <a:custGeom>
              <a:avLst/>
              <a:gdLst/>
              <a:ahLst/>
              <a:cxnLst/>
              <a:rect l="l" t="t" r="r" b="b"/>
              <a:pathLst>
                <a:path w="652780">
                  <a:moveTo>
                    <a:pt x="652564" y="0"/>
                  </a:moveTo>
                  <a:lnTo>
                    <a:pt x="0" y="0"/>
                  </a:lnTo>
                </a:path>
              </a:pathLst>
            </a:custGeom>
            <a:ln w="9144">
              <a:solidFill>
                <a:srgbClr val="000000"/>
              </a:solidFill>
            </a:ln>
          </p:spPr>
          <p:txBody>
            <a:bodyPr wrap="square" lIns="0" tIns="0" rIns="0" bIns="0" rtlCol="0"/>
            <a:lstStyle/>
            <a:p>
              <a:endParaRPr/>
            </a:p>
          </p:txBody>
        </p:sp>
        <p:sp>
          <p:nvSpPr>
            <p:cNvPr id="361" name="object 285">
              <a:extLst>
                <a:ext uri="{FF2B5EF4-FFF2-40B4-BE49-F238E27FC236}">
                  <a16:creationId xmlns:a16="http://schemas.microsoft.com/office/drawing/2014/main" id="{23661C1B-5BBE-CAFD-0BA5-F56E523F1AFE}"/>
                </a:ext>
              </a:extLst>
            </p:cNvPr>
            <p:cNvSpPr/>
            <p:nvPr/>
          </p:nvSpPr>
          <p:spPr>
            <a:xfrm>
              <a:off x="3282693" y="6362699"/>
              <a:ext cx="180340" cy="180340"/>
            </a:xfrm>
            <a:custGeom>
              <a:avLst/>
              <a:gdLst/>
              <a:ahLst/>
              <a:cxnLst/>
              <a:rect l="l" t="t" r="r" b="b"/>
              <a:pathLst>
                <a:path w="180339" h="180340">
                  <a:moveTo>
                    <a:pt x="180111" y="0"/>
                  </a:moveTo>
                  <a:lnTo>
                    <a:pt x="0" y="179997"/>
                  </a:lnTo>
                </a:path>
              </a:pathLst>
            </a:custGeom>
            <a:ln w="9144">
              <a:solidFill>
                <a:srgbClr val="000000"/>
              </a:solidFill>
            </a:ln>
          </p:spPr>
          <p:txBody>
            <a:bodyPr wrap="square" lIns="0" tIns="0" rIns="0" bIns="0" rtlCol="0"/>
            <a:lstStyle/>
            <a:p>
              <a:endParaRPr/>
            </a:p>
          </p:txBody>
        </p:sp>
        <p:sp>
          <p:nvSpPr>
            <p:cNvPr id="362" name="object 286">
              <a:extLst>
                <a:ext uri="{FF2B5EF4-FFF2-40B4-BE49-F238E27FC236}">
                  <a16:creationId xmlns:a16="http://schemas.microsoft.com/office/drawing/2014/main" id="{1A473AC4-EE30-CD05-B0E2-8B77F437E1A4}"/>
                </a:ext>
              </a:extLst>
            </p:cNvPr>
            <p:cNvSpPr/>
            <p:nvPr/>
          </p:nvSpPr>
          <p:spPr>
            <a:xfrm>
              <a:off x="1882144" y="6541007"/>
              <a:ext cx="1403350" cy="0"/>
            </a:xfrm>
            <a:custGeom>
              <a:avLst/>
              <a:gdLst/>
              <a:ahLst/>
              <a:cxnLst/>
              <a:rect l="l" t="t" r="r" b="b"/>
              <a:pathLst>
                <a:path w="1403350">
                  <a:moveTo>
                    <a:pt x="1403083" y="0"/>
                  </a:moveTo>
                  <a:lnTo>
                    <a:pt x="0" y="0"/>
                  </a:lnTo>
                </a:path>
              </a:pathLst>
            </a:custGeom>
            <a:ln w="9144">
              <a:solidFill>
                <a:srgbClr val="000000"/>
              </a:solidFill>
            </a:ln>
          </p:spPr>
          <p:txBody>
            <a:bodyPr wrap="square" lIns="0" tIns="0" rIns="0" bIns="0" rtlCol="0"/>
            <a:lstStyle/>
            <a:p>
              <a:endParaRPr/>
            </a:p>
          </p:txBody>
        </p:sp>
        <p:pic>
          <p:nvPicPr>
            <p:cNvPr id="363" name="object 287">
              <a:extLst>
                <a:ext uri="{FF2B5EF4-FFF2-40B4-BE49-F238E27FC236}">
                  <a16:creationId xmlns:a16="http://schemas.microsoft.com/office/drawing/2014/main" id="{36A2CF85-DA92-E08D-44D1-5F13843869E3}"/>
                </a:ext>
              </a:extLst>
            </p:cNvPr>
            <p:cNvPicPr/>
            <p:nvPr/>
          </p:nvPicPr>
          <p:blipFill>
            <a:blip r:embed="rId10" cstate="print"/>
            <a:stretch>
              <a:fillRect/>
            </a:stretch>
          </p:blipFill>
          <p:spPr>
            <a:xfrm>
              <a:off x="3968495" y="5789675"/>
              <a:ext cx="83820" cy="83819"/>
            </a:xfrm>
            <a:prstGeom prst="rect">
              <a:avLst/>
            </a:prstGeom>
          </p:spPr>
        </p:pic>
        <p:sp>
          <p:nvSpPr>
            <p:cNvPr id="364" name="object 288">
              <a:extLst>
                <a:ext uri="{FF2B5EF4-FFF2-40B4-BE49-F238E27FC236}">
                  <a16:creationId xmlns:a16="http://schemas.microsoft.com/office/drawing/2014/main" id="{8029DD6A-E69A-CA4E-4F32-F85D12156D21}"/>
                </a:ext>
              </a:extLst>
            </p:cNvPr>
            <p:cNvSpPr/>
            <p:nvPr/>
          </p:nvSpPr>
          <p:spPr>
            <a:xfrm>
              <a:off x="4047744" y="5861304"/>
              <a:ext cx="463550" cy="463550"/>
            </a:xfrm>
            <a:custGeom>
              <a:avLst/>
              <a:gdLst/>
              <a:ahLst/>
              <a:cxnLst/>
              <a:rect l="l" t="t" r="r" b="b"/>
              <a:pathLst>
                <a:path w="463550" h="463550">
                  <a:moveTo>
                    <a:pt x="0" y="0"/>
                  </a:moveTo>
                  <a:lnTo>
                    <a:pt x="463232" y="463232"/>
                  </a:lnTo>
                </a:path>
              </a:pathLst>
            </a:custGeom>
            <a:ln w="9144">
              <a:solidFill>
                <a:srgbClr val="000000"/>
              </a:solidFill>
            </a:ln>
          </p:spPr>
          <p:txBody>
            <a:bodyPr wrap="square" lIns="0" tIns="0" rIns="0" bIns="0" rtlCol="0"/>
            <a:lstStyle/>
            <a:p>
              <a:endParaRPr/>
            </a:p>
          </p:txBody>
        </p:sp>
        <p:pic>
          <p:nvPicPr>
            <p:cNvPr id="365" name="object 289">
              <a:extLst>
                <a:ext uri="{FF2B5EF4-FFF2-40B4-BE49-F238E27FC236}">
                  <a16:creationId xmlns:a16="http://schemas.microsoft.com/office/drawing/2014/main" id="{FAF30644-E890-D88B-3E78-D72E2FBF617F}"/>
                </a:ext>
              </a:extLst>
            </p:cNvPr>
            <p:cNvPicPr/>
            <p:nvPr/>
          </p:nvPicPr>
          <p:blipFill>
            <a:blip r:embed="rId11" cstate="print"/>
            <a:stretch>
              <a:fillRect/>
            </a:stretch>
          </p:blipFill>
          <p:spPr>
            <a:xfrm>
              <a:off x="5356860" y="5480303"/>
              <a:ext cx="74675" cy="73151"/>
            </a:xfrm>
            <a:prstGeom prst="rect">
              <a:avLst/>
            </a:prstGeom>
          </p:spPr>
        </p:pic>
        <p:sp>
          <p:nvSpPr>
            <p:cNvPr id="366" name="object 290">
              <a:extLst>
                <a:ext uri="{FF2B5EF4-FFF2-40B4-BE49-F238E27FC236}">
                  <a16:creationId xmlns:a16="http://schemas.microsoft.com/office/drawing/2014/main" id="{0527FA9C-0F96-A03A-5290-6A3247C005CF}"/>
                </a:ext>
              </a:extLst>
            </p:cNvPr>
            <p:cNvSpPr/>
            <p:nvPr/>
          </p:nvSpPr>
          <p:spPr>
            <a:xfrm>
              <a:off x="6054855" y="5527551"/>
              <a:ext cx="725170" cy="725170"/>
            </a:xfrm>
            <a:custGeom>
              <a:avLst/>
              <a:gdLst/>
              <a:ahLst/>
              <a:cxnLst/>
              <a:rect l="l" t="t" r="r" b="b"/>
              <a:pathLst>
                <a:path w="725170" h="725170">
                  <a:moveTo>
                    <a:pt x="724750" y="724750"/>
                  </a:moveTo>
                  <a:lnTo>
                    <a:pt x="0" y="0"/>
                  </a:lnTo>
                </a:path>
              </a:pathLst>
            </a:custGeom>
            <a:ln w="9144">
              <a:solidFill>
                <a:srgbClr val="000000"/>
              </a:solidFill>
            </a:ln>
          </p:spPr>
          <p:txBody>
            <a:bodyPr wrap="square" lIns="0" tIns="0" rIns="0" bIns="0" rtlCol="0"/>
            <a:lstStyle/>
            <a:p>
              <a:endParaRPr/>
            </a:p>
          </p:txBody>
        </p:sp>
        <p:sp>
          <p:nvSpPr>
            <p:cNvPr id="367" name="object 291">
              <a:extLst>
                <a:ext uri="{FF2B5EF4-FFF2-40B4-BE49-F238E27FC236}">
                  <a16:creationId xmlns:a16="http://schemas.microsoft.com/office/drawing/2014/main" id="{0C9613DE-DB35-A596-8A91-355FC778697C}"/>
                </a:ext>
              </a:extLst>
            </p:cNvPr>
            <p:cNvSpPr/>
            <p:nvPr/>
          </p:nvSpPr>
          <p:spPr>
            <a:xfrm>
              <a:off x="5420867" y="5535167"/>
              <a:ext cx="640715" cy="0"/>
            </a:xfrm>
            <a:custGeom>
              <a:avLst/>
              <a:gdLst/>
              <a:ahLst/>
              <a:cxnLst/>
              <a:rect l="l" t="t" r="r" b="b"/>
              <a:pathLst>
                <a:path w="640714">
                  <a:moveTo>
                    <a:pt x="0" y="0"/>
                  </a:moveTo>
                  <a:lnTo>
                    <a:pt x="640613" y="0"/>
                  </a:lnTo>
                </a:path>
              </a:pathLst>
            </a:custGeom>
            <a:ln w="9144">
              <a:solidFill>
                <a:srgbClr val="000000"/>
              </a:solidFill>
            </a:ln>
          </p:spPr>
          <p:txBody>
            <a:bodyPr wrap="square" lIns="0" tIns="0" rIns="0" bIns="0" rtlCol="0"/>
            <a:lstStyle/>
            <a:p>
              <a:endParaRPr/>
            </a:p>
          </p:txBody>
        </p:sp>
        <p:pic>
          <p:nvPicPr>
            <p:cNvPr id="368" name="object 292">
              <a:extLst>
                <a:ext uri="{FF2B5EF4-FFF2-40B4-BE49-F238E27FC236}">
                  <a16:creationId xmlns:a16="http://schemas.microsoft.com/office/drawing/2014/main" id="{6E92F282-945B-CB8E-4FCC-6B1B0EF2690C}"/>
                </a:ext>
              </a:extLst>
            </p:cNvPr>
            <p:cNvPicPr/>
            <p:nvPr/>
          </p:nvPicPr>
          <p:blipFill>
            <a:blip r:embed="rId5" cstate="print"/>
            <a:stretch>
              <a:fillRect/>
            </a:stretch>
          </p:blipFill>
          <p:spPr>
            <a:xfrm>
              <a:off x="5978651" y="4920995"/>
              <a:ext cx="74675" cy="74675"/>
            </a:xfrm>
            <a:prstGeom prst="rect">
              <a:avLst/>
            </a:prstGeom>
          </p:spPr>
        </p:pic>
        <p:sp>
          <p:nvSpPr>
            <p:cNvPr id="369" name="object 293">
              <a:extLst>
                <a:ext uri="{FF2B5EF4-FFF2-40B4-BE49-F238E27FC236}">
                  <a16:creationId xmlns:a16="http://schemas.microsoft.com/office/drawing/2014/main" id="{6ED10946-05A8-D832-9AFA-7E4C6ACEE7FE}"/>
                </a:ext>
              </a:extLst>
            </p:cNvPr>
            <p:cNvSpPr/>
            <p:nvPr/>
          </p:nvSpPr>
          <p:spPr>
            <a:xfrm>
              <a:off x="6044183" y="4986527"/>
              <a:ext cx="844550" cy="844550"/>
            </a:xfrm>
            <a:custGeom>
              <a:avLst/>
              <a:gdLst/>
              <a:ahLst/>
              <a:cxnLst/>
              <a:rect l="l" t="t" r="r" b="b"/>
              <a:pathLst>
                <a:path w="844550" h="844550">
                  <a:moveTo>
                    <a:pt x="0" y="0"/>
                  </a:moveTo>
                  <a:lnTo>
                    <a:pt x="843978" y="843978"/>
                  </a:lnTo>
                </a:path>
              </a:pathLst>
            </a:custGeom>
            <a:ln w="9144">
              <a:solidFill>
                <a:srgbClr val="000000"/>
              </a:solidFill>
            </a:ln>
          </p:spPr>
          <p:txBody>
            <a:bodyPr wrap="square" lIns="0" tIns="0" rIns="0" bIns="0" rtlCol="0"/>
            <a:lstStyle/>
            <a:p>
              <a:endParaRPr/>
            </a:p>
          </p:txBody>
        </p:sp>
        <p:sp>
          <p:nvSpPr>
            <p:cNvPr id="370" name="object 294">
              <a:extLst>
                <a:ext uri="{FF2B5EF4-FFF2-40B4-BE49-F238E27FC236}">
                  <a16:creationId xmlns:a16="http://schemas.microsoft.com/office/drawing/2014/main" id="{236CE5A2-759D-C13E-C54F-5DCD53C8A27A}"/>
                </a:ext>
              </a:extLst>
            </p:cNvPr>
            <p:cNvSpPr/>
            <p:nvPr/>
          </p:nvSpPr>
          <p:spPr>
            <a:xfrm>
              <a:off x="6885431" y="5826251"/>
              <a:ext cx="972185" cy="0"/>
            </a:xfrm>
            <a:custGeom>
              <a:avLst/>
              <a:gdLst/>
              <a:ahLst/>
              <a:cxnLst/>
              <a:rect l="l" t="t" r="r" b="b"/>
              <a:pathLst>
                <a:path w="972184">
                  <a:moveTo>
                    <a:pt x="0" y="0"/>
                  </a:moveTo>
                  <a:lnTo>
                    <a:pt x="971816" y="0"/>
                  </a:lnTo>
                </a:path>
              </a:pathLst>
            </a:custGeom>
            <a:ln w="9144">
              <a:solidFill>
                <a:srgbClr val="000000"/>
              </a:solidFill>
            </a:ln>
          </p:spPr>
          <p:txBody>
            <a:bodyPr wrap="square" lIns="0" tIns="0" rIns="0" bIns="0" rtlCol="0"/>
            <a:lstStyle/>
            <a:p>
              <a:endParaRPr/>
            </a:p>
          </p:txBody>
        </p:sp>
        <p:pic>
          <p:nvPicPr>
            <p:cNvPr id="371" name="object 295">
              <a:extLst>
                <a:ext uri="{FF2B5EF4-FFF2-40B4-BE49-F238E27FC236}">
                  <a16:creationId xmlns:a16="http://schemas.microsoft.com/office/drawing/2014/main" id="{ACC471F7-8BD1-AA79-F840-CF35E02644C5}"/>
                </a:ext>
              </a:extLst>
            </p:cNvPr>
            <p:cNvPicPr/>
            <p:nvPr/>
          </p:nvPicPr>
          <p:blipFill>
            <a:blip r:embed="rId12" cstate="print"/>
            <a:stretch>
              <a:fillRect/>
            </a:stretch>
          </p:blipFill>
          <p:spPr>
            <a:xfrm>
              <a:off x="6092951" y="4599431"/>
              <a:ext cx="321640" cy="307924"/>
            </a:xfrm>
            <a:prstGeom prst="rect">
              <a:avLst/>
            </a:prstGeom>
          </p:spPr>
        </p:pic>
        <p:sp>
          <p:nvSpPr>
            <p:cNvPr id="372" name="object 296">
              <a:extLst>
                <a:ext uri="{FF2B5EF4-FFF2-40B4-BE49-F238E27FC236}">
                  <a16:creationId xmlns:a16="http://schemas.microsoft.com/office/drawing/2014/main" id="{C067CE43-BDD2-44F4-26AB-69CB3665D951}"/>
                </a:ext>
              </a:extLst>
            </p:cNvPr>
            <p:cNvSpPr/>
            <p:nvPr/>
          </p:nvSpPr>
          <p:spPr>
            <a:xfrm>
              <a:off x="6131051" y="4764023"/>
              <a:ext cx="632460" cy="601980"/>
            </a:xfrm>
            <a:custGeom>
              <a:avLst/>
              <a:gdLst/>
              <a:ahLst/>
              <a:cxnLst/>
              <a:rect l="l" t="t" r="r" b="b"/>
              <a:pathLst>
                <a:path w="632459" h="601979">
                  <a:moveTo>
                    <a:pt x="0" y="0"/>
                  </a:moveTo>
                  <a:lnTo>
                    <a:pt x="632117" y="601484"/>
                  </a:lnTo>
                </a:path>
              </a:pathLst>
            </a:custGeom>
            <a:ln w="9144">
              <a:solidFill>
                <a:srgbClr val="000000"/>
              </a:solidFill>
            </a:ln>
          </p:spPr>
          <p:txBody>
            <a:bodyPr wrap="square" lIns="0" tIns="0" rIns="0" bIns="0" rtlCol="0"/>
            <a:lstStyle/>
            <a:p>
              <a:endParaRPr/>
            </a:p>
          </p:txBody>
        </p:sp>
        <p:sp>
          <p:nvSpPr>
            <p:cNvPr id="373" name="object 297">
              <a:extLst>
                <a:ext uri="{FF2B5EF4-FFF2-40B4-BE49-F238E27FC236}">
                  <a16:creationId xmlns:a16="http://schemas.microsoft.com/office/drawing/2014/main" id="{4AEF69DD-5C46-AC21-75D5-354B59AAF1E4}"/>
                </a:ext>
              </a:extLst>
            </p:cNvPr>
            <p:cNvSpPr/>
            <p:nvPr/>
          </p:nvSpPr>
          <p:spPr>
            <a:xfrm>
              <a:off x="6752843" y="5364479"/>
              <a:ext cx="376555" cy="0"/>
            </a:xfrm>
            <a:custGeom>
              <a:avLst/>
              <a:gdLst/>
              <a:ahLst/>
              <a:cxnLst/>
              <a:rect l="l" t="t" r="r" b="b"/>
              <a:pathLst>
                <a:path w="376554">
                  <a:moveTo>
                    <a:pt x="0" y="0"/>
                  </a:moveTo>
                  <a:lnTo>
                    <a:pt x="376389" y="0"/>
                  </a:lnTo>
                </a:path>
              </a:pathLst>
            </a:custGeom>
            <a:ln w="9144">
              <a:solidFill>
                <a:srgbClr val="000000"/>
              </a:solidFill>
            </a:ln>
          </p:spPr>
          <p:txBody>
            <a:bodyPr wrap="square" lIns="0" tIns="0" rIns="0" bIns="0" rtlCol="0"/>
            <a:lstStyle/>
            <a:p>
              <a:endParaRPr/>
            </a:p>
          </p:txBody>
        </p:sp>
        <p:pic>
          <p:nvPicPr>
            <p:cNvPr id="374" name="object 298">
              <a:extLst>
                <a:ext uri="{FF2B5EF4-FFF2-40B4-BE49-F238E27FC236}">
                  <a16:creationId xmlns:a16="http://schemas.microsoft.com/office/drawing/2014/main" id="{CFEDE466-2259-FEA6-5EE8-F10BD6C6E2AE}"/>
                </a:ext>
              </a:extLst>
            </p:cNvPr>
            <p:cNvPicPr/>
            <p:nvPr/>
          </p:nvPicPr>
          <p:blipFill>
            <a:blip r:embed="rId6" cstate="print"/>
            <a:stretch>
              <a:fillRect/>
            </a:stretch>
          </p:blipFill>
          <p:spPr>
            <a:xfrm>
              <a:off x="6213348" y="4329683"/>
              <a:ext cx="74675" cy="74675"/>
            </a:xfrm>
            <a:prstGeom prst="rect">
              <a:avLst/>
            </a:prstGeom>
          </p:spPr>
        </p:pic>
        <p:sp>
          <p:nvSpPr>
            <p:cNvPr id="375" name="object 299">
              <a:extLst>
                <a:ext uri="{FF2B5EF4-FFF2-40B4-BE49-F238E27FC236}">
                  <a16:creationId xmlns:a16="http://schemas.microsoft.com/office/drawing/2014/main" id="{F1BE4B98-AF2D-946B-0D2D-3E2F4BD5642A}"/>
                </a:ext>
              </a:extLst>
            </p:cNvPr>
            <p:cNvSpPr/>
            <p:nvPr/>
          </p:nvSpPr>
          <p:spPr>
            <a:xfrm>
              <a:off x="6289548" y="4366260"/>
              <a:ext cx="1200785" cy="0"/>
            </a:xfrm>
            <a:custGeom>
              <a:avLst/>
              <a:gdLst/>
              <a:ahLst/>
              <a:cxnLst/>
              <a:rect l="l" t="t" r="r" b="b"/>
              <a:pathLst>
                <a:path w="1200784">
                  <a:moveTo>
                    <a:pt x="0" y="0"/>
                  </a:moveTo>
                  <a:lnTo>
                    <a:pt x="1200251" y="0"/>
                  </a:lnTo>
                </a:path>
              </a:pathLst>
            </a:custGeom>
            <a:ln w="9144">
              <a:solidFill>
                <a:srgbClr val="000000"/>
              </a:solidFill>
            </a:ln>
          </p:spPr>
          <p:txBody>
            <a:bodyPr wrap="square" lIns="0" tIns="0" rIns="0" bIns="0" rtlCol="0"/>
            <a:lstStyle/>
            <a:p>
              <a:endParaRPr/>
            </a:p>
          </p:txBody>
        </p:sp>
        <p:pic>
          <p:nvPicPr>
            <p:cNvPr id="376" name="object 300">
              <a:extLst>
                <a:ext uri="{FF2B5EF4-FFF2-40B4-BE49-F238E27FC236}">
                  <a16:creationId xmlns:a16="http://schemas.microsoft.com/office/drawing/2014/main" id="{F7386ECE-F502-64DE-FB38-85312BB0876B}"/>
                </a:ext>
              </a:extLst>
            </p:cNvPr>
            <p:cNvPicPr/>
            <p:nvPr/>
          </p:nvPicPr>
          <p:blipFill>
            <a:blip r:embed="rId6" cstate="print"/>
            <a:stretch>
              <a:fillRect/>
            </a:stretch>
          </p:blipFill>
          <p:spPr>
            <a:xfrm>
              <a:off x="6175248" y="3485387"/>
              <a:ext cx="74675" cy="74675"/>
            </a:xfrm>
            <a:prstGeom prst="rect">
              <a:avLst/>
            </a:prstGeom>
          </p:spPr>
        </p:pic>
        <p:sp>
          <p:nvSpPr>
            <p:cNvPr id="377" name="object 301">
              <a:extLst>
                <a:ext uri="{FF2B5EF4-FFF2-40B4-BE49-F238E27FC236}">
                  <a16:creationId xmlns:a16="http://schemas.microsoft.com/office/drawing/2014/main" id="{6A59352D-E91A-F3FE-F5F1-E1976D72F9E9}"/>
                </a:ext>
              </a:extLst>
            </p:cNvPr>
            <p:cNvSpPr/>
            <p:nvPr/>
          </p:nvSpPr>
          <p:spPr>
            <a:xfrm>
              <a:off x="6249923" y="3521963"/>
              <a:ext cx="310515" cy="310515"/>
            </a:xfrm>
            <a:custGeom>
              <a:avLst/>
              <a:gdLst/>
              <a:ahLst/>
              <a:cxnLst/>
              <a:rect l="l" t="t" r="r" b="b"/>
              <a:pathLst>
                <a:path w="310515" h="310514">
                  <a:moveTo>
                    <a:pt x="0" y="0"/>
                  </a:moveTo>
                  <a:lnTo>
                    <a:pt x="309905" y="309905"/>
                  </a:lnTo>
                </a:path>
              </a:pathLst>
            </a:custGeom>
            <a:ln w="9144">
              <a:solidFill>
                <a:srgbClr val="000000"/>
              </a:solidFill>
            </a:ln>
          </p:spPr>
          <p:txBody>
            <a:bodyPr wrap="square" lIns="0" tIns="0" rIns="0" bIns="0" rtlCol="0"/>
            <a:lstStyle/>
            <a:p>
              <a:endParaRPr/>
            </a:p>
          </p:txBody>
        </p:sp>
        <p:sp>
          <p:nvSpPr>
            <p:cNvPr id="378" name="object 302">
              <a:extLst>
                <a:ext uri="{FF2B5EF4-FFF2-40B4-BE49-F238E27FC236}">
                  <a16:creationId xmlns:a16="http://schemas.microsoft.com/office/drawing/2014/main" id="{6D966CAE-57F9-C445-0992-88CBEFE627BB}"/>
                </a:ext>
              </a:extLst>
            </p:cNvPr>
            <p:cNvSpPr/>
            <p:nvPr/>
          </p:nvSpPr>
          <p:spPr>
            <a:xfrm>
              <a:off x="6551675" y="3832859"/>
              <a:ext cx="1552575" cy="0"/>
            </a:xfrm>
            <a:custGeom>
              <a:avLst/>
              <a:gdLst/>
              <a:ahLst/>
              <a:cxnLst/>
              <a:rect l="l" t="t" r="r" b="b"/>
              <a:pathLst>
                <a:path w="1552575">
                  <a:moveTo>
                    <a:pt x="0" y="0"/>
                  </a:moveTo>
                  <a:lnTo>
                    <a:pt x="1552232" y="0"/>
                  </a:lnTo>
                </a:path>
              </a:pathLst>
            </a:custGeom>
            <a:ln w="9144">
              <a:solidFill>
                <a:srgbClr val="000000"/>
              </a:solidFill>
            </a:ln>
          </p:spPr>
          <p:txBody>
            <a:bodyPr wrap="square" lIns="0" tIns="0" rIns="0" bIns="0" rtlCol="0"/>
            <a:lstStyle/>
            <a:p>
              <a:endParaRPr/>
            </a:p>
          </p:txBody>
        </p:sp>
        <p:sp>
          <p:nvSpPr>
            <p:cNvPr id="379" name="object 303">
              <a:extLst>
                <a:ext uri="{FF2B5EF4-FFF2-40B4-BE49-F238E27FC236}">
                  <a16:creationId xmlns:a16="http://schemas.microsoft.com/office/drawing/2014/main" id="{955E0F3A-5D38-0FC0-366D-317030EB3F6F}"/>
                </a:ext>
              </a:extLst>
            </p:cNvPr>
            <p:cNvSpPr/>
            <p:nvPr/>
          </p:nvSpPr>
          <p:spPr>
            <a:xfrm>
              <a:off x="6249923" y="3293365"/>
              <a:ext cx="228600" cy="228600"/>
            </a:xfrm>
            <a:custGeom>
              <a:avLst/>
              <a:gdLst/>
              <a:ahLst/>
              <a:cxnLst/>
              <a:rect l="l" t="t" r="r" b="b"/>
              <a:pathLst>
                <a:path w="228600" h="228600">
                  <a:moveTo>
                    <a:pt x="0" y="228600"/>
                  </a:moveTo>
                  <a:lnTo>
                    <a:pt x="228600" y="0"/>
                  </a:lnTo>
                </a:path>
              </a:pathLst>
            </a:custGeom>
            <a:ln w="9144">
              <a:solidFill>
                <a:srgbClr val="000000"/>
              </a:solidFill>
            </a:ln>
          </p:spPr>
          <p:txBody>
            <a:bodyPr wrap="square" lIns="0" tIns="0" rIns="0" bIns="0" rtlCol="0"/>
            <a:lstStyle/>
            <a:p>
              <a:endParaRPr/>
            </a:p>
          </p:txBody>
        </p:sp>
        <p:sp>
          <p:nvSpPr>
            <p:cNvPr id="380" name="object 304">
              <a:extLst>
                <a:ext uri="{FF2B5EF4-FFF2-40B4-BE49-F238E27FC236}">
                  <a16:creationId xmlns:a16="http://schemas.microsoft.com/office/drawing/2014/main" id="{EDCABF26-3305-1563-A589-18AA2DD8789D}"/>
                </a:ext>
              </a:extLst>
            </p:cNvPr>
            <p:cNvSpPr/>
            <p:nvPr/>
          </p:nvSpPr>
          <p:spPr>
            <a:xfrm>
              <a:off x="6483095" y="3297935"/>
              <a:ext cx="1694180" cy="0"/>
            </a:xfrm>
            <a:custGeom>
              <a:avLst/>
              <a:gdLst/>
              <a:ahLst/>
              <a:cxnLst/>
              <a:rect l="l" t="t" r="r" b="b"/>
              <a:pathLst>
                <a:path w="1694179">
                  <a:moveTo>
                    <a:pt x="0" y="0"/>
                  </a:moveTo>
                  <a:lnTo>
                    <a:pt x="1693786" y="0"/>
                  </a:lnTo>
                </a:path>
              </a:pathLst>
            </a:custGeom>
            <a:ln w="9144">
              <a:solidFill>
                <a:srgbClr val="000000"/>
              </a:solidFill>
            </a:ln>
          </p:spPr>
          <p:txBody>
            <a:bodyPr wrap="square" lIns="0" tIns="0" rIns="0" bIns="0" rtlCol="0"/>
            <a:lstStyle/>
            <a:p>
              <a:endParaRPr/>
            </a:p>
          </p:txBody>
        </p:sp>
        <p:sp>
          <p:nvSpPr>
            <p:cNvPr id="381" name="object 305">
              <a:extLst>
                <a:ext uri="{FF2B5EF4-FFF2-40B4-BE49-F238E27FC236}">
                  <a16:creationId xmlns:a16="http://schemas.microsoft.com/office/drawing/2014/main" id="{E5C91901-EA73-B770-9E3D-793626C92259}"/>
                </a:ext>
              </a:extLst>
            </p:cNvPr>
            <p:cNvSpPr/>
            <p:nvPr/>
          </p:nvSpPr>
          <p:spPr>
            <a:xfrm>
              <a:off x="6080760" y="2814830"/>
              <a:ext cx="561340" cy="567690"/>
            </a:xfrm>
            <a:custGeom>
              <a:avLst/>
              <a:gdLst/>
              <a:ahLst/>
              <a:cxnLst/>
              <a:rect l="l" t="t" r="r" b="b"/>
              <a:pathLst>
                <a:path w="561340" h="567689">
                  <a:moveTo>
                    <a:pt x="0" y="567524"/>
                  </a:moveTo>
                  <a:lnTo>
                    <a:pt x="560908" y="0"/>
                  </a:lnTo>
                </a:path>
              </a:pathLst>
            </a:custGeom>
            <a:ln w="9144">
              <a:solidFill>
                <a:srgbClr val="000000"/>
              </a:solidFill>
            </a:ln>
          </p:spPr>
          <p:txBody>
            <a:bodyPr wrap="square" lIns="0" tIns="0" rIns="0" bIns="0" rtlCol="0"/>
            <a:lstStyle/>
            <a:p>
              <a:endParaRPr/>
            </a:p>
          </p:txBody>
        </p:sp>
        <p:sp>
          <p:nvSpPr>
            <p:cNvPr id="382" name="object 306">
              <a:extLst>
                <a:ext uri="{FF2B5EF4-FFF2-40B4-BE49-F238E27FC236}">
                  <a16:creationId xmlns:a16="http://schemas.microsoft.com/office/drawing/2014/main" id="{752A7F72-AAF9-02A6-7C1D-A1FEE73B00BE}"/>
                </a:ext>
              </a:extLst>
            </p:cNvPr>
            <p:cNvSpPr/>
            <p:nvPr/>
          </p:nvSpPr>
          <p:spPr>
            <a:xfrm>
              <a:off x="6627875" y="2811779"/>
              <a:ext cx="1563370" cy="0"/>
            </a:xfrm>
            <a:custGeom>
              <a:avLst/>
              <a:gdLst/>
              <a:ahLst/>
              <a:cxnLst/>
              <a:rect l="l" t="t" r="r" b="b"/>
              <a:pathLst>
                <a:path w="1563370">
                  <a:moveTo>
                    <a:pt x="0" y="0"/>
                  </a:moveTo>
                  <a:lnTo>
                    <a:pt x="1562798" y="0"/>
                  </a:lnTo>
                </a:path>
              </a:pathLst>
            </a:custGeom>
            <a:ln w="9144">
              <a:solidFill>
                <a:srgbClr val="000000"/>
              </a:solidFill>
            </a:ln>
          </p:spPr>
          <p:txBody>
            <a:bodyPr wrap="square" lIns="0" tIns="0" rIns="0" bIns="0" rtlCol="0"/>
            <a:lstStyle/>
            <a:p>
              <a:endParaRPr/>
            </a:p>
          </p:txBody>
        </p:sp>
        <p:pic>
          <p:nvPicPr>
            <p:cNvPr id="383" name="object 307">
              <a:extLst>
                <a:ext uri="{FF2B5EF4-FFF2-40B4-BE49-F238E27FC236}">
                  <a16:creationId xmlns:a16="http://schemas.microsoft.com/office/drawing/2014/main" id="{90C1D0EB-9B57-666E-101E-D50BA152BFFE}"/>
                </a:ext>
              </a:extLst>
            </p:cNvPr>
            <p:cNvPicPr/>
            <p:nvPr/>
          </p:nvPicPr>
          <p:blipFill>
            <a:blip r:embed="rId13" cstate="print"/>
            <a:stretch>
              <a:fillRect/>
            </a:stretch>
          </p:blipFill>
          <p:spPr>
            <a:xfrm>
              <a:off x="5739383" y="2663951"/>
              <a:ext cx="284988" cy="266700"/>
            </a:xfrm>
            <a:prstGeom prst="rect">
              <a:avLst/>
            </a:prstGeom>
          </p:spPr>
        </p:pic>
        <p:sp>
          <p:nvSpPr>
            <p:cNvPr id="384" name="object 308">
              <a:extLst>
                <a:ext uri="{FF2B5EF4-FFF2-40B4-BE49-F238E27FC236}">
                  <a16:creationId xmlns:a16="http://schemas.microsoft.com/office/drawing/2014/main" id="{A3049E8A-F314-CCB2-3001-1943CA383E04}"/>
                </a:ext>
              </a:extLst>
            </p:cNvPr>
            <p:cNvSpPr/>
            <p:nvPr/>
          </p:nvSpPr>
          <p:spPr>
            <a:xfrm>
              <a:off x="8250173" y="5639555"/>
              <a:ext cx="381000" cy="391795"/>
            </a:xfrm>
            <a:custGeom>
              <a:avLst/>
              <a:gdLst/>
              <a:ahLst/>
              <a:cxnLst/>
              <a:rect l="l" t="t" r="r" b="b"/>
              <a:pathLst>
                <a:path w="381000" h="391795">
                  <a:moveTo>
                    <a:pt x="332854" y="0"/>
                  </a:moveTo>
                  <a:lnTo>
                    <a:pt x="48145" y="0"/>
                  </a:lnTo>
                  <a:lnTo>
                    <a:pt x="29403" y="3784"/>
                  </a:lnTo>
                  <a:lnTo>
                    <a:pt x="14100" y="14104"/>
                  </a:lnTo>
                  <a:lnTo>
                    <a:pt x="3783" y="29409"/>
                  </a:lnTo>
                  <a:lnTo>
                    <a:pt x="0" y="48145"/>
                  </a:lnTo>
                  <a:lnTo>
                    <a:pt x="0" y="343534"/>
                  </a:lnTo>
                  <a:lnTo>
                    <a:pt x="3783" y="362269"/>
                  </a:lnTo>
                  <a:lnTo>
                    <a:pt x="14100" y="377569"/>
                  </a:lnTo>
                  <a:lnTo>
                    <a:pt x="29403" y="387885"/>
                  </a:lnTo>
                  <a:lnTo>
                    <a:pt x="48145" y="391667"/>
                  </a:lnTo>
                  <a:lnTo>
                    <a:pt x="332854" y="391667"/>
                  </a:lnTo>
                  <a:lnTo>
                    <a:pt x="351596" y="387885"/>
                  </a:lnTo>
                  <a:lnTo>
                    <a:pt x="366899" y="377569"/>
                  </a:lnTo>
                  <a:lnTo>
                    <a:pt x="377216" y="362269"/>
                  </a:lnTo>
                  <a:lnTo>
                    <a:pt x="381000" y="343534"/>
                  </a:lnTo>
                  <a:lnTo>
                    <a:pt x="381000" y="48145"/>
                  </a:lnTo>
                  <a:lnTo>
                    <a:pt x="377216" y="29409"/>
                  </a:lnTo>
                  <a:lnTo>
                    <a:pt x="366899" y="14104"/>
                  </a:lnTo>
                  <a:lnTo>
                    <a:pt x="351596" y="3784"/>
                  </a:lnTo>
                  <a:lnTo>
                    <a:pt x="332854" y="0"/>
                  </a:lnTo>
                  <a:close/>
                </a:path>
              </a:pathLst>
            </a:custGeom>
            <a:solidFill>
              <a:srgbClr val="F9C090"/>
            </a:solidFill>
          </p:spPr>
          <p:txBody>
            <a:bodyPr wrap="square" lIns="0" tIns="0" rIns="0" bIns="0" rtlCol="0"/>
            <a:lstStyle/>
            <a:p>
              <a:endParaRPr/>
            </a:p>
          </p:txBody>
        </p:sp>
        <p:sp>
          <p:nvSpPr>
            <p:cNvPr id="385" name="object 309">
              <a:extLst>
                <a:ext uri="{FF2B5EF4-FFF2-40B4-BE49-F238E27FC236}">
                  <a16:creationId xmlns:a16="http://schemas.microsoft.com/office/drawing/2014/main" id="{1C91EFFE-3011-DBAE-50C7-B59160CABFAC}"/>
                </a:ext>
              </a:extLst>
            </p:cNvPr>
            <p:cNvSpPr/>
            <p:nvPr/>
          </p:nvSpPr>
          <p:spPr>
            <a:xfrm>
              <a:off x="8250173" y="5639555"/>
              <a:ext cx="381000" cy="391795"/>
            </a:xfrm>
            <a:custGeom>
              <a:avLst/>
              <a:gdLst/>
              <a:ahLst/>
              <a:cxnLst/>
              <a:rect l="l" t="t" r="r" b="b"/>
              <a:pathLst>
                <a:path w="381000" h="391795">
                  <a:moveTo>
                    <a:pt x="0" y="48145"/>
                  </a:moveTo>
                  <a:lnTo>
                    <a:pt x="3783" y="29409"/>
                  </a:lnTo>
                  <a:lnTo>
                    <a:pt x="14100" y="14104"/>
                  </a:lnTo>
                  <a:lnTo>
                    <a:pt x="29403" y="3784"/>
                  </a:lnTo>
                  <a:lnTo>
                    <a:pt x="48145" y="0"/>
                  </a:lnTo>
                  <a:lnTo>
                    <a:pt x="332854" y="0"/>
                  </a:lnTo>
                  <a:lnTo>
                    <a:pt x="351596" y="3784"/>
                  </a:lnTo>
                  <a:lnTo>
                    <a:pt x="366899" y="14104"/>
                  </a:lnTo>
                  <a:lnTo>
                    <a:pt x="377216" y="29409"/>
                  </a:lnTo>
                  <a:lnTo>
                    <a:pt x="381000" y="48145"/>
                  </a:lnTo>
                  <a:lnTo>
                    <a:pt x="381000" y="343534"/>
                  </a:lnTo>
                  <a:lnTo>
                    <a:pt x="377216" y="362269"/>
                  </a:lnTo>
                  <a:lnTo>
                    <a:pt x="366899" y="377569"/>
                  </a:lnTo>
                  <a:lnTo>
                    <a:pt x="351596" y="387885"/>
                  </a:lnTo>
                  <a:lnTo>
                    <a:pt x="332854" y="391667"/>
                  </a:lnTo>
                  <a:lnTo>
                    <a:pt x="48145" y="391667"/>
                  </a:lnTo>
                  <a:lnTo>
                    <a:pt x="29403" y="387885"/>
                  </a:lnTo>
                  <a:lnTo>
                    <a:pt x="14100" y="377569"/>
                  </a:lnTo>
                  <a:lnTo>
                    <a:pt x="3783" y="362269"/>
                  </a:lnTo>
                  <a:lnTo>
                    <a:pt x="0" y="343534"/>
                  </a:lnTo>
                  <a:lnTo>
                    <a:pt x="0" y="48145"/>
                  </a:lnTo>
                  <a:close/>
                </a:path>
              </a:pathLst>
            </a:custGeom>
            <a:ln w="28956">
              <a:solidFill>
                <a:srgbClr val="F79546"/>
              </a:solidFill>
              <a:prstDash val="dash"/>
            </a:ln>
          </p:spPr>
          <p:txBody>
            <a:bodyPr wrap="square" lIns="0" tIns="0" rIns="0" bIns="0" rtlCol="0"/>
            <a:lstStyle/>
            <a:p>
              <a:endParaRPr/>
            </a:p>
          </p:txBody>
        </p:sp>
        <p:sp>
          <p:nvSpPr>
            <p:cNvPr id="386" name="object 310">
              <a:extLst>
                <a:ext uri="{FF2B5EF4-FFF2-40B4-BE49-F238E27FC236}">
                  <a16:creationId xmlns:a16="http://schemas.microsoft.com/office/drawing/2014/main" id="{3B702360-6797-15D9-3AEB-E740C4644D49}"/>
                </a:ext>
              </a:extLst>
            </p:cNvPr>
            <p:cNvSpPr/>
            <p:nvPr/>
          </p:nvSpPr>
          <p:spPr>
            <a:xfrm>
              <a:off x="8298179" y="5781489"/>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387" name="object 311">
              <a:extLst>
                <a:ext uri="{FF2B5EF4-FFF2-40B4-BE49-F238E27FC236}">
                  <a16:creationId xmlns:a16="http://schemas.microsoft.com/office/drawing/2014/main" id="{D9DE745C-1B08-1EA4-8276-254CAB36B98E}"/>
                </a:ext>
              </a:extLst>
            </p:cNvPr>
            <p:cNvSpPr/>
            <p:nvPr/>
          </p:nvSpPr>
          <p:spPr>
            <a:xfrm>
              <a:off x="8298179" y="5760724"/>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9"/>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388" name="object 312">
              <a:extLst>
                <a:ext uri="{FF2B5EF4-FFF2-40B4-BE49-F238E27FC236}">
                  <a16:creationId xmlns:a16="http://schemas.microsoft.com/office/drawing/2014/main" id="{4E621270-2073-7173-C9B2-A0C04ACFBC4C}"/>
                </a:ext>
              </a:extLst>
            </p:cNvPr>
            <p:cNvSpPr/>
            <p:nvPr/>
          </p:nvSpPr>
          <p:spPr>
            <a:xfrm>
              <a:off x="8298179" y="5760724"/>
              <a:ext cx="287020" cy="227329"/>
            </a:xfrm>
            <a:custGeom>
              <a:avLst/>
              <a:gdLst/>
              <a:ahLst/>
              <a:cxnLst/>
              <a:rect l="l" t="t" r="r" b="b"/>
              <a:pathLst>
                <a:path w="287020" h="227329">
                  <a:moveTo>
                    <a:pt x="286511" y="20764"/>
                  </a:moveTo>
                  <a:lnTo>
                    <a:pt x="275254" y="28847"/>
                  </a:lnTo>
                  <a:lnTo>
                    <a:pt x="244554" y="35447"/>
                  </a:lnTo>
                  <a:lnTo>
                    <a:pt x="199018" y="39897"/>
                  </a:lnTo>
                  <a:lnTo>
                    <a:pt x="143255" y="41529"/>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389" name="object 313">
            <a:extLst>
              <a:ext uri="{FF2B5EF4-FFF2-40B4-BE49-F238E27FC236}">
                <a16:creationId xmlns:a16="http://schemas.microsoft.com/office/drawing/2014/main" id="{E2DE5C4F-1F5E-1DB7-5E92-42A28BCDC0DB}"/>
              </a:ext>
            </a:extLst>
          </p:cNvPr>
          <p:cNvSpPr txBox="1"/>
          <p:nvPr/>
        </p:nvSpPr>
        <p:spPr>
          <a:xfrm>
            <a:off x="2435624" y="5325350"/>
            <a:ext cx="1222375" cy="679450"/>
          </a:xfrm>
          <a:prstGeom prst="rect">
            <a:avLst/>
          </a:prstGeom>
        </p:spPr>
        <p:txBody>
          <a:bodyPr vert="horz" wrap="square" lIns="0" tIns="13335" rIns="0" bIns="0" rtlCol="0">
            <a:spAutoFit/>
          </a:bodyPr>
          <a:lstStyle/>
          <a:p>
            <a:pPr marL="12700">
              <a:lnSpc>
                <a:spcPct val="100000"/>
              </a:lnSpc>
              <a:spcBef>
                <a:spcPts val="105"/>
              </a:spcBef>
            </a:pPr>
            <a:r>
              <a:rPr sz="500" spc="-5" dirty="0">
                <a:latin typeface="メイリオ"/>
                <a:cs typeface="メイリオ"/>
              </a:rPr>
              <a:t>(2013.12.25)</a:t>
            </a:r>
            <a:r>
              <a:rPr sz="500" spc="25" dirty="0">
                <a:latin typeface="メイリオ"/>
                <a:cs typeface="メイリオ"/>
              </a:rPr>
              <a:t> </a:t>
            </a:r>
            <a:r>
              <a:rPr sz="500" spc="-5" dirty="0">
                <a:latin typeface="メイリオ"/>
                <a:cs typeface="メイリオ"/>
              </a:rPr>
              <a:t>(2018.8.10)</a:t>
            </a:r>
            <a:endParaRPr sz="500">
              <a:latin typeface="メイリオ"/>
              <a:cs typeface="メイリオ"/>
            </a:endParaRPr>
          </a:p>
          <a:p>
            <a:pPr>
              <a:lnSpc>
                <a:spcPct val="100000"/>
              </a:lnSpc>
              <a:spcBef>
                <a:spcPts val="95"/>
              </a:spcBef>
            </a:pPr>
            <a:endParaRPr sz="300">
              <a:latin typeface="メイリオ"/>
              <a:cs typeface="メイリオ"/>
            </a:endParaRPr>
          </a:p>
          <a:p>
            <a:pPr marL="174625">
              <a:lnSpc>
                <a:spcPct val="100000"/>
              </a:lnSpc>
              <a:tabLst>
                <a:tab pos="513715" algn="l"/>
                <a:tab pos="874394" algn="l"/>
              </a:tabLst>
            </a:pPr>
            <a:r>
              <a:rPr sz="1350" b="1" i="1" baseline="6172" dirty="0">
                <a:solidFill>
                  <a:srgbClr val="7E7E7E"/>
                </a:solidFill>
                <a:latin typeface="メイリオ"/>
                <a:cs typeface="メイリオ"/>
              </a:rPr>
              <a:t>56	</a:t>
            </a:r>
            <a:r>
              <a:rPr sz="1350" b="1" i="1" baseline="3086" dirty="0">
                <a:latin typeface="メイリオ"/>
                <a:cs typeface="メイリオ"/>
              </a:rPr>
              <a:t>118	</a:t>
            </a:r>
            <a:r>
              <a:rPr sz="900" b="1" i="1" dirty="0">
                <a:latin typeface="メイリオ"/>
                <a:cs typeface="メイリオ"/>
              </a:rPr>
              <a:t>118</a:t>
            </a:r>
            <a:endParaRPr sz="900">
              <a:latin typeface="メイリオ"/>
              <a:cs typeface="メイリオ"/>
            </a:endParaRPr>
          </a:p>
          <a:p>
            <a:pPr marL="388620" algn="ctr">
              <a:lnSpc>
                <a:spcPct val="100000"/>
              </a:lnSpc>
              <a:spcBef>
                <a:spcPts val="370"/>
              </a:spcBef>
              <a:tabLst>
                <a:tab pos="749300" algn="l"/>
              </a:tabLst>
            </a:pPr>
            <a:r>
              <a:rPr sz="1500" b="1" baseline="2777" dirty="0">
                <a:solidFill>
                  <a:srgbClr val="FFFFFF"/>
                </a:solidFill>
                <a:latin typeface="ＭＳ Ｐゴシック"/>
                <a:cs typeface="ＭＳ Ｐゴシック"/>
              </a:rPr>
              <a:t>２７	</a:t>
            </a:r>
            <a:r>
              <a:rPr sz="1000" b="1" spc="5" dirty="0">
                <a:solidFill>
                  <a:srgbClr val="FFFFFF"/>
                </a:solidFill>
                <a:latin typeface="ＭＳ Ｐゴシック"/>
                <a:cs typeface="ＭＳ Ｐゴシック"/>
              </a:rPr>
              <a:t>２４</a:t>
            </a:r>
            <a:endParaRPr sz="1000">
              <a:latin typeface="ＭＳ Ｐゴシック"/>
              <a:cs typeface="ＭＳ Ｐゴシック"/>
            </a:endParaRPr>
          </a:p>
          <a:p>
            <a:pPr marL="404495" algn="ctr">
              <a:lnSpc>
                <a:spcPct val="100000"/>
              </a:lnSpc>
              <a:spcBef>
                <a:spcPts val="480"/>
              </a:spcBef>
            </a:pPr>
            <a:r>
              <a:rPr sz="500" spc="-5" dirty="0">
                <a:latin typeface="メイリオ"/>
                <a:cs typeface="メイリオ"/>
              </a:rPr>
              <a:t>(2018.3.23)</a:t>
            </a:r>
            <a:r>
              <a:rPr sz="500" spc="75" dirty="0">
                <a:latin typeface="メイリオ"/>
                <a:cs typeface="メイリオ"/>
              </a:rPr>
              <a:t> </a:t>
            </a:r>
            <a:r>
              <a:rPr sz="500" spc="-5" dirty="0">
                <a:latin typeface="メイリオ"/>
                <a:cs typeface="メイリオ"/>
              </a:rPr>
              <a:t>(2018.6.16)</a:t>
            </a:r>
            <a:endParaRPr sz="500">
              <a:latin typeface="メイリオ"/>
              <a:cs typeface="メイリオ"/>
            </a:endParaRPr>
          </a:p>
        </p:txBody>
      </p:sp>
      <p:sp>
        <p:nvSpPr>
          <p:cNvPr id="390" name="object 314">
            <a:extLst>
              <a:ext uri="{FF2B5EF4-FFF2-40B4-BE49-F238E27FC236}">
                <a16:creationId xmlns:a16="http://schemas.microsoft.com/office/drawing/2014/main" id="{E09F463A-D7C3-2AA4-7A33-79FFB3818C25}"/>
              </a:ext>
            </a:extLst>
          </p:cNvPr>
          <p:cNvSpPr txBox="1"/>
          <p:nvPr/>
        </p:nvSpPr>
        <p:spPr>
          <a:xfrm>
            <a:off x="8018198" y="5376014"/>
            <a:ext cx="1752600" cy="940435"/>
          </a:xfrm>
          <a:prstGeom prst="rect">
            <a:avLst/>
          </a:prstGeom>
        </p:spPr>
        <p:txBody>
          <a:bodyPr vert="horz" wrap="square" lIns="0" tIns="52069" rIns="0" bIns="0" rtlCol="0">
            <a:spAutoFit/>
          </a:bodyPr>
          <a:lstStyle/>
          <a:p>
            <a:pPr marR="90170" algn="r">
              <a:lnSpc>
                <a:spcPct val="100000"/>
              </a:lnSpc>
              <a:spcBef>
                <a:spcPts val="409"/>
              </a:spcBef>
            </a:pPr>
            <a:r>
              <a:rPr sz="900" b="1" i="1" dirty="0">
                <a:latin typeface="メイリオ"/>
                <a:cs typeface="メイリオ"/>
              </a:rPr>
              <a:t>110</a:t>
            </a:r>
            <a:endParaRPr sz="900">
              <a:latin typeface="メイリオ"/>
              <a:cs typeface="メイリオ"/>
            </a:endParaRPr>
          </a:p>
          <a:p>
            <a:pPr marR="111760" algn="r">
              <a:lnSpc>
                <a:spcPct val="100000"/>
              </a:lnSpc>
              <a:spcBef>
                <a:spcPts val="345"/>
              </a:spcBef>
            </a:pPr>
            <a:r>
              <a:rPr sz="1000" b="1" dirty="0">
                <a:solidFill>
                  <a:srgbClr val="FFFFFF"/>
                </a:solidFill>
                <a:latin typeface="ＭＳ Ｐゴシック"/>
                <a:cs typeface="ＭＳ Ｐゴシック"/>
              </a:rPr>
              <a:t>４２</a:t>
            </a:r>
            <a:endParaRPr sz="1000">
              <a:latin typeface="ＭＳ Ｐゴシック"/>
              <a:cs typeface="ＭＳ Ｐゴシック"/>
            </a:endParaRPr>
          </a:p>
          <a:p>
            <a:pPr marR="5080" algn="r">
              <a:lnSpc>
                <a:spcPct val="100000"/>
              </a:lnSpc>
              <a:spcBef>
                <a:spcPts val="700"/>
              </a:spcBef>
            </a:pPr>
            <a:r>
              <a:rPr sz="500" spc="-5" dirty="0">
                <a:latin typeface="メイリオ"/>
                <a:cs typeface="メイリオ"/>
              </a:rPr>
              <a:t>(2018.9.26)</a:t>
            </a:r>
            <a:endParaRPr sz="500">
              <a:latin typeface="メイリオ"/>
              <a:cs typeface="メイリオ"/>
            </a:endParaRPr>
          </a:p>
          <a:p>
            <a:pPr marR="67945" algn="r">
              <a:lnSpc>
                <a:spcPct val="100000"/>
              </a:lnSpc>
              <a:spcBef>
                <a:spcPts val="325"/>
              </a:spcBef>
              <a:tabLst>
                <a:tab pos="346075" algn="l"/>
                <a:tab pos="674370" algn="l"/>
                <a:tab pos="1047750" algn="l"/>
                <a:tab pos="1430020" algn="l"/>
              </a:tabLst>
            </a:pPr>
            <a:r>
              <a:rPr sz="900" b="1" i="1" dirty="0">
                <a:solidFill>
                  <a:srgbClr val="7E7E7E"/>
                </a:solidFill>
                <a:latin typeface="メイリオ"/>
                <a:cs typeface="メイリオ"/>
              </a:rPr>
              <a:t>54	84	</a:t>
            </a:r>
            <a:r>
              <a:rPr sz="1350" b="1" i="1" baseline="3086" dirty="0">
                <a:latin typeface="メイリオ"/>
                <a:cs typeface="メイリオ"/>
              </a:rPr>
              <a:t>110	114	</a:t>
            </a:r>
            <a:r>
              <a:rPr sz="900" b="1" i="1" dirty="0">
                <a:latin typeface="メイリオ"/>
                <a:cs typeface="メイリオ"/>
              </a:rPr>
              <a:t>138</a:t>
            </a:r>
            <a:endParaRPr sz="900">
              <a:latin typeface="メイリオ"/>
              <a:cs typeface="メイリオ"/>
            </a:endParaRPr>
          </a:p>
          <a:p>
            <a:pPr marR="87630" algn="r">
              <a:lnSpc>
                <a:spcPct val="100000"/>
              </a:lnSpc>
              <a:spcBef>
                <a:spcPts val="365"/>
              </a:spcBef>
              <a:tabLst>
                <a:tab pos="369570" algn="l"/>
                <a:tab pos="755015" algn="l"/>
              </a:tabLst>
            </a:pPr>
            <a:r>
              <a:rPr sz="1500" b="1" baseline="2777" dirty="0">
                <a:solidFill>
                  <a:srgbClr val="FFFFFF"/>
                </a:solidFill>
                <a:latin typeface="ＭＳ Ｐゴシック"/>
                <a:cs typeface="ＭＳ Ｐゴシック"/>
              </a:rPr>
              <a:t>３４	</a:t>
            </a:r>
            <a:r>
              <a:rPr sz="1500" b="1" baseline="5555" dirty="0">
                <a:solidFill>
                  <a:srgbClr val="FFFFFF"/>
                </a:solidFill>
                <a:latin typeface="ＭＳ Ｐゴシック"/>
                <a:cs typeface="ＭＳ Ｐゴシック"/>
              </a:rPr>
              <a:t>２７	</a:t>
            </a:r>
            <a:r>
              <a:rPr sz="1000" b="1" spc="5" dirty="0">
                <a:latin typeface="ＭＳ Ｐゴシック"/>
                <a:cs typeface="ＭＳ Ｐゴシック"/>
              </a:rPr>
              <a:t>１６</a:t>
            </a:r>
            <a:endParaRPr sz="1000">
              <a:latin typeface="ＭＳ Ｐゴシック"/>
              <a:cs typeface="ＭＳ Ｐゴシック"/>
            </a:endParaRPr>
          </a:p>
        </p:txBody>
      </p:sp>
      <p:sp>
        <p:nvSpPr>
          <p:cNvPr id="391" name="object 315">
            <a:extLst>
              <a:ext uri="{FF2B5EF4-FFF2-40B4-BE49-F238E27FC236}">
                <a16:creationId xmlns:a16="http://schemas.microsoft.com/office/drawing/2014/main" id="{6683B092-2ECC-C1DE-9FBD-A7ACA65A213C}"/>
              </a:ext>
            </a:extLst>
          </p:cNvPr>
          <p:cNvSpPr/>
          <p:nvPr/>
        </p:nvSpPr>
        <p:spPr>
          <a:xfrm>
            <a:off x="8686331" y="4068010"/>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392" name="object 316">
            <a:extLst>
              <a:ext uri="{FF2B5EF4-FFF2-40B4-BE49-F238E27FC236}">
                <a16:creationId xmlns:a16="http://schemas.microsoft.com/office/drawing/2014/main" id="{04B912EE-5D8D-6732-00DC-719934F7CC0B}"/>
              </a:ext>
            </a:extLst>
          </p:cNvPr>
          <p:cNvSpPr txBox="1"/>
          <p:nvPr/>
        </p:nvSpPr>
        <p:spPr>
          <a:xfrm>
            <a:off x="7644668" y="3893347"/>
            <a:ext cx="2068830" cy="693420"/>
          </a:xfrm>
          <a:prstGeom prst="rect">
            <a:avLst/>
          </a:prstGeom>
        </p:spPr>
        <p:txBody>
          <a:bodyPr vert="horz" wrap="square" lIns="0" tIns="43180" rIns="0" bIns="0" rtlCol="0">
            <a:spAutoFit/>
          </a:bodyPr>
          <a:lstStyle/>
          <a:p>
            <a:pPr marL="1106170">
              <a:lnSpc>
                <a:spcPct val="100000"/>
              </a:lnSpc>
              <a:spcBef>
                <a:spcPts val="340"/>
              </a:spcBef>
              <a:tabLst>
                <a:tab pos="1490345" algn="l"/>
              </a:tabLst>
            </a:pPr>
            <a:r>
              <a:rPr sz="900" b="1" i="1" dirty="0">
                <a:solidFill>
                  <a:srgbClr val="7E7E7E"/>
                </a:solidFill>
                <a:latin typeface="メイリオ"/>
                <a:cs typeface="メイリオ"/>
              </a:rPr>
              <a:t>52	</a:t>
            </a:r>
            <a:r>
              <a:rPr sz="1350" b="1" i="1" baseline="6172" dirty="0">
                <a:latin typeface="メイリオ"/>
                <a:cs typeface="メイリオ"/>
              </a:rPr>
              <a:t>83</a:t>
            </a:r>
            <a:endParaRPr sz="1350" baseline="6172">
              <a:latin typeface="メイリオ"/>
              <a:cs typeface="メイリオ"/>
            </a:endParaRPr>
          </a:p>
          <a:p>
            <a:pPr marL="1084580" algn="ctr">
              <a:lnSpc>
                <a:spcPct val="100000"/>
              </a:lnSpc>
              <a:spcBef>
                <a:spcPts val="270"/>
              </a:spcBef>
            </a:pPr>
            <a:r>
              <a:rPr sz="1000" b="1" spc="5" dirty="0">
                <a:solidFill>
                  <a:srgbClr val="FFFFFF"/>
                </a:solidFill>
                <a:latin typeface="ＭＳ Ｐゴシック"/>
                <a:cs typeface="ＭＳ Ｐゴシック"/>
              </a:rPr>
              <a:t>２６</a:t>
            </a:r>
            <a:endParaRPr sz="1000">
              <a:latin typeface="ＭＳ Ｐゴシック"/>
              <a:cs typeface="ＭＳ Ｐゴシック"/>
            </a:endParaRPr>
          </a:p>
          <a:p>
            <a:pPr marL="1032510" algn="ctr">
              <a:lnSpc>
                <a:spcPct val="100000"/>
              </a:lnSpc>
              <a:spcBef>
                <a:spcPts val="229"/>
              </a:spcBef>
            </a:pPr>
            <a:r>
              <a:rPr sz="500" spc="-5" dirty="0">
                <a:latin typeface="メイリオ"/>
                <a:cs typeface="メイリオ"/>
              </a:rPr>
              <a:t>(2020.2.26)</a:t>
            </a:r>
            <a:endParaRPr sz="500">
              <a:latin typeface="メイリオ"/>
              <a:cs typeface="メイリオ"/>
            </a:endParaRPr>
          </a:p>
          <a:p>
            <a:pPr marL="12700">
              <a:lnSpc>
                <a:spcPct val="100000"/>
              </a:lnSpc>
              <a:spcBef>
                <a:spcPts val="560"/>
              </a:spcBef>
              <a:tabLst>
                <a:tab pos="386080" algn="l"/>
                <a:tab pos="741045" algn="l"/>
                <a:tab pos="1111250" algn="l"/>
                <a:tab pos="1480820" algn="l"/>
                <a:tab pos="1822450" algn="l"/>
              </a:tabLst>
            </a:pPr>
            <a:r>
              <a:rPr sz="900" b="1" i="1" dirty="0">
                <a:solidFill>
                  <a:srgbClr val="7E7E7E"/>
                </a:solidFill>
                <a:latin typeface="メイリオ"/>
                <a:cs typeface="メイリオ"/>
              </a:rPr>
              <a:t>46	78	78	78	78	110</a:t>
            </a:r>
            <a:endParaRPr sz="900">
              <a:latin typeface="メイリオ"/>
              <a:cs typeface="メイリオ"/>
            </a:endParaRPr>
          </a:p>
        </p:txBody>
      </p:sp>
      <p:grpSp>
        <p:nvGrpSpPr>
          <p:cNvPr id="393" name="object 317">
            <a:extLst>
              <a:ext uri="{FF2B5EF4-FFF2-40B4-BE49-F238E27FC236}">
                <a16:creationId xmlns:a16="http://schemas.microsoft.com/office/drawing/2014/main" id="{FE8C5958-2B01-D009-1B9A-70F53113B330}"/>
              </a:ext>
            </a:extLst>
          </p:cNvPr>
          <p:cNvGrpSpPr/>
          <p:nvPr/>
        </p:nvGrpSpPr>
        <p:grpSpPr>
          <a:xfrm>
            <a:off x="7339115" y="4081720"/>
            <a:ext cx="1641475" cy="2301240"/>
            <a:chOff x="6224015" y="4282438"/>
            <a:chExt cx="1641475" cy="2301240"/>
          </a:xfrm>
        </p:grpSpPr>
        <p:sp>
          <p:nvSpPr>
            <p:cNvPr id="394" name="object 318">
              <a:extLst>
                <a:ext uri="{FF2B5EF4-FFF2-40B4-BE49-F238E27FC236}">
                  <a16:creationId xmlns:a16="http://schemas.microsoft.com/office/drawing/2014/main" id="{CCBE0EDF-F2FB-EF7C-3FE9-9240CD638EC6}"/>
                </a:ext>
              </a:extLst>
            </p:cNvPr>
            <p:cNvSpPr/>
            <p:nvPr/>
          </p:nvSpPr>
          <p:spPr>
            <a:xfrm>
              <a:off x="7578089" y="4296917"/>
              <a:ext cx="274320" cy="180975"/>
            </a:xfrm>
            <a:custGeom>
              <a:avLst/>
              <a:gdLst/>
              <a:ahLst/>
              <a:cxnLst/>
              <a:rect l="l" t="t" r="r" b="b"/>
              <a:pathLst>
                <a:path w="274320" h="180975">
                  <a:moveTo>
                    <a:pt x="0" y="0"/>
                  </a:moveTo>
                  <a:lnTo>
                    <a:pt x="273837" y="180974"/>
                  </a:lnTo>
                </a:path>
              </a:pathLst>
            </a:custGeom>
            <a:ln w="25908">
              <a:solidFill>
                <a:srgbClr val="7E7E7E"/>
              </a:solidFill>
            </a:ln>
          </p:spPr>
          <p:txBody>
            <a:bodyPr wrap="square" lIns="0" tIns="0" rIns="0" bIns="0" rtlCol="0"/>
            <a:lstStyle/>
            <a:p>
              <a:endParaRPr/>
            </a:p>
          </p:txBody>
        </p:sp>
        <p:sp>
          <p:nvSpPr>
            <p:cNvPr id="395" name="object 319">
              <a:extLst>
                <a:ext uri="{FF2B5EF4-FFF2-40B4-BE49-F238E27FC236}">
                  <a16:creationId xmlns:a16="http://schemas.microsoft.com/office/drawing/2014/main" id="{646A89F1-2B22-F934-FE6A-6A0D0063A341}"/>
                </a:ext>
              </a:extLst>
            </p:cNvPr>
            <p:cNvSpPr/>
            <p:nvPr/>
          </p:nvSpPr>
          <p:spPr>
            <a:xfrm>
              <a:off x="7578089" y="4295392"/>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396" name="object 320">
              <a:extLst>
                <a:ext uri="{FF2B5EF4-FFF2-40B4-BE49-F238E27FC236}">
                  <a16:creationId xmlns:a16="http://schemas.microsoft.com/office/drawing/2014/main" id="{B7E3D9F9-9406-A5AF-1819-613840FF1FB7}"/>
                </a:ext>
              </a:extLst>
            </p:cNvPr>
            <p:cNvSpPr/>
            <p:nvPr/>
          </p:nvSpPr>
          <p:spPr>
            <a:xfrm>
              <a:off x="6227063" y="6277355"/>
              <a:ext cx="93345" cy="303530"/>
            </a:xfrm>
            <a:custGeom>
              <a:avLst/>
              <a:gdLst/>
              <a:ahLst/>
              <a:cxnLst/>
              <a:rect l="l" t="t" r="r" b="b"/>
              <a:pathLst>
                <a:path w="93345" h="303529">
                  <a:moveTo>
                    <a:pt x="92963" y="0"/>
                  </a:moveTo>
                  <a:lnTo>
                    <a:pt x="0" y="0"/>
                  </a:lnTo>
                  <a:lnTo>
                    <a:pt x="0" y="303276"/>
                  </a:lnTo>
                  <a:lnTo>
                    <a:pt x="92963" y="303276"/>
                  </a:lnTo>
                  <a:lnTo>
                    <a:pt x="92963" y="0"/>
                  </a:lnTo>
                  <a:close/>
                </a:path>
              </a:pathLst>
            </a:custGeom>
            <a:solidFill>
              <a:srgbClr val="FFFFFF"/>
            </a:solidFill>
          </p:spPr>
          <p:txBody>
            <a:bodyPr wrap="square" lIns="0" tIns="0" rIns="0" bIns="0" rtlCol="0"/>
            <a:lstStyle/>
            <a:p>
              <a:endParaRPr/>
            </a:p>
          </p:txBody>
        </p:sp>
        <p:sp>
          <p:nvSpPr>
            <p:cNvPr id="397" name="object 321">
              <a:extLst>
                <a:ext uri="{FF2B5EF4-FFF2-40B4-BE49-F238E27FC236}">
                  <a16:creationId xmlns:a16="http://schemas.microsoft.com/office/drawing/2014/main" id="{14EE5DC4-6351-D0F4-0FE3-52F723574FA6}"/>
                </a:ext>
              </a:extLst>
            </p:cNvPr>
            <p:cNvSpPr/>
            <p:nvPr/>
          </p:nvSpPr>
          <p:spPr>
            <a:xfrm>
              <a:off x="6227063" y="6277355"/>
              <a:ext cx="93345" cy="303530"/>
            </a:xfrm>
            <a:custGeom>
              <a:avLst/>
              <a:gdLst/>
              <a:ahLst/>
              <a:cxnLst/>
              <a:rect l="l" t="t" r="r" b="b"/>
              <a:pathLst>
                <a:path w="93345" h="303529">
                  <a:moveTo>
                    <a:pt x="0" y="0"/>
                  </a:moveTo>
                  <a:lnTo>
                    <a:pt x="92963" y="0"/>
                  </a:lnTo>
                  <a:lnTo>
                    <a:pt x="92963" y="303276"/>
                  </a:lnTo>
                  <a:lnTo>
                    <a:pt x="0" y="303276"/>
                  </a:lnTo>
                  <a:lnTo>
                    <a:pt x="0" y="0"/>
                  </a:lnTo>
                  <a:close/>
                </a:path>
              </a:pathLst>
            </a:custGeom>
            <a:ln w="6096">
              <a:solidFill>
                <a:srgbClr val="974706"/>
              </a:solidFill>
            </a:ln>
          </p:spPr>
          <p:txBody>
            <a:bodyPr wrap="square" lIns="0" tIns="0" rIns="0" bIns="0" rtlCol="0"/>
            <a:lstStyle/>
            <a:p>
              <a:endParaRPr/>
            </a:p>
          </p:txBody>
        </p:sp>
      </p:grpSp>
      <p:sp>
        <p:nvSpPr>
          <p:cNvPr id="398" name="object 322">
            <a:extLst>
              <a:ext uri="{FF2B5EF4-FFF2-40B4-BE49-F238E27FC236}">
                <a16:creationId xmlns:a16="http://schemas.microsoft.com/office/drawing/2014/main" id="{2480E5F0-D53E-8F75-9B3F-0BD06AA9AE06}"/>
              </a:ext>
            </a:extLst>
          </p:cNvPr>
          <p:cNvSpPr txBox="1"/>
          <p:nvPr/>
        </p:nvSpPr>
        <p:spPr>
          <a:xfrm>
            <a:off x="2271163" y="4815409"/>
            <a:ext cx="404495"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(2016.4.20)</a:t>
            </a:r>
            <a:endParaRPr sz="500">
              <a:latin typeface="メイリオ"/>
              <a:cs typeface="メイリオ"/>
            </a:endParaRPr>
          </a:p>
        </p:txBody>
      </p:sp>
      <p:sp>
        <p:nvSpPr>
          <p:cNvPr id="399" name="object 323">
            <a:extLst>
              <a:ext uri="{FF2B5EF4-FFF2-40B4-BE49-F238E27FC236}">
                <a16:creationId xmlns:a16="http://schemas.microsoft.com/office/drawing/2014/main" id="{D3C84DC2-747E-3D00-3D76-78F837A20E50}"/>
              </a:ext>
            </a:extLst>
          </p:cNvPr>
          <p:cNvSpPr txBox="1"/>
          <p:nvPr/>
        </p:nvSpPr>
        <p:spPr>
          <a:xfrm>
            <a:off x="4412803" y="1806385"/>
            <a:ext cx="645795" cy="546100"/>
          </a:xfrm>
          <a:prstGeom prst="rect">
            <a:avLst/>
          </a:prstGeom>
        </p:spPr>
        <p:txBody>
          <a:bodyPr vert="horz" wrap="square" lIns="0" tIns="55244" rIns="0" bIns="0" rtlCol="0">
            <a:spAutoFit/>
          </a:bodyPr>
          <a:lstStyle/>
          <a:p>
            <a:pPr marL="12700">
              <a:lnSpc>
                <a:spcPct val="100000"/>
              </a:lnSpc>
              <a:spcBef>
                <a:spcPts val="434"/>
              </a:spcBef>
              <a:tabLst>
                <a:tab pos="382270" algn="l"/>
              </a:tabLst>
            </a:pPr>
            <a:r>
              <a:rPr sz="900" b="1" i="1" dirty="0">
                <a:latin typeface="メイリオ"/>
                <a:cs typeface="メイリオ"/>
              </a:rPr>
              <a:t>136	136</a:t>
            </a:r>
            <a:endParaRPr sz="900">
              <a:latin typeface="メイリオ"/>
              <a:cs typeface="メイリオ"/>
            </a:endParaRPr>
          </a:p>
          <a:p>
            <a:pPr marL="53340">
              <a:lnSpc>
                <a:spcPct val="100000"/>
              </a:lnSpc>
              <a:spcBef>
                <a:spcPts val="375"/>
              </a:spcBef>
              <a:tabLst>
                <a:tab pos="419100" algn="l"/>
              </a:tabLst>
            </a:pPr>
            <a:r>
              <a:rPr sz="1000" b="1" dirty="0">
                <a:latin typeface="ＭＳ Ｐゴシック"/>
                <a:cs typeface="ＭＳ Ｐゴシック"/>
              </a:rPr>
              <a:t>２４	</a:t>
            </a:r>
            <a:r>
              <a:rPr sz="1000" b="1" spc="5" dirty="0">
                <a:latin typeface="ＭＳ Ｐゴシック"/>
                <a:cs typeface="ＭＳ Ｐゴシック"/>
              </a:rPr>
              <a:t>２４</a:t>
            </a:r>
            <a:endParaRPr sz="1000">
              <a:latin typeface="ＭＳ Ｐゴシック"/>
              <a:cs typeface="ＭＳ Ｐゴシック"/>
            </a:endParaRPr>
          </a:p>
          <a:p>
            <a:pPr marL="214629">
              <a:lnSpc>
                <a:spcPct val="100000"/>
              </a:lnSpc>
              <a:spcBef>
                <a:spcPts val="505"/>
              </a:spcBef>
            </a:pPr>
            <a:r>
              <a:rPr sz="500" spc="-5" dirty="0">
                <a:latin typeface="メイリオ"/>
                <a:cs typeface="メイリオ"/>
              </a:rPr>
              <a:t>(2017.12.27)</a:t>
            </a:r>
            <a:endParaRPr sz="500">
              <a:latin typeface="メイリオ"/>
              <a:cs typeface="メイリオ"/>
            </a:endParaRPr>
          </a:p>
        </p:txBody>
      </p:sp>
      <p:sp>
        <p:nvSpPr>
          <p:cNvPr id="400" name="object 324">
            <a:extLst>
              <a:ext uri="{FF2B5EF4-FFF2-40B4-BE49-F238E27FC236}">
                <a16:creationId xmlns:a16="http://schemas.microsoft.com/office/drawing/2014/main" id="{BFC9DCF2-6130-BD76-0CDE-73A132A6F5B7}"/>
              </a:ext>
            </a:extLst>
          </p:cNvPr>
          <p:cNvSpPr txBox="1"/>
          <p:nvPr/>
        </p:nvSpPr>
        <p:spPr>
          <a:xfrm>
            <a:off x="7330054" y="6100105"/>
            <a:ext cx="101600" cy="254000"/>
          </a:xfrm>
          <a:prstGeom prst="rect">
            <a:avLst/>
          </a:prstGeom>
        </p:spPr>
        <p:txBody>
          <a:bodyPr vert="eaVert" wrap="square" lIns="0" tIns="0" rIns="0" bIns="0" rtlCol="0">
            <a:spAutoFit/>
          </a:bodyPr>
          <a:lstStyle/>
          <a:p>
            <a:pPr marL="12700">
              <a:lnSpc>
                <a:spcPct val="70000"/>
              </a:lnSpc>
            </a:pPr>
            <a:r>
              <a:rPr sz="600" b="1" dirty="0">
                <a:solidFill>
                  <a:srgbClr val="974706"/>
                </a:solidFill>
                <a:latin typeface="Meiryo UI"/>
                <a:cs typeface="Meiryo UI"/>
              </a:rPr>
              <a:t>停止中</a:t>
            </a:r>
            <a:endParaRPr sz="600">
              <a:latin typeface="Meiryo UI"/>
              <a:cs typeface="Meiryo UI"/>
            </a:endParaRPr>
          </a:p>
        </p:txBody>
      </p:sp>
      <p:sp>
        <p:nvSpPr>
          <p:cNvPr id="401" name="object 325">
            <a:extLst>
              <a:ext uri="{FF2B5EF4-FFF2-40B4-BE49-F238E27FC236}">
                <a16:creationId xmlns:a16="http://schemas.microsoft.com/office/drawing/2014/main" id="{6DE9A771-2B57-B721-99B6-52E04DC194E5}"/>
              </a:ext>
            </a:extLst>
          </p:cNvPr>
          <p:cNvSpPr/>
          <p:nvPr/>
        </p:nvSpPr>
        <p:spPr>
          <a:xfrm>
            <a:off x="7409220" y="1001718"/>
            <a:ext cx="814069" cy="711835"/>
          </a:xfrm>
          <a:custGeom>
            <a:avLst/>
            <a:gdLst/>
            <a:ahLst/>
            <a:cxnLst/>
            <a:rect l="l" t="t" r="r" b="b"/>
            <a:pathLst>
              <a:path w="814070" h="711835">
                <a:moveTo>
                  <a:pt x="406908" y="0"/>
                </a:moveTo>
                <a:lnTo>
                  <a:pt x="355866" y="2772"/>
                </a:lnTo>
                <a:lnTo>
                  <a:pt x="306717" y="10868"/>
                </a:lnTo>
                <a:lnTo>
                  <a:pt x="259841" y="23953"/>
                </a:lnTo>
                <a:lnTo>
                  <a:pt x="215619" y="41693"/>
                </a:lnTo>
                <a:lnTo>
                  <a:pt x="174433" y="63757"/>
                </a:lnTo>
                <a:lnTo>
                  <a:pt x="136665" y="89809"/>
                </a:lnTo>
                <a:lnTo>
                  <a:pt x="102695" y="119517"/>
                </a:lnTo>
                <a:lnTo>
                  <a:pt x="72905" y="152547"/>
                </a:lnTo>
                <a:lnTo>
                  <a:pt x="47676" y="188565"/>
                </a:lnTo>
                <a:lnTo>
                  <a:pt x="27389" y="227238"/>
                </a:lnTo>
                <a:lnTo>
                  <a:pt x="12427" y="268233"/>
                </a:lnTo>
                <a:lnTo>
                  <a:pt x="3170" y="311216"/>
                </a:lnTo>
                <a:lnTo>
                  <a:pt x="0" y="355853"/>
                </a:lnTo>
                <a:lnTo>
                  <a:pt x="3170" y="400491"/>
                </a:lnTo>
                <a:lnTo>
                  <a:pt x="12427" y="443474"/>
                </a:lnTo>
                <a:lnTo>
                  <a:pt x="27389" y="484469"/>
                </a:lnTo>
                <a:lnTo>
                  <a:pt x="47676" y="523142"/>
                </a:lnTo>
                <a:lnTo>
                  <a:pt x="72905" y="559160"/>
                </a:lnTo>
                <a:lnTo>
                  <a:pt x="102695" y="592190"/>
                </a:lnTo>
                <a:lnTo>
                  <a:pt x="136665" y="621898"/>
                </a:lnTo>
                <a:lnTo>
                  <a:pt x="174433" y="647950"/>
                </a:lnTo>
                <a:lnTo>
                  <a:pt x="215619" y="670014"/>
                </a:lnTo>
                <a:lnTo>
                  <a:pt x="259841" y="687754"/>
                </a:lnTo>
                <a:lnTo>
                  <a:pt x="306717" y="700839"/>
                </a:lnTo>
                <a:lnTo>
                  <a:pt x="355866" y="708935"/>
                </a:lnTo>
                <a:lnTo>
                  <a:pt x="406908" y="711707"/>
                </a:lnTo>
                <a:lnTo>
                  <a:pt x="457949" y="708935"/>
                </a:lnTo>
                <a:lnTo>
                  <a:pt x="507098" y="700839"/>
                </a:lnTo>
                <a:lnTo>
                  <a:pt x="553974" y="687754"/>
                </a:lnTo>
                <a:lnTo>
                  <a:pt x="598196" y="670014"/>
                </a:lnTo>
                <a:lnTo>
                  <a:pt x="639382" y="647950"/>
                </a:lnTo>
                <a:lnTo>
                  <a:pt x="677150" y="621898"/>
                </a:lnTo>
                <a:lnTo>
                  <a:pt x="711120" y="592190"/>
                </a:lnTo>
                <a:lnTo>
                  <a:pt x="740910" y="559160"/>
                </a:lnTo>
                <a:lnTo>
                  <a:pt x="766139" y="523142"/>
                </a:lnTo>
                <a:lnTo>
                  <a:pt x="786426" y="484469"/>
                </a:lnTo>
                <a:lnTo>
                  <a:pt x="801388" y="443474"/>
                </a:lnTo>
                <a:lnTo>
                  <a:pt x="810645" y="400491"/>
                </a:lnTo>
                <a:lnTo>
                  <a:pt x="813816" y="355853"/>
                </a:lnTo>
                <a:lnTo>
                  <a:pt x="810645" y="311216"/>
                </a:lnTo>
                <a:lnTo>
                  <a:pt x="801388" y="268233"/>
                </a:lnTo>
                <a:lnTo>
                  <a:pt x="786426" y="227238"/>
                </a:lnTo>
                <a:lnTo>
                  <a:pt x="766139" y="188565"/>
                </a:lnTo>
                <a:lnTo>
                  <a:pt x="740910" y="152547"/>
                </a:lnTo>
                <a:lnTo>
                  <a:pt x="711120" y="119517"/>
                </a:lnTo>
                <a:lnTo>
                  <a:pt x="677150" y="89809"/>
                </a:lnTo>
                <a:lnTo>
                  <a:pt x="639382" y="63757"/>
                </a:lnTo>
                <a:lnTo>
                  <a:pt x="598196" y="41693"/>
                </a:lnTo>
                <a:lnTo>
                  <a:pt x="553974" y="23953"/>
                </a:lnTo>
                <a:lnTo>
                  <a:pt x="507098" y="10868"/>
                </a:lnTo>
                <a:lnTo>
                  <a:pt x="457949" y="2772"/>
                </a:lnTo>
                <a:lnTo>
                  <a:pt x="406908" y="0"/>
                </a:lnTo>
                <a:close/>
              </a:path>
            </a:pathLst>
          </a:custGeom>
          <a:solidFill>
            <a:srgbClr val="F9C090"/>
          </a:solidFill>
        </p:spPr>
        <p:txBody>
          <a:bodyPr wrap="square" lIns="0" tIns="0" rIns="0" bIns="0" rtlCol="0"/>
          <a:lstStyle/>
          <a:p>
            <a:endParaRPr/>
          </a:p>
        </p:txBody>
      </p:sp>
      <p:sp>
        <p:nvSpPr>
          <p:cNvPr id="402" name="object 326">
            <a:extLst>
              <a:ext uri="{FF2B5EF4-FFF2-40B4-BE49-F238E27FC236}">
                <a16:creationId xmlns:a16="http://schemas.microsoft.com/office/drawing/2014/main" id="{8DFB09C0-5FEA-A676-E693-E9334B19F751}"/>
              </a:ext>
            </a:extLst>
          </p:cNvPr>
          <p:cNvSpPr/>
          <p:nvPr/>
        </p:nvSpPr>
        <p:spPr>
          <a:xfrm>
            <a:off x="3387383" y="1018483"/>
            <a:ext cx="1774189" cy="650875"/>
          </a:xfrm>
          <a:custGeom>
            <a:avLst/>
            <a:gdLst/>
            <a:ahLst/>
            <a:cxnLst/>
            <a:rect l="l" t="t" r="r" b="b"/>
            <a:pathLst>
              <a:path w="1774189" h="650875">
                <a:moveTo>
                  <a:pt x="1665477" y="0"/>
                </a:moveTo>
                <a:lnTo>
                  <a:pt x="108457" y="0"/>
                </a:lnTo>
                <a:lnTo>
                  <a:pt x="66243" y="8522"/>
                </a:lnTo>
                <a:lnTo>
                  <a:pt x="31769" y="31764"/>
                </a:lnTo>
                <a:lnTo>
                  <a:pt x="8524" y="66238"/>
                </a:lnTo>
                <a:lnTo>
                  <a:pt x="0" y="108458"/>
                </a:lnTo>
                <a:lnTo>
                  <a:pt x="0" y="542290"/>
                </a:lnTo>
                <a:lnTo>
                  <a:pt x="8524" y="584504"/>
                </a:lnTo>
                <a:lnTo>
                  <a:pt x="31769" y="618978"/>
                </a:lnTo>
                <a:lnTo>
                  <a:pt x="66243" y="642223"/>
                </a:lnTo>
                <a:lnTo>
                  <a:pt x="108457" y="650748"/>
                </a:lnTo>
                <a:lnTo>
                  <a:pt x="1665477" y="650748"/>
                </a:lnTo>
                <a:lnTo>
                  <a:pt x="1707692" y="642223"/>
                </a:lnTo>
                <a:lnTo>
                  <a:pt x="1742166" y="618978"/>
                </a:lnTo>
                <a:lnTo>
                  <a:pt x="1765411" y="584504"/>
                </a:lnTo>
                <a:lnTo>
                  <a:pt x="1773936" y="542290"/>
                </a:lnTo>
                <a:lnTo>
                  <a:pt x="1773936" y="108458"/>
                </a:lnTo>
                <a:lnTo>
                  <a:pt x="1765411" y="66238"/>
                </a:lnTo>
                <a:lnTo>
                  <a:pt x="1742166" y="31764"/>
                </a:lnTo>
                <a:lnTo>
                  <a:pt x="1707692" y="8522"/>
                </a:lnTo>
                <a:lnTo>
                  <a:pt x="1665477" y="0"/>
                </a:lnTo>
                <a:close/>
              </a:path>
            </a:pathLst>
          </a:custGeom>
          <a:solidFill>
            <a:srgbClr val="FFBD3B"/>
          </a:solidFill>
        </p:spPr>
        <p:txBody>
          <a:bodyPr wrap="square" lIns="0" tIns="0" rIns="0" bIns="0" rtlCol="0"/>
          <a:lstStyle/>
          <a:p>
            <a:endParaRPr/>
          </a:p>
        </p:txBody>
      </p:sp>
      <p:grpSp>
        <p:nvGrpSpPr>
          <p:cNvPr id="403" name="object 327">
            <a:extLst>
              <a:ext uri="{FF2B5EF4-FFF2-40B4-BE49-F238E27FC236}">
                <a16:creationId xmlns:a16="http://schemas.microsoft.com/office/drawing/2014/main" id="{FBE6351D-AB6F-4863-8152-3ED2C4E80470}"/>
              </a:ext>
            </a:extLst>
          </p:cNvPr>
          <p:cNvGrpSpPr/>
          <p:nvPr/>
        </p:nvGrpSpPr>
        <p:grpSpPr>
          <a:xfrm>
            <a:off x="1415327" y="1000196"/>
            <a:ext cx="1813560" cy="664845"/>
            <a:chOff x="300227" y="1200914"/>
            <a:chExt cx="1813560" cy="664845"/>
          </a:xfrm>
        </p:grpSpPr>
        <p:sp>
          <p:nvSpPr>
            <p:cNvPr id="404" name="object 328">
              <a:extLst>
                <a:ext uri="{FF2B5EF4-FFF2-40B4-BE49-F238E27FC236}">
                  <a16:creationId xmlns:a16="http://schemas.microsoft.com/office/drawing/2014/main" id="{768AE7C9-0711-09D1-4962-77C47398F468}"/>
                </a:ext>
              </a:extLst>
            </p:cNvPr>
            <p:cNvSpPr/>
            <p:nvPr/>
          </p:nvSpPr>
          <p:spPr>
            <a:xfrm>
              <a:off x="319277" y="1219964"/>
              <a:ext cx="1775460" cy="626745"/>
            </a:xfrm>
            <a:custGeom>
              <a:avLst/>
              <a:gdLst/>
              <a:ahLst/>
              <a:cxnLst/>
              <a:rect l="l" t="t" r="r" b="b"/>
              <a:pathLst>
                <a:path w="1775460" h="626744">
                  <a:moveTo>
                    <a:pt x="1671066" y="0"/>
                  </a:moveTo>
                  <a:lnTo>
                    <a:pt x="104394" y="0"/>
                  </a:lnTo>
                  <a:lnTo>
                    <a:pt x="63757" y="8203"/>
                  </a:lnTo>
                  <a:lnTo>
                    <a:pt x="30575" y="30575"/>
                  </a:lnTo>
                  <a:lnTo>
                    <a:pt x="8203" y="63757"/>
                  </a:lnTo>
                  <a:lnTo>
                    <a:pt x="0" y="104394"/>
                  </a:lnTo>
                  <a:lnTo>
                    <a:pt x="0" y="521970"/>
                  </a:lnTo>
                  <a:lnTo>
                    <a:pt x="8203" y="562606"/>
                  </a:lnTo>
                  <a:lnTo>
                    <a:pt x="30575" y="595788"/>
                  </a:lnTo>
                  <a:lnTo>
                    <a:pt x="63757" y="618160"/>
                  </a:lnTo>
                  <a:lnTo>
                    <a:pt x="104394" y="626364"/>
                  </a:lnTo>
                  <a:lnTo>
                    <a:pt x="1671066" y="626364"/>
                  </a:lnTo>
                  <a:lnTo>
                    <a:pt x="1711702" y="618160"/>
                  </a:lnTo>
                  <a:lnTo>
                    <a:pt x="1744884" y="595788"/>
                  </a:lnTo>
                  <a:lnTo>
                    <a:pt x="1767256" y="562606"/>
                  </a:lnTo>
                  <a:lnTo>
                    <a:pt x="1775460" y="521970"/>
                  </a:lnTo>
                  <a:lnTo>
                    <a:pt x="1775460" y="104394"/>
                  </a:lnTo>
                  <a:lnTo>
                    <a:pt x="1767256" y="63757"/>
                  </a:lnTo>
                  <a:lnTo>
                    <a:pt x="1744884" y="30575"/>
                  </a:lnTo>
                  <a:lnTo>
                    <a:pt x="1711702" y="8203"/>
                  </a:lnTo>
                  <a:lnTo>
                    <a:pt x="1671066" y="0"/>
                  </a:lnTo>
                  <a:close/>
                </a:path>
              </a:pathLst>
            </a:custGeom>
            <a:solidFill>
              <a:srgbClr val="E36C09"/>
            </a:solidFill>
          </p:spPr>
          <p:txBody>
            <a:bodyPr wrap="square" lIns="0" tIns="0" rIns="0" bIns="0" rtlCol="0"/>
            <a:lstStyle/>
            <a:p>
              <a:endParaRPr/>
            </a:p>
          </p:txBody>
        </p:sp>
        <p:sp>
          <p:nvSpPr>
            <p:cNvPr id="405" name="object 329">
              <a:extLst>
                <a:ext uri="{FF2B5EF4-FFF2-40B4-BE49-F238E27FC236}">
                  <a16:creationId xmlns:a16="http://schemas.microsoft.com/office/drawing/2014/main" id="{E840CD76-4914-EED4-7D92-9CC4924C8F0C}"/>
                </a:ext>
              </a:extLst>
            </p:cNvPr>
            <p:cNvSpPr/>
            <p:nvPr/>
          </p:nvSpPr>
          <p:spPr>
            <a:xfrm>
              <a:off x="319277" y="1219964"/>
              <a:ext cx="1775460" cy="626745"/>
            </a:xfrm>
            <a:custGeom>
              <a:avLst/>
              <a:gdLst/>
              <a:ahLst/>
              <a:cxnLst/>
              <a:rect l="l" t="t" r="r" b="b"/>
              <a:pathLst>
                <a:path w="1775460" h="626744">
                  <a:moveTo>
                    <a:pt x="0" y="104394"/>
                  </a:moveTo>
                  <a:lnTo>
                    <a:pt x="8203" y="63757"/>
                  </a:lnTo>
                  <a:lnTo>
                    <a:pt x="30575" y="30575"/>
                  </a:lnTo>
                  <a:lnTo>
                    <a:pt x="63757" y="8203"/>
                  </a:lnTo>
                  <a:lnTo>
                    <a:pt x="104394" y="0"/>
                  </a:lnTo>
                  <a:lnTo>
                    <a:pt x="1671066" y="0"/>
                  </a:lnTo>
                  <a:lnTo>
                    <a:pt x="1711702" y="8203"/>
                  </a:lnTo>
                  <a:lnTo>
                    <a:pt x="1744884" y="30575"/>
                  </a:lnTo>
                  <a:lnTo>
                    <a:pt x="1767256" y="63757"/>
                  </a:lnTo>
                  <a:lnTo>
                    <a:pt x="1775460" y="104394"/>
                  </a:lnTo>
                  <a:lnTo>
                    <a:pt x="1775460" y="521970"/>
                  </a:lnTo>
                  <a:lnTo>
                    <a:pt x="1767256" y="562606"/>
                  </a:lnTo>
                  <a:lnTo>
                    <a:pt x="1744884" y="595788"/>
                  </a:lnTo>
                  <a:lnTo>
                    <a:pt x="1711702" y="618160"/>
                  </a:lnTo>
                  <a:lnTo>
                    <a:pt x="1671066" y="626364"/>
                  </a:lnTo>
                  <a:lnTo>
                    <a:pt x="104394" y="626364"/>
                  </a:lnTo>
                  <a:lnTo>
                    <a:pt x="63757" y="618160"/>
                  </a:lnTo>
                  <a:lnTo>
                    <a:pt x="30575" y="595788"/>
                  </a:lnTo>
                  <a:lnTo>
                    <a:pt x="8203" y="562606"/>
                  </a:lnTo>
                  <a:lnTo>
                    <a:pt x="0" y="521970"/>
                  </a:lnTo>
                  <a:lnTo>
                    <a:pt x="0" y="104394"/>
                  </a:lnTo>
                  <a:close/>
                </a:path>
              </a:pathLst>
            </a:custGeom>
            <a:ln w="38100">
              <a:solidFill>
                <a:srgbClr val="E36C09"/>
              </a:solidFill>
            </a:ln>
          </p:spPr>
          <p:txBody>
            <a:bodyPr wrap="square" lIns="0" tIns="0" rIns="0" bIns="0" rtlCol="0"/>
            <a:lstStyle/>
            <a:p>
              <a:endParaRPr/>
            </a:p>
          </p:txBody>
        </p:sp>
      </p:grpSp>
      <p:grpSp>
        <p:nvGrpSpPr>
          <p:cNvPr id="406" name="object 330">
            <a:extLst>
              <a:ext uri="{FF2B5EF4-FFF2-40B4-BE49-F238E27FC236}">
                <a16:creationId xmlns:a16="http://schemas.microsoft.com/office/drawing/2014/main" id="{8FC5EDB6-0687-64AD-69C2-0B1288902FF7}"/>
              </a:ext>
            </a:extLst>
          </p:cNvPr>
          <p:cNvGrpSpPr/>
          <p:nvPr/>
        </p:nvGrpSpPr>
        <p:grpSpPr>
          <a:xfrm>
            <a:off x="9681504" y="1044386"/>
            <a:ext cx="1074420" cy="657225"/>
            <a:chOff x="8566404" y="1245104"/>
            <a:chExt cx="1074420" cy="657225"/>
          </a:xfrm>
        </p:grpSpPr>
        <p:sp>
          <p:nvSpPr>
            <p:cNvPr id="407" name="object 331">
              <a:extLst>
                <a:ext uri="{FF2B5EF4-FFF2-40B4-BE49-F238E27FC236}">
                  <a16:creationId xmlns:a16="http://schemas.microsoft.com/office/drawing/2014/main" id="{AA31714C-D105-A552-A303-4C4423C87B8D}"/>
                </a:ext>
              </a:extLst>
            </p:cNvPr>
            <p:cNvSpPr/>
            <p:nvPr/>
          </p:nvSpPr>
          <p:spPr>
            <a:xfrm>
              <a:off x="8570976" y="1249676"/>
              <a:ext cx="1065530" cy="647700"/>
            </a:xfrm>
            <a:custGeom>
              <a:avLst/>
              <a:gdLst/>
              <a:ahLst/>
              <a:cxnLst/>
              <a:rect l="l" t="t" r="r" b="b"/>
              <a:pathLst>
                <a:path w="1065529" h="647700">
                  <a:moveTo>
                    <a:pt x="1065276" y="59245"/>
                  </a:moveTo>
                  <a:lnTo>
                    <a:pt x="1015771" y="84219"/>
                  </a:lnTo>
                  <a:lnTo>
                    <a:pt x="934629" y="98112"/>
                  </a:lnTo>
                  <a:lnTo>
                    <a:pt x="882088" y="103957"/>
                  </a:lnTo>
                  <a:lnTo>
                    <a:pt x="822665" y="108944"/>
                  </a:lnTo>
                  <a:lnTo>
                    <a:pt x="757185" y="112983"/>
                  </a:lnTo>
                  <a:lnTo>
                    <a:pt x="686471" y="115982"/>
                  </a:lnTo>
                  <a:lnTo>
                    <a:pt x="611347" y="117848"/>
                  </a:lnTo>
                  <a:lnTo>
                    <a:pt x="532638" y="118491"/>
                  </a:lnTo>
                  <a:lnTo>
                    <a:pt x="453928" y="117848"/>
                  </a:lnTo>
                  <a:lnTo>
                    <a:pt x="378804" y="115982"/>
                  </a:lnTo>
                  <a:lnTo>
                    <a:pt x="308090" y="112983"/>
                  </a:lnTo>
                  <a:lnTo>
                    <a:pt x="242610" y="108944"/>
                  </a:lnTo>
                  <a:lnTo>
                    <a:pt x="183187" y="103957"/>
                  </a:lnTo>
                  <a:lnTo>
                    <a:pt x="130646" y="98112"/>
                  </a:lnTo>
                  <a:lnTo>
                    <a:pt x="85810" y="91503"/>
                  </a:lnTo>
                  <a:lnTo>
                    <a:pt x="22551" y="76354"/>
                  </a:lnTo>
                  <a:lnTo>
                    <a:pt x="0" y="59245"/>
                  </a:lnTo>
                  <a:lnTo>
                    <a:pt x="5775" y="50491"/>
                  </a:lnTo>
                  <a:lnTo>
                    <a:pt x="49504" y="34271"/>
                  </a:lnTo>
                  <a:lnTo>
                    <a:pt x="130646" y="20378"/>
                  </a:lnTo>
                  <a:lnTo>
                    <a:pt x="183187" y="14533"/>
                  </a:lnTo>
                  <a:lnTo>
                    <a:pt x="242610" y="9546"/>
                  </a:lnTo>
                  <a:lnTo>
                    <a:pt x="308090" y="5507"/>
                  </a:lnTo>
                  <a:lnTo>
                    <a:pt x="378804" y="2508"/>
                  </a:lnTo>
                  <a:lnTo>
                    <a:pt x="453928" y="642"/>
                  </a:lnTo>
                  <a:lnTo>
                    <a:pt x="532638" y="0"/>
                  </a:lnTo>
                  <a:lnTo>
                    <a:pt x="611347" y="642"/>
                  </a:lnTo>
                  <a:lnTo>
                    <a:pt x="686471" y="2508"/>
                  </a:lnTo>
                  <a:lnTo>
                    <a:pt x="757185" y="5507"/>
                  </a:lnTo>
                  <a:lnTo>
                    <a:pt x="822665" y="9546"/>
                  </a:lnTo>
                  <a:lnTo>
                    <a:pt x="882088" y="14533"/>
                  </a:lnTo>
                  <a:lnTo>
                    <a:pt x="934629" y="20378"/>
                  </a:lnTo>
                  <a:lnTo>
                    <a:pt x="979465" y="26987"/>
                  </a:lnTo>
                  <a:lnTo>
                    <a:pt x="1042724" y="42136"/>
                  </a:lnTo>
                  <a:lnTo>
                    <a:pt x="1065276" y="59245"/>
                  </a:lnTo>
                  <a:close/>
                </a:path>
                <a:path w="1065529" h="647700">
                  <a:moveTo>
                    <a:pt x="1065276" y="59245"/>
                  </a:moveTo>
                  <a:lnTo>
                    <a:pt x="1065276" y="588467"/>
                  </a:lnTo>
                  <a:lnTo>
                    <a:pt x="1059500" y="597220"/>
                  </a:lnTo>
                  <a:lnTo>
                    <a:pt x="1015771" y="613439"/>
                  </a:lnTo>
                  <a:lnTo>
                    <a:pt x="934629" y="627329"/>
                  </a:lnTo>
                  <a:lnTo>
                    <a:pt x="882088" y="633171"/>
                  </a:lnTo>
                  <a:lnTo>
                    <a:pt x="822665" y="638157"/>
                  </a:lnTo>
                  <a:lnTo>
                    <a:pt x="757185" y="642195"/>
                  </a:lnTo>
                  <a:lnTo>
                    <a:pt x="686471" y="645192"/>
                  </a:lnTo>
                  <a:lnTo>
                    <a:pt x="611347" y="647057"/>
                  </a:lnTo>
                  <a:lnTo>
                    <a:pt x="532638" y="647700"/>
                  </a:lnTo>
                  <a:lnTo>
                    <a:pt x="453928" y="647057"/>
                  </a:lnTo>
                  <a:lnTo>
                    <a:pt x="378804" y="645192"/>
                  </a:lnTo>
                  <a:lnTo>
                    <a:pt x="308090" y="642195"/>
                  </a:lnTo>
                  <a:lnTo>
                    <a:pt x="242610" y="638157"/>
                  </a:lnTo>
                  <a:lnTo>
                    <a:pt x="183187" y="633171"/>
                  </a:lnTo>
                  <a:lnTo>
                    <a:pt x="130646" y="627329"/>
                  </a:lnTo>
                  <a:lnTo>
                    <a:pt x="85810" y="620720"/>
                  </a:lnTo>
                  <a:lnTo>
                    <a:pt x="22551" y="605575"/>
                  </a:lnTo>
                  <a:lnTo>
                    <a:pt x="0" y="588467"/>
                  </a:lnTo>
                  <a:lnTo>
                    <a:pt x="0" y="59245"/>
                  </a:lnTo>
                </a:path>
              </a:pathLst>
            </a:custGeom>
            <a:ln w="9144">
              <a:solidFill>
                <a:srgbClr val="A6A6A6"/>
              </a:solidFill>
            </a:ln>
          </p:spPr>
          <p:txBody>
            <a:bodyPr wrap="square" lIns="0" tIns="0" rIns="0" bIns="0" rtlCol="0"/>
            <a:lstStyle/>
            <a:p>
              <a:endParaRPr/>
            </a:p>
          </p:txBody>
        </p:sp>
        <p:sp>
          <p:nvSpPr>
            <p:cNvPr id="408" name="object 332">
              <a:extLst>
                <a:ext uri="{FF2B5EF4-FFF2-40B4-BE49-F238E27FC236}">
                  <a16:creationId xmlns:a16="http://schemas.microsoft.com/office/drawing/2014/main" id="{82EC16CE-4EA1-8118-1F6A-F8FA635B34EA}"/>
                </a:ext>
              </a:extLst>
            </p:cNvPr>
            <p:cNvSpPr/>
            <p:nvPr/>
          </p:nvSpPr>
          <p:spPr>
            <a:xfrm>
              <a:off x="8591550" y="1331214"/>
              <a:ext cx="1021715" cy="516255"/>
            </a:xfrm>
            <a:custGeom>
              <a:avLst/>
              <a:gdLst/>
              <a:ahLst/>
              <a:cxnLst/>
              <a:rect l="l" t="t" r="r" b="b"/>
              <a:pathLst>
                <a:path w="1021715" h="516255">
                  <a:moveTo>
                    <a:pt x="0" y="0"/>
                  </a:moveTo>
                  <a:lnTo>
                    <a:pt x="1021257" y="515912"/>
                  </a:lnTo>
                </a:path>
              </a:pathLst>
            </a:custGeom>
            <a:ln w="25908">
              <a:solidFill>
                <a:srgbClr val="A6A6A6"/>
              </a:solidFill>
            </a:ln>
          </p:spPr>
          <p:txBody>
            <a:bodyPr wrap="square" lIns="0" tIns="0" rIns="0" bIns="0" rtlCol="0"/>
            <a:lstStyle/>
            <a:p>
              <a:endParaRPr/>
            </a:p>
          </p:txBody>
        </p:sp>
        <p:sp>
          <p:nvSpPr>
            <p:cNvPr id="409" name="object 333">
              <a:extLst>
                <a:ext uri="{FF2B5EF4-FFF2-40B4-BE49-F238E27FC236}">
                  <a16:creationId xmlns:a16="http://schemas.microsoft.com/office/drawing/2014/main" id="{992A11DB-4489-45AE-1BF6-CCBF7E89F035}"/>
                </a:ext>
              </a:extLst>
            </p:cNvPr>
            <p:cNvSpPr/>
            <p:nvPr/>
          </p:nvSpPr>
          <p:spPr>
            <a:xfrm>
              <a:off x="8591550" y="1325121"/>
              <a:ext cx="1012825" cy="516255"/>
            </a:xfrm>
            <a:custGeom>
              <a:avLst/>
              <a:gdLst/>
              <a:ahLst/>
              <a:cxnLst/>
              <a:rect l="l" t="t" r="r" b="b"/>
              <a:pathLst>
                <a:path w="1012825" h="516255">
                  <a:moveTo>
                    <a:pt x="0" y="515899"/>
                  </a:moveTo>
                  <a:lnTo>
                    <a:pt x="1012380" y="0"/>
                  </a:lnTo>
                </a:path>
              </a:pathLst>
            </a:custGeom>
            <a:ln w="25908">
              <a:solidFill>
                <a:srgbClr val="A6A6A6"/>
              </a:solidFill>
            </a:ln>
          </p:spPr>
          <p:txBody>
            <a:bodyPr wrap="square" lIns="0" tIns="0" rIns="0" bIns="0" rtlCol="0"/>
            <a:lstStyle/>
            <a:p>
              <a:endParaRPr/>
            </a:p>
          </p:txBody>
        </p:sp>
      </p:grpSp>
      <p:sp>
        <p:nvSpPr>
          <p:cNvPr id="410" name="object 334">
            <a:extLst>
              <a:ext uri="{FF2B5EF4-FFF2-40B4-BE49-F238E27FC236}">
                <a16:creationId xmlns:a16="http://schemas.microsoft.com/office/drawing/2014/main" id="{D114E272-3D44-A36D-8C74-93582EDB92E2}"/>
              </a:ext>
            </a:extLst>
          </p:cNvPr>
          <p:cNvSpPr txBox="1"/>
          <p:nvPr/>
        </p:nvSpPr>
        <p:spPr>
          <a:xfrm>
            <a:off x="1962849" y="1346769"/>
            <a:ext cx="62484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メイリオ"/>
                <a:cs typeface="メイリオ"/>
              </a:rPr>
              <a:t>10基</a:t>
            </a:r>
            <a:endParaRPr sz="2000">
              <a:latin typeface="メイリオ"/>
              <a:cs typeface="メイリオ"/>
            </a:endParaRPr>
          </a:p>
        </p:txBody>
      </p:sp>
      <p:sp>
        <p:nvSpPr>
          <p:cNvPr id="411" name="object 335">
            <a:extLst>
              <a:ext uri="{FF2B5EF4-FFF2-40B4-BE49-F238E27FC236}">
                <a16:creationId xmlns:a16="http://schemas.microsoft.com/office/drawing/2014/main" id="{DDA7C291-B925-AE78-BBB9-7E7B1F98FBF0}"/>
              </a:ext>
            </a:extLst>
          </p:cNvPr>
          <p:cNvSpPr txBox="1"/>
          <p:nvPr/>
        </p:nvSpPr>
        <p:spPr>
          <a:xfrm>
            <a:off x="1982066" y="1079573"/>
            <a:ext cx="6337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メイリオ"/>
                <a:cs typeface="メイリオ"/>
              </a:rPr>
              <a:t>再稼働</a:t>
            </a:r>
            <a:endParaRPr sz="1600">
              <a:latin typeface="メイリオ"/>
              <a:cs typeface="メイリオ"/>
            </a:endParaRPr>
          </a:p>
        </p:txBody>
      </p:sp>
      <p:sp>
        <p:nvSpPr>
          <p:cNvPr id="412" name="object 336">
            <a:extLst>
              <a:ext uri="{FF2B5EF4-FFF2-40B4-BE49-F238E27FC236}">
                <a16:creationId xmlns:a16="http://schemas.microsoft.com/office/drawing/2014/main" id="{B4C62361-D0E4-85E6-7D0A-1755A819C891}"/>
              </a:ext>
            </a:extLst>
          </p:cNvPr>
          <p:cNvSpPr txBox="1"/>
          <p:nvPr/>
        </p:nvSpPr>
        <p:spPr>
          <a:xfrm>
            <a:off x="3442185" y="1060012"/>
            <a:ext cx="1676400" cy="581660"/>
          </a:xfrm>
          <a:prstGeom prst="rect">
            <a:avLst/>
          </a:prstGeom>
        </p:spPr>
        <p:txBody>
          <a:bodyPr vert="horz" wrap="square" lIns="0" tIns="38100" rIns="0" bIns="0" rtlCol="0">
            <a:spAutoFit/>
          </a:bodyPr>
          <a:lstStyle/>
          <a:p>
            <a:pPr marL="12700">
              <a:lnSpc>
                <a:spcPct val="100000"/>
              </a:lnSpc>
              <a:spcBef>
                <a:spcPts val="300"/>
              </a:spcBef>
            </a:pPr>
            <a:r>
              <a:rPr sz="1200" b="1" dirty="0">
                <a:latin typeface="メイリオ"/>
                <a:cs typeface="メイリオ"/>
              </a:rPr>
              <a:t>設置変更許可</a:t>
            </a:r>
            <a:r>
              <a:rPr sz="1200" b="1" spc="-5" dirty="0">
                <a:latin typeface="メイリオ"/>
                <a:cs typeface="メイリオ"/>
              </a:rPr>
              <a:t>+</a:t>
            </a:r>
            <a:r>
              <a:rPr sz="1200" b="1" dirty="0">
                <a:latin typeface="メイリオ"/>
                <a:cs typeface="メイリオ"/>
              </a:rPr>
              <a:t>理解表明</a:t>
            </a:r>
            <a:endParaRPr sz="1200">
              <a:latin typeface="メイリオ"/>
              <a:cs typeface="メイリオ"/>
            </a:endParaRPr>
          </a:p>
          <a:p>
            <a:pPr marL="516255">
              <a:lnSpc>
                <a:spcPct val="100000"/>
              </a:lnSpc>
              <a:spcBef>
                <a:spcPts val="335"/>
              </a:spcBef>
            </a:pPr>
            <a:r>
              <a:rPr sz="2000" b="1" dirty="0">
                <a:latin typeface="メイリオ"/>
                <a:cs typeface="メイリオ"/>
              </a:rPr>
              <a:t>３基</a:t>
            </a:r>
            <a:endParaRPr sz="2000">
              <a:latin typeface="メイリオ"/>
              <a:cs typeface="メイリオ"/>
            </a:endParaRPr>
          </a:p>
        </p:txBody>
      </p:sp>
      <p:sp>
        <p:nvSpPr>
          <p:cNvPr id="413" name="object 337">
            <a:extLst>
              <a:ext uri="{FF2B5EF4-FFF2-40B4-BE49-F238E27FC236}">
                <a16:creationId xmlns:a16="http://schemas.microsoft.com/office/drawing/2014/main" id="{B982AC81-FF18-0022-AF3B-10B0EB88BA47}"/>
              </a:ext>
            </a:extLst>
          </p:cNvPr>
          <p:cNvSpPr txBox="1"/>
          <p:nvPr/>
        </p:nvSpPr>
        <p:spPr>
          <a:xfrm>
            <a:off x="7484486" y="1010136"/>
            <a:ext cx="695960" cy="419734"/>
          </a:xfrm>
          <a:prstGeom prst="rect">
            <a:avLst/>
          </a:prstGeom>
        </p:spPr>
        <p:txBody>
          <a:bodyPr vert="horz" wrap="square" lIns="0" tIns="13335" rIns="0" bIns="0" rtlCol="0">
            <a:spAutoFit/>
          </a:bodyPr>
          <a:lstStyle/>
          <a:p>
            <a:pPr marL="12700">
              <a:lnSpc>
                <a:spcPts val="1220"/>
              </a:lnSpc>
              <a:spcBef>
                <a:spcPts val="105"/>
              </a:spcBef>
            </a:pPr>
            <a:r>
              <a:rPr sz="1050" b="1" spc="5" dirty="0">
                <a:latin typeface="メイリオ"/>
                <a:cs typeface="メイリオ"/>
              </a:rPr>
              <a:t>新規制基準</a:t>
            </a:r>
            <a:endParaRPr sz="1050">
              <a:latin typeface="メイリオ"/>
              <a:cs typeface="メイリオ"/>
            </a:endParaRPr>
          </a:p>
          <a:p>
            <a:pPr marL="44450">
              <a:lnSpc>
                <a:spcPts val="1880"/>
              </a:lnSpc>
            </a:pPr>
            <a:r>
              <a:rPr sz="1600" b="1" spc="-5" dirty="0">
                <a:latin typeface="メイリオ"/>
                <a:cs typeface="メイリオ"/>
              </a:rPr>
              <a:t>審査中</a:t>
            </a:r>
            <a:endParaRPr sz="1600">
              <a:latin typeface="メイリオ"/>
              <a:cs typeface="メイリオ"/>
            </a:endParaRPr>
          </a:p>
        </p:txBody>
      </p:sp>
      <p:sp>
        <p:nvSpPr>
          <p:cNvPr id="414" name="object 338">
            <a:extLst>
              <a:ext uri="{FF2B5EF4-FFF2-40B4-BE49-F238E27FC236}">
                <a16:creationId xmlns:a16="http://schemas.microsoft.com/office/drawing/2014/main" id="{D9A5C706-5710-9598-8141-3E36F3D0B486}"/>
              </a:ext>
            </a:extLst>
          </p:cNvPr>
          <p:cNvSpPr txBox="1"/>
          <p:nvPr/>
        </p:nvSpPr>
        <p:spPr>
          <a:xfrm>
            <a:off x="7889002" y="1698568"/>
            <a:ext cx="421005"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メイリオ"/>
                <a:cs typeface="メイリオ"/>
              </a:rPr>
              <a:t>(</a:t>
            </a:r>
            <a:r>
              <a:rPr sz="800" dirty="0">
                <a:latin typeface="メイリオ"/>
                <a:cs typeface="メイリオ"/>
              </a:rPr>
              <a:t>申請日)</a:t>
            </a:r>
            <a:endParaRPr sz="800">
              <a:latin typeface="メイリオ"/>
              <a:cs typeface="メイリオ"/>
            </a:endParaRPr>
          </a:p>
        </p:txBody>
      </p:sp>
      <p:sp>
        <p:nvSpPr>
          <p:cNvPr id="415" name="object 339">
            <a:extLst>
              <a:ext uri="{FF2B5EF4-FFF2-40B4-BE49-F238E27FC236}">
                <a16:creationId xmlns:a16="http://schemas.microsoft.com/office/drawing/2014/main" id="{14FFD5AC-3DE2-9EEF-F90A-5CF56D996D8A}"/>
              </a:ext>
            </a:extLst>
          </p:cNvPr>
          <p:cNvSpPr txBox="1"/>
          <p:nvPr/>
        </p:nvSpPr>
        <p:spPr>
          <a:xfrm>
            <a:off x="7495353" y="1029123"/>
            <a:ext cx="1736725" cy="688340"/>
          </a:xfrm>
          <a:prstGeom prst="rect">
            <a:avLst/>
          </a:prstGeom>
        </p:spPr>
        <p:txBody>
          <a:bodyPr vert="horz" wrap="square" lIns="0" tIns="62230" rIns="0" bIns="0" rtlCol="0">
            <a:spAutoFit/>
          </a:bodyPr>
          <a:lstStyle/>
          <a:p>
            <a:pPr marL="1115695">
              <a:lnSpc>
                <a:spcPct val="100000"/>
              </a:lnSpc>
              <a:spcBef>
                <a:spcPts val="490"/>
              </a:spcBef>
            </a:pPr>
            <a:r>
              <a:rPr sz="1600" b="1" spc="-5" dirty="0">
                <a:latin typeface="メイリオ"/>
                <a:cs typeface="メイリオ"/>
              </a:rPr>
              <a:t>未申請</a:t>
            </a:r>
            <a:endParaRPr sz="1600">
              <a:latin typeface="メイリオ"/>
              <a:cs typeface="メイリオ"/>
            </a:endParaRPr>
          </a:p>
          <a:p>
            <a:pPr marL="12700">
              <a:lnSpc>
                <a:spcPct val="100000"/>
              </a:lnSpc>
              <a:spcBef>
                <a:spcPts val="505"/>
              </a:spcBef>
              <a:tabLst>
                <a:tab pos="1240155" algn="l"/>
              </a:tabLst>
            </a:pPr>
            <a:r>
              <a:rPr sz="2000" b="1" dirty="0">
                <a:latin typeface="メイリオ"/>
                <a:cs typeface="メイリオ"/>
              </a:rPr>
              <a:t>11基	</a:t>
            </a:r>
            <a:r>
              <a:rPr sz="3000" b="1" baseline="1388" dirty="0">
                <a:latin typeface="メイリオ"/>
                <a:cs typeface="メイリオ"/>
              </a:rPr>
              <a:t>9基</a:t>
            </a:r>
            <a:endParaRPr sz="3000" baseline="1388">
              <a:latin typeface="メイリオ"/>
              <a:cs typeface="メイリオ"/>
            </a:endParaRPr>
          </a:p>
        </p:txBody>
      </p:sp>
      <p:sp>
        <p:nvSpPr>
          <p:cNvPr id="416" name="object 340">
            <a:extLst>
              <a:ext uri="{FF2B5EF4-FFF2-40B4-BE49-F238E27FC236}">
                <a16:creationId xmlns:a16="http://schemas.microsoft.com/office/drawing/2014/main" id="{BDDC7FDA-7628-AF17-57D2-2FFCCD73B981}"/>
              </a:ext>
            </a:extLst>
          </p:cNvPr>
          <p:cNvSpPr txBox="1"/>
          <p:nvPr/>
        </p:nvSpPr>
        <p:spPr>
          <a:xfrm>
            <a:off x="9877608" y="1031899"/>
            <a:ext cx="624840" cy="681990"/>
          </a:xfrm>
          <a:prstGeom prst="rect">
            <a:avLst/>
          </a:prstGeom>
        </p:spPr>
        <p:txBody>
          <a:bodyPr vert="horz" wrap="square" lIns="0" tIns="59690" rIns="0" bIns="0" rtlCol="0">
            <a:spAutoFit/>
          </a:bodyPr>
          <a:lstStyle/>
          <a:p>
            <a:pPr marL="146050">
              <a:lnSpc>
                <a:spcPct val="100000"/>
              </a:lnSpc>
              <a:spcBef>
                <a:spcPts val="470"/>
              </a:spcBef>
            </a:pPr>
            <a:r>
              <a:rPr sz="1600" b="1" spc="-5" dirty="0">
                <a:latin typeface="メイリオ"/>
                <a:cs typeface="メイリオ"/>
              </a:rPr>
              <a:t>廃炉</a:t>
            </a:r>
            <a:endParaRPr sz="1600">
              <a:latin typeface="メイリオ"/>
              <a:cs typeface="メイリオ"/>
            </a:endParaRPr>
          </a:p>
          <a:p>
            <a:pPr marL="12700">
              <a:lnSpc>
                <a:spcPct val="100000"/>
              </a:lnSpc>
              <a:spcBef>
                <a:spcPts val="475"/>
              </a:spcBef>
            </a:pPr>
            <a:r>
              <a:rPr sz="2000" b="1" dirty="0">
                <a:latin typeface="メイリオ"/>
                <a:cs typeface="メイリオ"/>
              </a:rPr>
              <a:t>24基</a:t>
            </a:r>
            <a:endParaRPr sz="2000">
              <a:latin typeface="メイリオ"/>
              <a:cs typeface="メイリオ"/>
            </a:endParaRPr>
          </a:p>
        </p:txBody>
      </p:sp>
      <p:grpSp>
        <p:nvGrpSpPr>
          <p:cNvPr id="417" name="object 341">
            <a:extLst>
              <a:ext uri="{FF2B5EF4-FFF2-40B4-BE49-F238E27FC236}">
                <a16:creationId xmlns:a16="http://schemas.microsoft.com/office/drawing/2014/main" id="{2D01354C-AD4C-4CEB-90F6-6EA477856BF5}"/>
              </a:ext>
            </a:extLst>
          </p:cNvPr>
          <p:cNvGrpSpPr/>
          <p:nvPr/>
        </p:nvGrpSpPr>
        <p:grpSpPr>
          <a:xfrm>
            <a:off x="5364011" y="992575"/>
            <a:ext cx="1831975" cy="708660"/>
            <a:chOff x="4248911" y="1193293"/>
            <a:chExt cx="1831975" cy="708660"/>
          </a:xfrm>
        </p:grpSpPr>
        <p:sp>
          <p:nvSpPr>
            <p:cNvPr id="418" name="object 342">
              <a:extLst>
                <a:ext uri="{FF2B5EF4-FFF2-40B4-BE49-F238E27FC236}">
                  <a16:creationId xmlns:a16="http://schemas.microsoft.com/office/drawing/2014/main" id="{1B5FF271-57A0-3D40-D3D5-0B7BDAB4CD0A}"/>
                </a:ext>
              </a:extLst>
            </p:cNvPr>
            <p:cNvSpPr/>
            <p:nvPr/>
          </p:nvSpPr>
          <p:spPr>
            <a:xfrm>
              <a:off x="4277867" y="1222249"/>
              <a:ext cx="1774189" cy="650875"/>
            </a:xfrm>
            <a:custGeom>
              <a:avLst/>
              <a:gdLst/>
              <a:ahLst/>
              <a:cxnLst/>
              <a:rect l="l" t="t" r="r" b="b"/>
              <a:pathLst>
                <a:path w="1774189" h="650875">
                  <a:moveTo>
                    <a:pt x="1665477" y="0"/>
                  </a:moveTo>
                  <a:lnTo>
                    <a:pt x="108457" y="0"/>
                  </a:lnTo>
                  <a:lnTo>
                    <a:pt x="66243" y="8522"/>
                  </a:lnTo>
                  <a:lnTo>
                    <a:pt x="31769" y="31764"/>
                  </a:lnTo>
                  <a:lnTo>
                    <a:pt x="8524" y="66238"/>
                  </a:lnTo>
                  <a:lnTo>
                    <a:pt x="0" y="108458"/>
                  </a:lnTo>
                  <a:lnTo>
                    <a:pt x="0" y="542290"/>
                  </a:lnTo>
                  <a:lnTo>
                    <a:pt x="8524" y="584504"/>
                  </a:lnTo>
                  <a:lnTo>
                    <a:pt x="31769" y="618978"/>
                  </a:lnTo>
                  <a:lnTo>
                    <a:pt x="66243" y="642223"/>
                  </a:lnTo>
                  <a:lnTo>
                    <a:pt x="108457" y="650748"/>
                  </a:lnTo>
                  <a:lnTo>
                    <a:pt x="1665477" y="650748"/>
                  </a:lnTo>
                  <a:lnTo>
                    <a:pt x="1707692" y="642223"/>
                  </a:lnTo>
                  <a:lnTo>
                    <a:pt x="1742166" y="618978"/>
                  </a:lnTo>
                  <a:lnTo>
                    <a:pt x="1765411" y="584504"/>
                  </a:lnTo>
                  <a:lnTo>
                    <a:pt x="1773936" y="542290"/>
                  </a:lnTo>
                  <a:lnTo>
                    <a:pt x="1773936" y="108458"/>
                  </a:lnTo>
                  <a:lnTo>
                    <a:pt x="1765411" y="66238"/>
                  </a:lnTo>
                  <a:lnTo>
                    <a:pt x="1742166" y="31764"/>
                  </a:lnTo>
                  <a:lnTo>
                    <a:pt x="1707692" y="8522"/>
                  </a:lnTo>
                  <a:lnTo>
                    <a:pt x="1665477" y="0"/>
                  </a:lnTo>
                  <a:close/>
                </a:path>
              </a:pathLst>
            </a:custGeom>
            <a:solidFill>
              <a:srgbClr val="F9C090"/>
            </a:solidFill>
          </p:spPr>
          <p:txBody>
            <a:bodyPr wrap="square" lIns="0" tIns="0" rIns="0" bIns="0" rtlCol="0"/>
            <a:lstStyle/>
            <a:p>
              <a:endParaRPr/>
            </a:p>
          </p:txBody>
        </p:sp>
        <p:sp>
          <p:nvSpPr>
            <p:cNvPr id="419" name="object 343">
              <a:extLst>
                <a:ext uri="{FF2B5EF4-FFF2-40B4-BE49-F238E27FC236}">
                  <a16:creationId xmlns:a16="http://schemas.microsoft.com/office/drawing/2014/main" id="{63216BE6-5C07-301E-5488-C582F67DFCB0}"/>
                </a:ext>
              </a:extLst>
            </p:cNvPr>
            <p:cNvSpPr/>
            <p:nvPr/>
          </p:nvSpPr>
          <p:spPr>
            <a:xfrm>
              <a:off x="4277867" y="1222249"/>
              <a:ext cx="1774189" cy="650875"/>
            </a:xfrm>
            <a:custGeom>
              <a:avLst/>
              <a:gdLst/>
              <a:ahLst/>
              <a:cxnLst/>
              <a:rect l="l" t="t" r="r" b="b"/>
              <a:pathLst>
                <a:path w="1774189" h="650875">
                  <a:moveTo>
                    <a:pt x="0" y="108458"/>
                  </a:moveTo>
                  <a:lnTo>
                    <a:pt x="8524" y="66238"/>
                  </a:lnTo>
                  <a:lnTo>
                    <a:pt x="31769" y="31764"/>
                  </a:lnTo>
                  <a:lnTo>
                    <a:pt x="66243" y="8522"/>
                  </a:lnTo>
                  <a:lnTo>
                    <a:pt x="108457" y="0"/>
                  </a:lnTo>
                  <a:lnTo>
                    <a:pt x="1665477" y="0"/>
                  </a:lnTo>
                  <a:lnTo>
                    <a:pt x="1707692" y="8522"/>
                  </a:lnTo>
                  <a:lnTo>
                    <a:pt x="1742166" y="31764"/>
                  </a:lnTo>
                  <a:lnTo>
                    <a:pt x="1765411" y="66238"/>
                  </a:lnTo>
                  <a:lnTo>
                    <a:pt x="1773936" y="108458"/>
                  </a:lnTo>
                  <a:lnTo>
                    <a:pt x="1773936" y="542290"/>
                  </a:lnTo>
                  <a:lnTo>
                    <a:pt x="1765411" y="584504"/>
                  </a:lnTo>
                  <a:lnTo>
                    <a:pt x="1742166" y="618978"/>
                  </a:lnTo>
                  <a:lnTo>
                    <a:pt x="1707692" y="642223"/>
                  </a:lnTo>
                  <a:lnTo>
                    <a:pt x="1665477" y="650748"/>
                  </a:lnTo>
                  <a:lnTo>
                    <a:pt x="108457" y="650748"/>
                  </a:lnTo>
                  <a:lnTo>
                    <a:pt x="66243" y="642223"/>
                  </a:lnTo>
                  <a:lnTo>
                    <a:pt x="31769" y="618978"/>
                  </a:lnTo>
                  <a:lnTo>
                    <a:pt x="8524" y="584504"/>
                  </a:lnTo>
                  <a:lnTo>
                    <a:pt x="0" y="542290"/>
                  </a:lnTo>
                  <a:lnTo>
                    <a:pt x="0" y="108458"/>
                  </a:lnTo>
                  <a:close/>
                </a:path>
              </a:pathLst>
            </a:custGeom>
            <a:ln w="57912">
              <a:solidFill>
                <a:srgbClr val="F79546"/>
              </a:solidFill>
              <a:prstDash val="dash"/>
            </a:ln>
          </p:spPr>
          <p:txBody>
            <a:bodyPr wrap="square" lIns="0" tIns="0" rIns="0" bIns="0" rtlCol="0"/>
            <a:lstStyle/>
            <a:p>
              <a:endParaRPr/>
            </a:p>
          </p:txBody>
        </p:sp>
      </p:grpSp>
      <p:sp>
        <p:nvSpPr>
          <p:cNvPr id="420" name="object 344">
            <a:extLst>
              <a:ext uri="{FF2B5EF4-FFF2-40B4-BE49-F238E27FC236}">
                <a16:creationId xmlns:a16="http://schemas.microsoft.com/office/drawing/2014/main" id="{096DA812-443F-E189-F5F3-DDFF71F0B462}"/>
              </a:ext>
            </a:extLst>
          </p:cNvPr>
          <p:cNvSpPr txBox="1"/>
          <p:nvPr/>
        </p:nvSpPr>
        <p:spPr>
          <a:xfrm>
            <a:off x="5614161" y="1093329"/>
            <a:ext cx="1581150" cy="744855"/>
          </a:xfrm>
          <a:prstGeom prst="rect">
            <a:avLst/>
          </a:prstGeom>
        </p:spPr>
        <p:txBody>
          <a:bodyPr vert="horz" wrap="square" lIns="0" tIns="12065" rIns="0" bIns="0" rtlCol="0">
            <a:spAutoFit/>
          </a:bodyPr>
          <a:lstStyle/>
          <a:p>
            <a:pPr marR="330835" algn="ctr">
              <a:lnSpc>
                <a:spcPts val="1830"/>
              </a:lnSpc>
              <a:spcBef>
                <a:spcPts val="95"/>
              </a:spcBef>
            </a:pPr>
            <a:r>
              <a:rPr sz="1600" b="1" spc="-5" dirty="0">
                <a:latin typeface="メイリオ"/>
                <a:cs typeface="メイリオ"/>
              </a:rPr>
              <a:t>設置変更許可</a:t>
            </a:r>
            <a:endParaRPr sz="1600">
              <a:latin typeface="メイリオ"/>
              <a:cs typeface="メイリオ"/>
            </a:endParaRPr>
          </a:p>
          <a:p>
            <a:pPr marR="362585" algn="ctr">
              <a:lnSpc>
                <a:spcPts val="2310"/>
              </a:lnSpc>
            </a:pPr>
            <a:r>
              <a:rPr sz="2000" b="1" dirty="0">
                <a:latin typeface="メイリオ"/>
                <a:cs typeface="メイリオ"/>
              </a:rPr>
              <a:t>３基</a:t>
            </a:r>
            <a:endParaRPr sz="2000">
              <a:latin typeface="メイリオ"/>
              <a:cs typeface="メイリオ"/>
            </a:endParaRPr>
          </a:p>
          <a:p>
            <a:pPr marR="5080" algn="r">
              <a:lnSpc>
                <a:spcPct val="100000"/>
              </a:lnSpc>
              <a:spcBef>
                <a:spcPts val="565"/>
              </a:spcBef>
            </a:pPr>
            <a:r>
              <a:rPr sz="800" spc="-10" dirty="0">
                <a:latin typeface="メイリオ"/>
                <a:cs typeface="メイリオ"/>
              </a:rPr>
              <a:t>(</a:t>
            </a:r>
            <a:r>
              <a:rPr sz="800" dirty="0">
                <a:latin typeface="メイリオ"/>
                <a:cs typeface="メイリオ"/>
              </a:rPr>
              <a:t>許可日)</a:t>
            </a:r>
            <a:endParaRPr sz="800">
              <a:latin typeface="メイリオ"/>
              <a:cs typeface="メイリオ"/>
            </a:endParaRPr>
          </a:p>
        </p:txBody>
      </p:sp>
      <p:sp>
        <p:nvSpPr>
          <p:cNvPr id="421" name="object 345">
            <a:extLst>
              <a:ext uri="{FF2B5EF4-FFF2-40B4-BE49-F238E27FC236}">
                <a16:creationId xmlns:a16="http://schemas.microsoft.com/office/drawing/2014/main" id="{C1E8A1AA-1AAA-7934-9FC0-E880BFC5FEA9}"/>
              </a:ext>
            </a:extLst>
          </p:cNvPr>
          <p:cNvSpPr txBox="1"/>
          <p:nvPr/>
        </p:nvSpPr>
        <p:spPr>
          <a:xfrm>
            <a:off x="4726108" y="1661892"/>
            <a:ext cx="421005"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メイリオ"/>
                <a:cs typeface="メイリオ"/>
              </a:rPr>
              <a:t>(</a:t>
            </a:r>
            <a:r>
              <a:rPr sz="800" dirty="0">
                <a:latin typeface="メイリオ"/>
                <a:cs typeface="メイリオ"/>
              </a:rPr>
              <a:t>許可日)</a:t>
            </a:r>
            <a:endParaRPr sz="800">
              <a:latin typeface="メイリオ"/>
              <a:cs typeface="メイリオ"/>
            </a:endParaRPr>
          </a:p>
        </p:txBody>
      </p:sp>
      <p:sp>
        <p:nvSpPr>
          <p:cNvPr id="422" name="object 346">
            <a:extLst>
              <a:ext uri="{FF2B5EF4-FFF2-40B4-BE49-F238E27FC236}">
                <a16:creationId xmlns:a16="http://schemas.microsoft.com/office/drawing/2014/main" id="{9D9C8B9D-C156-2F4C-073D-9E2FC2C8485C}"/>
              </a:ext>
            </a:extLst>
          </p:cNvPr>
          <p:cNvSpPr txBox="1"/>
          <p:nvPr/>
        </p:nvSpPr>
        <p:spPr>
          <a:xfrm>
            <a:off x="2822406" y="1657808"/>
            <a:ext cx="421005"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メイリオ"/>
                <a:cs typeface="メイリオ"/>
              </a:rPr>
              <a:t>(</a:t>
            </a:r>
            <a:r>
              <a:rPr sz="800" dirty="0">
                <a:latin typeface="メイリオ"/>
                <a:cs typeface="メイリオ"/>
              </a:rPr>
              <a:t>起動日)</a:t>
            </a:r>
            <a:endParaRPr sz="800">
              <a:latin typeface="メイリオ"/>
              <a:cs typeface="メイリオ"/>
            </a:endParaRPr>
          </a:p>
        </p:txBody>
      </p:sp>
    </p:spTree>
    <p:extLst>
      <p:ext uri="{BB962C8B-B14F-4D97-AF65-F5344CB8AC3E}">
        <p14:creationId xmlns:p14="http://schemas.microsoft.com/office/powerpoint/2010/main" val="340889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r4R7ffn00qx2iynCtIHr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r4R7ffn00qx2iynCtIHrg"/>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704466-96D9-4519-A38B-7436D4BD89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57585</TotalTime>
  <Words>7780</Words>
  <Application>Microsoft Office PowerPoint</Application>
  <PresentationFormat>ワイド画面</PresentationFormat>
  <Paragraphs>1811</Paragraphs>
  <Slides>71</Slides>
  <Notes>5</Notes>
  <HiddenSlides>0</HiddenSlides>
  <MMClips>0</MMClips>
  <ScaleCrop>false</ScaleCrop>
  <HeadingPairs>
    <vt:vector size="8" baseType="variant">
      <vt:variant>
        <vt:lpstr>使用されているフォント</vt:lpstr>
      </vt:variant>
      <vt:variant>
        <vt:i4>40</vt:i4>
      </vt:variant>
      <vt:variant>
        <vt:lpstr>テーマ</vt:lpstr>
      </vt:variant>
      <vt:variant>
        <vt:i4>2</vt:i4>
      </vt:variant>
      <vt:variant>
        <vt:lpstr>埋め込まれた OLE サーバー</vt:lpstr>
      </vt:variant>
      <vt:variant>
        <vt:i4>1</vt:i4>
      </vt:variant>
      <vt:variant>
        <vt:lpstr>スライド タイトル</vt:lpstr>
      </vt:variant>
      <vt:variant>
        <vt:i4>71</vt:i4>
      </vt:variant>
    </vt:vector>
  </HeadingPairs>
  <TitlesOfParts>
    <vt:vector size="114" baseType="lpstr">
      <vt:lpstr>BIZ UDPゴシック</vt:lpstr>
      <vt:lpstr>BIZ UDP明朝 Medium</vt:lpstr>
      <vt:lpstr>Expo M</vt:lpstr>
      <vt:lpstr>Headline R</vt:lpstr>
      <vt:lpstr>HGP</vt:lpstr>
      <vt:lpstr>HGP創英角ｺﾞｼｯｸUB</vt:lpstr>
      <vt:lpstr>HG教科書体</vt:lpstr>
      <vt:lpstr>HYGothic-Extra</vt:lpstr>
      <vt:lpstr>Malgun Gothic</vt:lpstr>
      <vt:lpstr>Meiryo UI</vt:lpstr>
      <vt:lpstr>ＭＳ Ｐゴシック</vt:lpstr>
      <vt:lpstr>MS UI Gothic</vt:lpstr>
      <vt:lpstr>ＭＳ ゴシック</vt:lpstr>
      <vt:lpstr>opensans</vt:lpstr>
      <vt:lpstr>UD デジタル 教科書体 N-B</vt:lpstr>
      <vt:lpstr>UD デジタル 教科書体 NK-B</vt:lpstr>
      <vt:lpstr>UD Digi Kyokasho NK-R</vt:lpstr>
      <vt:lpstr>UD Digi Kyokasho NK-R</vt:lpstr>
      <vt:lpstr>UKIJ CJK</vt:lpstr>
      <vt:lpstr>Yet R</vt:lpstr>
      <vt:lpstr>メイリオ</vt:lpstr>
      <vt:lpstr>游ゴシック</vt:lpstr>
      <vt:lpstr>游ゴシック Light</vt:lpstr>
      <vt:lpstr>72 Black</vt:lpstr>
      <vt:lpstr>Amasis MT Pro Black</vt:lpstr>
      <vt:lpstr>Amasis MT Pro Medium</vt:lpstr>
      <vt:lpstr>Arial</vt:lpstr>
      <vt:lpstr>Arial Narrow</vt:lpstr>
      <vt:lpstr>Calibri</vt:lpstr>
      <vt:lpstr>Cambria</vt:lpstr>
      <vt:lpstr>Cooper Black</vt:lpstr>
      <vt:lpstr>Ebrima</vt:lpstr>
      <vt:lpstr>Eras Demi ITC</vt:lpstr>
      <vt:lpstr>Georgia Pro Black</vt:lpstr>
      <vt:lpstr>Gill Sans Nova Ultra Bold</vt:lpstr>
      <vt:lpstr>Gill Sans Ultra Bold</vt:lpstr>
      <vt:lpstr>Rockwell Extra Bold</vt:lpstr>
      <vt:lpstr>Times</vt:lpstr>
      <vt:lpstr>Times New Roman</vt:lpstr>
      <vt:lpstr>Wingdings</vt:lpstr>
      <vt:lpstr>Office テーマ</vt:lpstr>
      <vt:lpstr>Office Theme</vt:lpstr>
      <vt:lpstr>Bitmap 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安全性を高めるシンプルさ</vt:lpstr>
      <vt:lpstr>異なる実装（モジュール数）に同一の技術を提供</vt:lpstr>
      <vt:lpstr>革新軽水炉”SRZ-1200”の特徴（1/8）</vt:lpstr>
      <vt:lpstr>PowerPoint プレゼンテーション</vt:lpstr>
      <vt:lpstr>Land-based SMRs</vt:lpstr>
      <vt:lpstr>Marine-based SMRs</vt:lpstr>
      <vt:lpstr>HTGR-type SMRs</vt:lpstr>
      <vt:lpstr>PowerPoint プレゼンテーション</vt:lpstr>
      <vt:lpstr>Molten Salt SMRs</vt:lpstr>
      <vt:lpstr>PowerPoint プレゼンテーション</vt:lpstr>
      <vt:lpstr>Liquid Metal, Fast-Neutron- Spectrum SMRs</vt:lpstr>
      <vt:lpstr>PowerPoint プレゼンテーション</vt:lpstr>
      <vt:lpstr>Microreactors</vt:lpstr>
      <vt:lpstr>PowerPoint プレゼンテーション</vt:lpstr>
      <vt:lpstr>PowerPoint プレゼンテーション</vt:lpstr>
      <vt:lpstr>Status of Deployment Timeline as of Spring 2020</vt:lpstr>
      <vt:lpstr>PowerPoint プレゼンテーション</vt:lpstr>
      <vt:lpstr>PowerPoint プレゼンテーション</vt:lpstr>
      <vt:lpstr>PowerPoint プレゼンテーション</vt:lpstr>
      <vt:lpstr>Accelerating advanced reactor demonstration &amp; deployment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99Moの娘核種である99mTcは核医学検査薬として 利用。日本は、欧米につぐ世界第3位の消費国であるにもかかわらず、国産化率はゼロ</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223</cp:revision>
  <dcterms:created xsi:type="dcterms:W3CDTF">2022-08-09T21:58:50Z</dcterms:created>
  <dcterms:modified xsi:type="dcterms:W3CDTF">2023-03-12T22:54:38Z</dcterms:modified>
</cp:coreProperties>
</file>